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3.xml" ContentType="application/vnd.openxmlformats-officedocument.themeOverride+xml"/>
  <Override PartName="/ppt/charts/chart14.xml" ContentType="application/vnd.openxmlformats-officedocument.drawingml.chart+xml"/>
  <Override PartName="/ppt/theme/themeOverride4.xml" ContentType="application/vnd.openxmlformats-officedocument.themeOverride+xml"/>
  <Override PartName="/ppt/charts/chart15.xml" ContentType="application/vnd.openxmlformats-officedocument.drawingml.chart+xml"/>
  <Override PartName="/ppt/theme/themeOverride5.xml" ContentType="application/vnd.openxmlformats-officedocument.themeOverride+xml"/>
  <Override PartName="/ppt/charts/chart16.xml" ContentType="application/vnd.openxmlformats-officedocument.drawingml.chart+xml"/>
  <Override PartName="/ppt/theme/themeOverride6.xml" ContentType="application/vnd.openxmlformats-officedocument.themeOverride+xml"/>
  <Override PartName="/ppt/charts/chart17.xml" ContentType="application/vnd.openxmlformats-officedocument.drawingml.chart+xml"/>
  <Override PartName="/ppt/theme/themeOverride7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heme/themeOverride8.xml" ContentType="application/vnd.openxmlformats-officedocument.themeOverr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9.xml" ContentType="application/vnd.openxmlformats-officedocument.themeOverride+xml"/>
  <Override PartName="/ppt/charts/chart23.xml" ContentType="application/vnd.openxmlformats-officedocument.drawingml.chart+xml"/>
  <Override PartName="/ppt/theme/themeOverride10.xml" ContentType="application/vnd.openxmlformats-officedocument.themeOverride+xml"/>
  <Override PartName="/ppt/charts/chart24.xml" ContentType="application/vnd.openxmlformats-officedocument.drawingml.chart+xml"/>
  <Override PartName="/ppt/theme/themeOverride11.xml" ContentType="application/vnd.openxmlformats-officedocument.themeOverr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theme/themeOverride12.xml" ContentType="application/vnd.openxmlformats-officedocument.themeOverride+xml"/>
  <Override PartName="/ppt/charts/chart27.xml" ContentType="application/vnd.openxmlformats-officedocument.drawingml.chart+xml"/>
  <Override PartName="/ppt/theme/themeOverride13.xml" ContentType="application/vnd.openxmlformats-officedocument.themeOverride+xml"/>
  <Override PartName="/ppt/charts/chart28.xml" ContentType="application/vnd.openxmlformats-officedocument.drawingml.chart+xml"/>
  <Override PartName="/ppt/theme/themeOverride14.xml" ContentType="application/vnd.openxmlformats-officedocument.themeOverride+xml"/>
  <Override PartName="/ppt/charts/chart29.xml" ContentType="application/vnd.openxmlformats-officedocument.drawingml.chart+xml"/>
  <Override PartName="/ppt/theme/themeOverride15.xml" ContentType="application/vnd.openxmlformats-officedocument.themeOverride+xml"/>
  <Override PartName="/ppt/charts/chart30.xml" ContentType="application/vnd.openxmlformats-officedocument.drawingml.chart+xml"/>
  <Override PartName="/ppt/theme/themeOverride16.xml" ContentType="application/vnd.openxmlformats-officedocument.themeOverride+xml"/>
  <Override PartName="/ppt/charts/chart31.xml" ContentType="application/vnd.openxmlformats-officedocument.drawingml.chart+xml"/>
  <Override PartName="/ppt/theme/themeOverride17.xml" ContentType="application/vnd.openxmlformats-officedocument.themeOverride+xml"/>
  <Override PartName="/ppt/charts/chart32.xml" ContentType="application/vnd.openxmlformats-officedocument.drawingml.chart+xml"/>
  <Override PartName="/ppt/theme/themeOverride18.xml" ContentType="application/vnd.openxmlformats-officedocument.themeOverride+xml"/>
  <Override PartName="/ppt/charts/chart33.xml" ContentType="application/vnd.openxmlformats-officedocument.drawingml.chart+xml"/>
  <Override PartName="/ppt/theme/themeOverride19.xml" ContentType="application/vnd.openxmlformats-officedocument.themeOverride+xml"/>
  <Override PartName="/ppt/charts/chart34.xml" ContentType="application/vnd.openxmlformats-officedocument.drawingml.chart+xml"/>
  <Override PartName="/ppt/theme/themeOverride20.xml" ContentType="application/vnd.openxmlformats-officedocument.themeOverride+xml"/>
  <Override PartName="/ppt/notesSlides/notesSlide2.xml" ContentType="application/vnd.openxmlformats-officedocument.presentationml.notesSlide+xml"/>
  <Override PartName="/ppt/charts/chart35.xml" ContentType="application/vnd.openxmlformats-officedocument.drawingml.chart+xml"/>
  <Override PartName="/ppt/theme/themeOverride21.xml" ContentType="application/vnd.openxmlformats-officedocument.themeOverride+xml"/>
  <Override PartName="/ppt/charts/chart36.xml" ContentType="application/vnd.openxmlformats-officedocument.drawingml.chart+xml"/>
  <Override PartName="/ppt/theme/themeOverride22.xml" ContentType="application/vnd.openxmlformats-officedocument.themeOverride+xml"/>
  <Override PartName="/ppt/charts/chart37.xml" ContentType="application/vnd.openxmlformats-officedocument.drawingml.chart+xml"/>
  <Override PartName="/ppt/theme/themeOverride23.xml" ContentType="application/vnd.openxmlformats-officedocument.themeOverride+xml"/>
  <Override PartName="/ppt/charts/chart38.xml" ContentType="application/vnd.openxmlformats-officedocument.drawingml.chart+xml"/>
  <Override PartName="/ppt/theme/themeOverride24.xml" ContentType="application/vnd.openxmlformats-officedocument.themeOverride+xml"/>
  <Override PartName="/ppt/charts/chart39.xml" ContentType="application/vnd.openxmlformats-officedocument.drawingml.chart+xml"/>
  <Override PartName="/ppt/theme/themeOverride25.xml" ContentType="application/vnd.openxmlformats-officedocument.themeOverride+xml"/>
  <Override PartName="/ppt/charts/chart40.xml" ContentType="application/vnd.openxmlformats-officedocument.drawingml.chart+xml"/>
  <Override PartName="/ppt/theme/themeOverride26.xml" ContentType="application/vnd.openxmlformats-officedocument.themeOverride+xml"/>
  <Override PartName="/ppt/charts/chart41.xml" ContentType="application/vnd.openxmlformats-officedocument.drawingml.chart+xml"/>
  <Override PartName="/ppt/theme/themeOverride2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  <Override PartName="/ppt/charts/colors20.xml" ContentType="application/vnd.ms-office.chartcolorstyle+xml"/>
  <Override PartName="/ppt/charts/style20.xml" ContentType="application/vnd.ms-office.chartstyle+xml"/>
  <Override PartName="/ppt/charts/colors21.xml" ContentType="application/vnd.ms-office.chartcolorstyle+xml"/>
  <Override PartName="/ppt/charts/style21.xml" ContentType="application/vnd.ms-office.chartstyle+xml"/>
  <Override PartName="/ppt/charts/colors22.xml" ContentType="application/vnd.ms-office.chartcolorstyle+xml"/>
  <Override PartName="/ppt/charts/style22.xml" ContentType="application/vnd.ms-office.chartstyle+xml"/>
  <Override PartName="/ppt/charts/colors23.xml" ContentType="application/vnd.ms-office.chartcolorstyle+xml"/>
  <Override PartName="/ppt/charts/style23.xml" ContentType="application/vnd.ms-office.chartstyle+xml"/>
  <Override PartName="/ppt/charts/colors24.xml" ContentType="application/vnd.ms-office.chartcolorstyle+xml"/>
  <Override PartName="/ppt/charts/style24.xml" ContentType="application/vnd.ms-office.chartstyle+xml"/>
  <Override PartName="/ppt/charts/colors25.xml" ContentType="application/vnd.ms-office.chartcolorstyle+xml"/>
  <Override PartName="/ppt/charts/style25.xml" ContentType="application/vnd.ms-office.chartstyle+xml"/>
  <Override PartName="/ppt/charts/colors26.xml" ContentType="application/vnd.ms-office.chartcolorstyle+xml"/>
  <Override PartName="/ppt/charts/style26.xml" ContentType="application/vnd.ms-office.chartstyle+xml"/>
  <Override PartName="/ppt/charts/colors27.xml" ContentType="application/vnd.ms-office.chartcolorstyle+xml"/>
  <Override PartName="/ppt/charts/style27.xml" ContentType="application/vnd.ms-office.chartstyle+xml"/>
  <Override PartName="/ppt/charts/colors28.xml" ContentType="application/vnd.ms-office.chartcolorstyle+xml"/>
  <Override PartName="/ppt/charts/style28.xml" ContentType="application/vnd.ms-office.chartstyle+xml"/>
  <Override PartName="/ppt/charts/colors29.xml" ContentType="application/vnd.ms-office.chartcolorstyle+xml"/>
  <Override PartName="/ppt/charts/style29.xml" ContentType="application/vnd.ms-office.chartstyle+xml"/>
  <Override PartName="/ppt/charts/colors30.xml" ContentType="application/vnd.ms-office.chartcolorstyle+xml"/>
  <Override PartName="/ppt/charts/style30.xml" ContentType="application/vnd.ms-office.chartstyle+xml"/>
  <Override PartName="/ppt/charts/colors31.xml" ContentType="application/vnd.ms-office.chartcolorstyle+xml"/>
  <Override PartName="/ppt/charts/style31.xml" ContentType="application/vnd.ms-office.chartstyle+xml"/>
  <Override PartName="/ppt/charts/colors32.xml" ContentType="application/vnd.ms-office.chartcolorstyle+xml"/>
  <Override PartName="/ppt/charts/style32.xml" ContentType="application/vnd.ms-office.chartstyle+xml"/>
  <Override PartName="/ppt/charts/colors33.xml" ContentType="application/vnd.ms-office.chartcolorstyle+xml"/>
  <Override PartName="/ppt/charts/style33.xml" ContentType="application/vnd.ms-office.chartstyle+xml"/>
  <Override PartName="/ppt/charts/colors34.xml" ContentType="application/vnd.ms-office.chartcolorstyle+xml"/>
  <Override PartName="/ppt/charts/style34.xml" ContentType="application/vnd.ms-office.chartstyle+xml"/>
  <Override PartName="/ppt/charts/colors35.xml" ContentType="application/vnd.ms-office.chartcolorstyle+xml"/>
  <Override PartName="/ppt/charts/style3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286" r:id="rId2"/>
    <p:sldId id="324" r:id="rId3"/>
    <p:sldId id="299" r:id="rId4"/>
    <p:sldId id="298" r:id="rId5"/>
    <p:sldId id="323" r:id="rId6"/>
    <p:sldId id="259" r:id="rId7"/>
    <p:sldId id="285" r:id="rId8"/>
    <p:sldId id="282" r:id="rId9"/>
    <p:sldId id="300" r:id="rId10"/>
    <p:sldId id="281" r:id="rId11"/>
    <p:sldId id="341" r:id="rId12"/>
    <p:sldId id="336" r:id="rId13"/>
    <p:sldId id="337" r:id="rId14"/>
    <p:sldId id="301" r:id="rId15"/>
    <p:sldId id="270" r:id="rId16"/>
    <p:sldId id="272" r:id="rId17"/>
    <p:sldId id="273" r:id="rId18"/>
    <p:sldId id="275" r:id="rId19"/>
    <p:sldId id="276" r:id="rId20"/>
    <p:sldId id="277" r:id="rId21"/>
    <p:sldId id="278" r:id="rId22"/>
    <p:sldId id="280" r:id="rId23"/>
    <p:sldId id="279" r:id="rId24"/>
    <p:sldId id="274" r:id="rId25"/>
    <p:sldId id="283" r:id="rId26"/>
    <p:sldId id="287" r:id="rId27"/>
    <p:sldId id="338" r:id="rId28"/>
    <p:sldId id="339" r:id="rId29"/>
    <p:sldId id="340" r:id="rId30"/>
    <p:sldId id="302" r:id="rId31"/>
    <p:sldId id="266" r:id="rId32"/>
    <p:sldId id="352" r:id="rId33"/>
    <p:sldId id="303" r:id="rId34"/>
    <p:sldId id="353" r:id="rId35"/>
    <p:sldId id="354" r:id="rId36"/>
    <p:sldId id="304" r:id="rId37"/>
    <p:sldId id="342" r:id="rId38"/>
    <p:sldId id="306" r:id="rId39"/>
    <p:sldId id="343" r:id="rId40"/>
    <p:sldId id="308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16" r:id="rId50"/>
    <p:sldId id="325" r:id="rId51"/>
    <p:sldId id="317" r:id="rId52"/>
    <p:sldId id="332" r:id="rId53"/>
    <p:sldId id="334" r:id="rId54"/>
    <p:sldId id="333" r:id="rId55"/>
    <p:sldId id="355" r:id="rId56"/>
    <p:sldId id="356" r:id="rId57"/>
    <p:sldId id="357" r:id="rId58"/>
    <p:sldId id="358" r:id="rId59"/>
    <p:sldId id="335" r:id="rId60"/>
    <p:sldId id="359" r:id="rId61"/>
    <p:sldId id="364" r:id="rId62"/>
    <p:sldId id="374" r:id="rId63"/>
    <p:sldId id="366" r:id="rId64"/>
    <p:sldId id="373" r:id="rId65"/>
    <p:sldId id="375" r:id="rId66"/>
    <p:sldId id="376" r:id="rId67"/>
    <p:sldId id="378" r:id="rId68"/>
    <p:sldId id="379" r:id="rId69"/>
    <p:sldId id="380" r:id="rId70"/>
    <p:sldId id="381" r:id="rId71"/>
    <p:sldId id="318" r:id="rId72"/>
    <p:sldId id="360" r:id="rId73"/>
    <p:sldId id="361" r:id="rId74"/>
    <p:sldId id="362" r:id="rId75"/>
    <p:sldId id="363" r:id="rId76"/>
    <p:sldId id="327" r:id="rId77"/>
    <p:sldId id="328" r:id="rId78"/>
    <p:sldId id="326" r:id="rId79"/>
    <p:sldId id="321" r:id="rId80"/>
    <p:sldId id="329" r:id="rId81"/>
    <p:sldId id="330" r:id="rId82"/>
    <p:sldId id="331" r:id="rId83"/>
  </p:sldIdLst>
  <p:sldSz cx="10691813" cy="7559675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C70"/>
    <a:srgbClr val="286DAE"/>
    <a:srgbClr val="1F4E79"/>
    <a:srgbClr val="BDD7EE"/>
    <a:srgbClr val="1F4E78"/>
    <a:srgbClr val="2E75B5"/>
    <a:srgbClr val="214E78"/>
    <a:srgbClr val="142A4F"/>
    <a:srgbClr val="3C576C"/>
    <a:srgbClr val="4A6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60" autoAdjust="0"/>
    <p:restoredTop sz="94354" autoAdjust="0"/>
  </p:normalViewPr>
  <p:slideViewPr>
    <p:cSldViewPr snapToGrid="0">
      <p:cViewPr>
        <p:scale>
          <a:sx n="66" d="100"/>
          <a:sy n="66" d="100"/>
        </p:scale>
        <p:origin x="-882" y="-7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E:\Kerja\NUA\WORK%20FROM%20HOME\COVID%20BOGOR\Rekap%20FPI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oleObject" Target="file:///E:\Kerja\NUA\WORK%20FROM%20HOME\COVID%20BOGOR\Rekap%20FPI.xlsx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oleObject" Target="file:///E:\Kerja\NUA\WORK%20FROM%20HOME\COVID%20BOGOR\Rekap%20FPI.xlsx" TargetMode="External"/><Relationship Id="rId1" Type="http://schemas.openxmlformats.org/officeDocument/2006/relationships/themeOverride" Target="../theme/themeOverride2.xml"/><Relationship Id="rId4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file:///E:\Kerja\NUA\WORK%20FROM%20HOME\COVID%20BOGOR\Rekap%20FPI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openxmlformats.org/officeDocument/2006/relationships/oleObject" Target="file:///E:\Kerja\NUA\WORK%20FROM%20HOME\COVID%20BOGOR\Rekap%20FPI.xlsx" TargetMode="External"/><Relationship Id="rId1" Type="http://schemas.openxmlformats.org/officeDocument/2006/relationships/themeOverride" Target="../theme/themeOverride3.xml"/><Relationship Id="rId4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oleObject" Target="file:///E:\Kerja\NUA\WORK%20FROM%20HOME\COVID%20BOGOR\Rekap%20FPI.xlsx" TargetMode="External"/><Relationship Id="rId1" Type="http://schemas.openxmlformats.org/officeDocument/2006/relationships/themeOverride" Target="../theme/themeOverride4.xml"/><Relationship Id="rId4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openxmlformats.org/officeDocument/2006/relationships/oleObject" Target="file:///E:\Kerja\NUA\WORK%20FROM%20HOME\COVID%20BOGOR\Rekap%20FPI.xlsx" TargetMode="External"/><Relationship Id="rId1" Type="http://schemas.openxmlformats.org/officeDocument/2006/relationships/themeOverride" Target="../theme/themeOverride5.xml"/><Relationship Id="rId4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openxmlformats.org/officeDocument/2006/relationships/oleObject" Target="file:///E:\Kerja\NUA\WORK%20FROM%20HOME\COVID%20BOGOR\Rekap%20FPI.xlsx" TargetMode="External"/><Relationship Id="rId1" Type="http://schemas.openxmlformats.org/officeDocument/2006/relationships/themeOverride" Target="../theme/themeOverride6.xml"/><Relationship Id="rId4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openxmlformats.org/officeDocument/2006/relationships/oleObject" Target="file:///E:\Kerja\NUA\WORK%20FROM%20HOME\COVID%20BOGOR\Rekap%20FPI.xlsx" TargetMode="External"/><Relationship Id="rId1" Type="http://schemas.openxmlformats.org/officeDocument/2006/relationships/themeOverride" Target="../theme/themeOverride7.xml"/><Relationship Id="rId4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8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E:\Kerja\NUA\WORK%20FROM%20HOME\COVID%20BOGOR\Rekap%20FPI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9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0.xml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1.xml"/><Relationship Id="rId4" Type="http://schemas.microsoft.com/office/2011/relationships/chartStyle" Target="style18.xml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oleObject" Target="file:///C:\Users\DRL\Documents\Rekap%20Tantri.xlsx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ColorStyle" Target="colors20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2.xml"/><Relationship Id="rId4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microsoft.com/office/2011/relationships/chartColorStyle" Target="colors21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3.xml"/><Relationship Id="rId4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microsoft.com/office/2011/relationships/chartColorStyle" Target="colors22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4.xml"/><Relationship Id="rId4" Type="http://schemas.microsoft.com/office/2011/relationships/chartStyle" Target="style22.xml"/></Relationships>
</file>

<file path=ppt/charts/_rels/chart29.xml.rels><?xml version="1.0" encoding="UTF-8" standalone="yes"?>
<Relationships xmlns="http://schemas.openxmlformats.org/package/2006/relationships"><Relationship Id="rId3" Type="http://schemas.microsoft.com/office/2011/relationships/chartColorStyle" Target="colors23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5.xml"/><Relationship Id="rId4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D:\PLANNER_PINAS\2.%20CITIESLAB\2020\PROGRAM\9.%20BOGOR%20COVID%20RESEARCH\ANALISIS\220920_Jobdesk%20Pinas.xlsx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microsoft.com/office/2011/relationships/chartColorStyle" Target="colors24.xml"/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6.xml"/><Relationship Id="rId4" Type="http://schemas.microsoft.com/office/2011/relationships/chartStyle" Target="style24.xml"/></Relationships>
</file>

<file path=ppt/charts/_rels/chart31.xml.rels><?xml version="1.0" encoding="UTF-8" standalone="yes"?>
<Relationships xmlns="http://schemas.openxmlformats.org/package/2006/relationships"><Relationship Id="rId3" Type="http://schemas.microsoft.com/office/2011/relationships/chartColorStyle" Target="colors25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7.xml"/><Relationship Id="rId4" Type="http://schemas.microsoft.com/office/2011/relationships/chartStyle" Target="style25.xml"/></Relationships>
</file>

<file path=ppt/charts/_rels/chart32.xml.rels><?xml version="1.0" encoding="UTF-8" standalone="yes"?>
<Relationships xmlns="http://schemas.openxmlformats.org/package/2006/relationships"><Relationship Id="rId3" Type="http://schemas.microsoft.com/office/2011/relationships/chartColorStyle" Target="colors26.xml"/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8.xml"/><Relationship Id="rId4" Type="http://schemas.microsoft.com/office/2011/relationships/chartStyle" Target="style26.xml"/></Relationships>
</file>

<file path=ppt/charts/_rels/chart33.xml.rels><?xml version="1.0" encoding="UTF-8" standalone="yes"?>
<Relationships xmlns="http://schemas.openxmlformats.org/package/2006/relationships"><Relationship Id="rId3" Type="http://schemas.microsoft.com/office/2011/relationships/chartColorStyle" Target="colors27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9.xml"/><Relationship Id="rId4" Type="http://schemas.microsoft.com/office/2011/relationships/chartStyle" Target="style27.xml"/></Relationships>
</file>

<file path=ppt/charts/_rels/chart34.xml.rels><?xml version="1.0" encoding="UTF-8" standalone="yes"?>
<Relationships xmlns="http://schemas.openxmlformats.org/package/2006/relationships"><Relationship Id="rId3" Type="http://schemas.microsoft.com/office/2011/relationships/chartColorStyle" Target="colors28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20.xml"/><Relationship Id="rId4" Type="http://schemas.microsoft.com/office/2011/relationships/chartStyle" Target="style28.xml"/></Relationships>
</file>

<file path=ppt/charts/_rels/chart35.xml.rels><?xml version="1.0" encoding="UTF-8" standalone="yes"?>
<Relationships xmlns="http://schemas.openxmlformats.org/package/2006/relationships"><Relationship Id="rId3" Type="http://schemas.microsoft.com/office/2011/relationships/chartColorStyle" Target="colors29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21.xml"/><Relationship Id="rId4" Type="http://schemas.microsoft.com/office/2011/relationships/chartStyle" Target="style29.xml"/></Relationships>
</file>

<file path=ppt/charts/_rels/chart36.xml.rels><?xml version="1.0" encoding="UTF-8" standalone="yes"?>
<Relationships xmlns="http://schemas.openxmlformats.org/package/2006/relationships"><Relationship Id="rId3" Type="http://schemas.microsoft.com/office/2011/relationships/chartColorStyle" Target="colors30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22.xml"/><Relationship Id="rId4" Type="http://schemas.microsoft.com/office/2011/relationships/chartStyle" Target="style30.xml"/></Relationships>
</file>

<file path=ppt/charts/_rels/chart37.xml.rels><?xml version="1.0" encoding="UTF-8" standalone="yes"?>
<Relationships xmlns="http://schemas.openxmlformats.org/package/2006/relationships"><Relationship Id="rId3" Type="http://schemas.microsoft.com/office/2011/relationships/chartColorStyle" Target="colors31.xml"/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3.xml"/><Relationship Id="rId4" Type="http://schemas.microsoft.com/office/2011/relationships/chartStyle" Target="style31.xml"/></Relationships>
</file>

<file path=ppt/charts/_rels/chart38.xml.rels><?xml version="1.0" encoding="UTF-8" standalone="yes"?>
<Relationships xmlns="http://schemas.openxmlformats.org/package/2006/relationships"><Relationship Id="rId3" Type="http://schemas.microsoft.com/office/2011/relationships/chartColorStyle" Target="colors32.xml"/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24.xml"/><Relationship Id="rId4" Type="http://schemas.microsoft.com/office/2011/relationships/chartStyle" Target="style32.xml"/></Relationships>
</file>

<file path=ppt/charts/_rels/chart39.xml.rels><?xml version="1.0" encoding="UTF-8" standalone="yes"?>
<Relationships xmlns="http://schemas.openxmlformats.org/package/2006/relationships"><Relationship Id="rId3" Type="http://schemas.microsoft.com/office/2011/relationships/chartColorStyle" Target="colors33.xml"/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5.xml"/><Relationship Id="rId4" Type="http://schemas.microsoft.com/office/2011/relationships/chartStyle" Target="style3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D:\PLANNER_PINAS\2.%20CITIESLAB\2020\PROGRAM\9.%20BOGOR%20COVID%20RESEARCH\ANALISIS\220920_Jobdesk%20Pinas.xlsx" TargetMode="External"/></Relationships>
</file>

<file path=ppt/charts/_rels/chart40.xml.rels><?xml version="1.0" encoding="UTF-8" standalone="yes"?>
<Relationships xmlns="http://schemas.openxmlformats.org/package/2006/relationships"><Relationship Id="rId3" Type="http://schemas.microsoft.com/office/2011/relationships/chartColorStyle" Target="colors34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6.xml"/><Relationship Id="rId4" Type="http://schemas.microsoft.com/office/2011/relationships/chartStyle" Target="style34.xml"/></Relationships>
</file>

<file path=ppt/charts/_rels/chart41.xml.rels><?xml version="1.0" encoding="UTF-8" standalone="yes"?>
<Relationships xmlns="http://schemas.openxmlformats.org/package/2006/relationships"><Relationship Id="rId3" Type="http://schemas.microsoft.com/office/2011/relationships/chartColorStyle" Target="colors35.xml"/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7.xml"/><Relationship Id="rId4" Type="http://schemas.microsoft.com/office/2011/relationships/chartStyle" Target="style35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D:\PLANNER_PINAS\2.%20CITIESLAB\2020\PROGRAM\9.%20BOGOR%20COVID%20RESEARCH\ANALISIS\220920_Jobdesk%20Pina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D:\PLANNER_PINAS\2.%20CITIESLAB\2020\PROGRAM\9.%20BOGOR%20COVID%20RESEARCH\ANALISIS\220920_Jobdesk%20Pina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D:\PLANNER_PINAS\2.%20CITIESLAB\2020\PROGRAM\9.%20BOGOR%20COVID%20RESEARCH\ANALISIS\220920_Jobdesk%20Pina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D:\PLANNER_PINAS\2.%20CITIESLAB\2020\PROGRAM\9.%20BOGOR%20COVID%20RESEARCH\ANALISIS\220920_Jobdesk%20Pina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D:\PLANNER_PINAS\2.%20CITIESLAB\2020\PROGRAM\9.%20BOGOR%20COVID%20RESEARCH\ANALISIS\220920_Jobdesk%20Pin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9A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89A5">
                  <a:alpha val="8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789-4BA7-9C0A-1A3CC371F25B}"/>
              </c:ext>
            </c:extLst>
          </c:dPt>
          <c:dPt>
            <c:idx val="2"/>
            <c:invertIfNegative val="0"/>
            <c:bubble3D val="0"/>
            <c:spPr>
              <a:solidFill>
                <a:srgbClr val="0089A5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89-4BA7-9C0A-1A3CC371F25B}"/>
              </c:ext>
            </c:extLst>
          </c:dPt>
          <c:dPt>
            <c:idx val="3"/>
            <c:invertIfNegative val="0"/>
            <c:bubble3D val="0"/>
            <c:spPr>
              <a:solidFill>
                <a:srgbClr val="0089A5">
                  <a:alpha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4789-4BA7-9C0A-1A3CC371F25B}"/>
              </c:ext>
            </c:extLst>
          </c:dPt>
          <c:dPt>
            <c:idx val="4"/>
            <c:invertIfNegative val="0"/>
            <c:bubble3D val="0"/>
            <c:spPr>
              <a:solidFill>
                <a:srgbClr val="0089A5">
                  <a:alpha val="2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789-4BA7-9C0A-1A3CC371F25B}"/>
              </c:ext>
            </c:extLst>
          </c:dPt>
          <c:dPt>
            <c:idx val="5"/>
            <c:invertIfNegative val="0"/>
            <c:bubble3D val="0"/>
            <c:spPr>
              <a:solidFill>
                <a:srgbClr val="D0CEC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789-4BA7-9C0A-1A3CC371F2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A!$A$7:$A$12</c:f>
              <c:strCache>
                <c:ptCount val="6"/>
                <c:pt idx="0">
                  <c:v>Emas</c:v>
                </c:pt>
                <c:pt idx="1">
                  <c:v>Properti</c:v>
                </c:pt>
                <c:pt idx="2">
                  <c:v>Deposito</c:v>
                </c:pt>
                <c:pt idx="3">
                  <c:v>Lainnya</c:v>
                </c:pt>
                <c:pt idx="4">
                  <c:v>Reksadana</c:v>
                </c:pt>
                <c:pt idx="5">
                  <c:v>Saham</c:v>
                </c:pt>
              </c:strCache>
            </c:strRef>
          </c:cat>
          <c:val>
            <c:numRef>
              <c:f>A!$B$7:$B$12</c:f>
              <c:numCache>
                <c:formatCode>General</c:formatCode>
                <c:ptCount val="6"/>
                <c:pt idx="0">
                  <c:v>275</c:v>
                </c:pt>
                <c:pt idx="1">
                  <c:v>97</c:v>
                </c:pt>
                <c:pt idx="2">
                  <c:v>55</c:v>
                </c:pt>
                <c:pt idx="3">
                  <c:v>33</c:v>
                </c:pt>
                <c:pt idx="4">
                  <c:v>14</c:v>
                </c:pt>
                <c:pt idx="5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89-4BA7-9C0A-1A3CC371F2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44175360"/>
        <c:axId val="44176512"/>
      </c:barChart>
      <c:catAx>
        <c:axId val="44175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44176512"/>
        <c:crosses val="autoZero"/>
        <c:auto val="1"/>
        <c:lblAlgn val="ctr"/>
        <c:lblOffset val="100"/>
        <c:noMultiLvlLbl val="0"/>
      </c:catAx>
      <c:valAx>
        <c:axId val="44176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1753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'C'!$W$3</c:f>
              <c:strCache>
                <c:ptCount val="1"/>
                <c:pt idx="0">
                  <c:v>Tertarik</c:v>
                </c:pt>
              </c:strCache>
            </c:strRef>
          </c:tx>
          <c:spPr>
            <a:solidFill>
              <a:srgbClr val="006766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6766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3FA-4AB7-AEFD-D71A9C6842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'C'!$T$4:$T$9</c:f>
              <c:strCache>
                <c:ptCount val="6"/>
                <c:pt idx="0">
                  <c:v>Tidak Bekerja / Menganggur / Cari Kerja / Pensiunan</c:v>
                </c:pt>
                <c:pt idx="1">
                  <c:v>Buruh / Tukang / Sopir</c:v>
                </c:pt>
                <c:pt idx="2">
                  <c:v>Pegawai Kantoran</c:v>
                </c:pt>
                <c:pt idx="3">
                  <c:v>Pedagang Kaki Lima/ Pedagang Keliling</c:v>
                </c:pt>
                <c:pt idx="4">
                  <c:v>Pedagang Wirausaha yang Memiliki Kios/Toko Sendiri maupun Bisnis Online</c:v>
                </c:pt>
                <c:pt idx="5">
                  <c:v>Karyawan Toko atau Hotel</c:v>
                </c:pt>
              </c:strCache>
            </c:strRef>
          </c:cat>
          <c:val>
            <c:numRef>
              <c:f>'C'!$W$4:$W$9</c:f>
              <c:numCache>
                <c:formatCode>0%</c:formatCode>
                <c:ptCount val="6"/>
                <c:pt idx="0">
                  <c:v>0.61842105263157898</c:v>
                </c:pt>
                <c:pt idx="1">
                  <c:v>0.62207357859531776</c:v>
                </c:pt>
                <c:pt idx="2">
                  <c:v>0.86885245901639341</c:v>
                </c:pt>
                <c:pt idx="3">
                  <c:v>0.45360824742268041</c:v>
                </c:pt>
                <c:pt idx="4">
                  <c:v>0.66960352422907488</c:v>
                </c:pt>
                <c:pt idx="5">
                  <c:v>0.87730061349693256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0A-45F8-968C-AFCEEFE6F531}"/>
            </c:ext>
          </c:extLst>
        </c:ser>
        <c:ser>
          <c:idx val="1"/>
          <c:order val="1"/>
          <c:tx>
            <c:strRef>
              <c:f>'C'!$X$3</c:f>
              <c:strCache>
                <c:ptCount val="1"/>
                <c:pt idx="0">
                  <c:v>Tidak Tertarik</c:v>
                </c:pt>
              </c:strCache>
            </c:strRef>
          </c:tx>
          <c:spPr>
            <a:solidFill>
              <a:srgbClr val="9DC3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'C'!$T$4:$T$9</c:f>
              <c:strCache>
                <c:ptCount val="6"/>
                <c:pt idx="0">
                  <c:v>Tidak Bekerja / Menganggur / Cari Kerja / Pensiunan</c:v>
                </c:pt>
                <c:pt idx="1">
                  <c:v>Buruh / Tukang / Sopir</c:v>
                </c:pt>
                <c:pt idx="2">
                  <c:v>Pegawai Kantoran</c:v>
                </c:pt>
                <c:pt idx="3">
                  <c:v>Pedagang Kaki Lima/ Pedagang Keliling</c:v>
                </c:pt>
                <c:pt idx="4">
                  <c:v>Pedagang Wirausaha yang Memiliki Kios/Toko Sendiri maupun Bisnis Online</c:v>
                </c:pt>
                <c:pt idx="5">
                  <c:v>Karyawan Toko atau Hotel</c:v>
                </c:pt>
              </c:strCache>
            </c:strRef>
          </c:cat>
          <c:val>
            <c:numRef>
              <c:f>'C'!$X$4:$X$9</c:f>
              <c:numCache>
                <c:formatCode>0%</c:formatCode>
                <c:ptCount val="6"/>
                <c:pt idx="0">
                  <c:v>0.38157894736842107</c:v>
                </c:pt>
                <c:pt idx="1">
                  <c:v>0.3779264214046823</c:v>
                </c:pt>
                <c:pt idx="2">
                  <c:v>0.13114754098360656</c:v>
                </c:pt>
                <c:pt idx="3">
                  <c:v>0.54639175257731953</c:v>
                </c:pt>
                <c:pt idx="4">
                  <c:v>0.33039647577092512</c:v>
                </c:pt>
                <c:pt idx="5">
                  <c:v>0.12269938650306748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00A-45F8-968C-AFCEEFE6F5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51744512"/>
        <c:axId val="151746048"/>
      </c:barChart>
      <c:catAx>
        <c:axId val="15174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151746048"/>
        <c:crosses val="autoZero"/>
        <c:auto val="1"/>
        <c:lblAlgn val="ctr"/>
        <c:lblOffset val="100"/>
        <c:noMultiLvlLbl val="0"/>
      </c:catAx>
      <c:valAx>
        <c:axId val="1517460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174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854763437600984"/>
          <c:y val="0.78451896504949892"/>
          <c:w val="0.52290473124798031"/>
          <c:h val="0.1045277934881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'C'!$AD$3</c:f>
              <c:strCache>
                <c:ptCount val="1"/>
                <c:pt idx="0">
                  <c:v>Tertarik</c:v>
                </c:pt>
              </c:strCache>
            </c:strRef>
          </c:tx>
          <c:spPr>
            <a:solidFill>
              <a:srgbClr val="0067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'C'!$AA$4:$AA$6</c:f>
              <c:strCache>
                <c:ptCount val="3"/>
                <c:pt idx="0">
                  <c:v>&lt; Rp. 2.000.000</c:v>
                </c:pt>
                <c:pt idx="1">
                  <c:v>Rp. 2.000.000 s.d Rp. 4.200.000</c:v>
                </c:pt>
                <c:pt idx="2">
                  <c:v>Rp. 4.200.001 s.d Rp. 7.000.000</c:v>
                </c:pt>
              </c:strCache>
            </c:strRef>
          </c:cat>
          <c:val>
            <c:numRef>
              <c:f>'C'!$AD$4:$AD$6</c:f>
              <c:numCache>
                <c:formatCode>0%</c:formatCode>
                <c:ptCount val="3"/>
                <c:pt idx="0">
                  <c:v>0.61923076923076925</c:v>
                </c:pt>
                <c:pt idx="1">
                  <c:v>0.68737864077669908</c:v>
                </c:pt>
                <c:pt idx="2">
                  <c:v>0.76086956521739135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F1-4B46-87B5-10000DE6E449}"/>
            </c:ext>
          </c:extLst>
        </c:ser>
        <c:ser>
          <c:idx val="1"/>
          <c:order val="1"/>
          <c:tx>
            <c:strRef>
              <c:f>'C'!$AE$3</c:f>
              <c:strCache>
                <c:ptCount val="1"/>
                <c:pt idx="0">
                  <c:v>Tidak Tertarik</c:v>
                </c:pt>
              </c:strCache>
            </c:strRef>
          </c:tx>
          <c:spPr>
            <a:solidFill>
              <a:srgbClr val="9DC3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'C'!$AA$4:$AA$6</c:f>
              <c:strCache>
                <c:ptCount val="3"/>
                <c:pt idx="0">
                  <c:v>&lt; Rp. 2.000.000</c:v>
                </c:pt>
                <c:pt idx="1">
                  <c:v>Rp. 2.000.000 s.d Rp. 4.200.000</c:v>
                </c:pt>
                <c:pt idx="2">
                  <c:v>Rp. 4.200.001 s.d Rp. 7.000.000</c:v>
                </c:pt>
              </c:strCache>
            </c:strRef>
          </c:cat>
          <c:val>
            <c:numRef>
              <c:f>'C'!$AE$4:$AE$6</c:f>
              <c:numCache>
                <c:formatCode>0%</c:formatCode>
                <c:ptCount val="3"/>
                <c:pt idx="0">
                  <c:v>0.38076923076923075</c:v>
                </c:pt>
                <c:pt idx="1">
                  <c:v>0.31262135922330098</c:v>
                </c:pt>
                <c:pt idx="2">
                  <c:v>0.2391304347826087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F1-4B46-87B5-10000DE6E44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51650304"/>
        <c:axId val="151651456"/>
      </c:barChart>
      <c:catAx>
        <c:axId val="151650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151651456"/>
        <c:crosses val="autoZero"/>
        <c:auto val="1"/>
        <c:lblAlgn val="ctr"/>
        <c:lblOffset val="100"/>
        <c:noMultiLvlLbl val="0"/>
      </c:catAx>
      <c:valAx>
        <c:axId val="1516514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1650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52887672001542"/>
          <c:y val="0.79272895314030323"/>
          <c:w val="0.54903531339163369"/>
          <c:h val="0.107997093972291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'C'!$I$3</c:f>
              <c:strCache>
                <c:ptCount val="1"/>
                <c:pt idx="0">
                  <c:v>Tertarik</c:v>
                </c:pt>
              </c:strCache>
            </c:strRef>
          </c:tx>
          <c:spPr>
            <a:solidFill>
              <a:srgbClr val="00676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6766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449-49AD-83A8-E39DC45C015C}"/>
              </c:ext>
            </c:extLst>
          </c:dPt>
          <c:dPt>
            <c:idx val="1"/>
            <c:invertIfNegative val="0"/>
            <c:bubble3D val="0"/>
            <c:spPr>
              <a:solidFill>
                <a:srgbClr val="006766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49-49AD-83A8-E39DC45C01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'C'!$F$4:$F$9</c:f>
              <c:strCache>
                <c:ptCount val="6"/>
                <c:pt idx="0">
                  <c:v>SD</c:v>
                </c:pt>
                <c:pt idx="1">
                  <c:v>SMP</c:v>
                </c:pt>
                <c:pt idx="2">
                  <c:v>SMU</c:v>
                </c:pt>
                <c:pt idx="3">
                  <c:v>D3</c:v>
                </c:pt>
                <c:pt idx="4">
                  <c:v>S1</c:v>
                </c:pt>
                <c:pt idx="5">
                  <c:v>S2/S3</c:v>
                </c:pt>
              </c:strCache>
            </c:strRef>
          </c:cat>
          <c:val>
            <c:numRef>
              <c:f>'C'!$I$4:$I$9</c:f>
              <c:numCache>
                <c:formatCode>0%</c:formatCode>
                <c:ptCount val="6"/>
                <c:pt idx="0">
                  <c:v>0.25</c:v>
                </c:pt>
                <c:pt idx="1">
                  <c:v>0.457286432160804</c:v>
                </c:pt>
                <c:pt idx="2">
                  <c:v>0.76646706586826352</c:v>
                </c:pt>
                <c:pt idx="3">
                  <c:v>0.90625</c:v>
                </c:pt>
                <c:pt idx="4">
                  <c:v>0.7752808988764045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37-4EFC-BEA2-2FEDC2748DBB}"/>
            </c:ext>
          </c:extLst>
        </c:ser>
        <c:ser>
          <c:idx val="1"/>
          <c:order val="1"/>
          <c:tx>
            <c:strRef>
              <c:f>'C'!$J$3</c:f>
              <c:strCache>
                <c:ptCount val="1"/>
                <c:pt idx="0">
                  <c:v>Tidak Tertarik</c:v>
                </c:pt>
              </c:strCache>
            </c:strRef>
          </c:tx>
          <c:spPr>
            <a:solidFill>
              <a:srgbClr val="9DC3E7"/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49-49AD-83A8-E39DC45C0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'C'!$F$4:$F$9</c:f>
              <c:strCache>
                <c:ptCount val="6"/>
                <c:pt idx="0">
                  <c:v>SD</c:v>
                </c:pt>
                <c:pt idx="1">
                  <c:v>SMP</c:v>
                </c:pt>
                <c:pt idx="2">
                  <c:v>SMU</c:v>
                </c:pt>
                <c:pt idx="3">
                  <c:v>D3</c:v>
                </c:pt>
                <c:pt idx="4">
                  <c:v>S1</c:v>
                </c:pt>
                <c:pt idx="5">
                  <c:v>S2/S3</c:v>
                </c:pt>
              </c:strCache>
            </c:strRef>
          </c:cat>
          <c:val>
            <c:numRef>
              <c:f>'C'!$J$4:$J$9</c:f>
              <c:numCache>
                <c:formatCode>0%</c:formatCode>
                <c:ptCount val="6"/>
                <c:pt idx="0">
                  <c:v>0.75</c:v>
                </c:pt>
                <c:pt idx="1">
                  <c:v>0.542713567839196</c:v>
                </c:pt>
                <c:pt idx="2">
                  <c:v>0.23353293413173654</c:v>
                </c:pt>
                <c:pt idx="3">
                  <c:v>9.375E-2</c:v>
                </c:pt>
                <c:pt idx="4">
                  <c:v>0.2247191011235955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537-4EFC-BEA2-2FEDC2748DB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51692416"/>
        <c:axId val="151693952"/>
      </c:barChart>
      <c:catAx>
        <c:axId val="151692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Myriad Arabic" panose="01010101010101010101" pitchFamily="50" charset="-78"/>
              </a:defRPr>
            </a:pPr>
            <a:endParaRPr lang="id-ID"/>
          </a:p>
        </c:txPr>
        <c:crossAx val="151693952"/>
        <c:crosses val="autoZero"/>
        <c:auto val="1"/>
        <c:lblAlgn val="ctr"/>
        <c:lblOffset val="100"/>
        <c:noMultiLvlLbl val="0"/>
      </c:catAx>
      <c:valAx>
        <c:axId val="151693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169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48227269923349"/>
          <c:y val="0.81518011322813255"/>
          <c:w val="0.54903514147302535"/>
          <c:h val="9.9090858847071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'C'!$P$3</c:f>
              <c:strCache>
                <c:ptCount val="1"/>
                <c:pt idx="0">
                  <c:v>Tertarik</c:v>
                </c:pt>
              </c:strCache>
            </c:strRef>
          </c:tx>
          <c:spPr>
            <a:solidFill>
              <a:srgbClr val="006766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6766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F77-4317-AFDE-BFAA74C1E6D9}"/>
              </c:ext>
            </c:extLst>
          </c:dPt>
          <c:dPt>
            <c:idx val="4"/>
            <c:invertIfNegative val="0"/>
            <c:bubble3D val="0"/>
            <c:spPr>
              <a:solidFill>
                <a:srgbClr val="006766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77-4317-AFDE-BFAA74C1E6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'C'!$M$4:$M$8</c:f>
              <c:strCache>
                <c:ptCount val="5"/>
                <c:pt idx="0">
                  <c:v>18 - 25 Tahun</c:v>
                </c:pt>
                <c:pt idx="1">
                  <c:v>26 - 35 Tahun </c:v>
                </c:pt>
                <c:pt idx="2">
                  <c:v>36 - 45 Tahun </c:v>
                </c:pt>
                <c:pt idx="3">
                  <c:v>46 - 60 Tahun</c:v>
                </c:pt>
                <c:pt idx="4">
                  <c:v>&gt; 60 Tahun</c:v>
                </c:pt>
              </c:strCache>
            </c:strRef>
          </c:cat>
          <c:val>
            <c:numRef>
              <c:f>'C'!$P$4:$P$8</c:f>
              <c:numCache>
                <c:formatCode>0%</c:formatCode>
                <c:ptCount val="5"/>
                <c:pt idx="0">
                  <c:v>0.84337349397590367</c:v>
                </c:pt>
                <c:pt idx="1">
                  <c:v>0.83512544802867383</c:v>
                </c:pt>
                <c:pt idx="2">
                  <c:v>0.66179159049360148</c:v>
                </c:pt>
                <c:pt idx="3">
                  <c:v>0.45283018867924529</c:v>
                </c:pt>
                <c:pt idx="4">
                  <c:v>0.12121212121212122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CE-4FB2-9420-2B108A82BB94}"/>
            </c:ext>
          </c:extLst>
        </c:ser>
        <c:ser>
          <c:idx val="1"/>
          <c:order val="1"/>
          <c:tx>
            <c:strRef>
              <c:f>'C'!$Q$3</c:f>
              <c:strCache>
                <c:ptCount val="1"/>
                <c:pt idx="0">
                  <c:v>Tidak Tertarik</c:v>
                </c:pt>
              </c:strCache>
            </c:strRef>
          </c:tx>
          <c:spPr>
            <a:solidFill>
              <a:srgbClr val="9DC3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'C'!$M$4:$M$8</c:f>
              <c:strCache>
                <c:ptCount val="5"/>
                <c:pt idx="0">
                  <c:v>18 - 25 Tahun</c:v>
                </c:pt>
                <c:pt idx="1">
                  <c:v>26 - 35 Tahun </c:v>
                </c:pt>
                <c:pt idx="2">
                  <c:v>36 - 45 Tahun </c:v>
                </c:pt>
                <c:pt idx="3">
                  <c:v>46 - 60 Tahun</c:v>
                </c:pt>
                <c:pt idx="4">
                  <c:v>&gt; 60 Tahun</c:v>
                </c:pt>
              </c:strCache>
            </c:strRef>
          </c:cat>
          <c:val>
            <c:numRef>
              <c:f>'C'!$Q$4:$Q$8</c:f>
              <c:numCache>
                <c:formatCode>0%</c:formatCode>
                <c:ptCount val="5"/>
                <c:pt idx="0">
                  <c:v>0.15662650602409639</c:v>
                </c:pt>
                <c:pt idx="1">
                  <c:v>0.16487455197132617</c:v>
                </c:pt>
                <c:pt idx="2">
                  <c:v>0.33820840950639852</c:v>
                </c:pt>
                <c:pt idx="3">
                  <c:v>0.54716981132075471</c:v>
                </c:pt>
                <c:pt idx="4">
                  <c:v>0.87878787878787878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FCE-4FB2-9420-2B108A82BB9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72730624"/>
        <c:axId val="172744704"/>
      </c:barChart>
      <c:catAx>
        <c:axId val="172730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172744704"/>
        <c:crosses val="autoZero"/>
        <c:auto val="1"/>
        <c:lblAlgn val="ctr"/>
        <c:lblOffset val="100"/>
        <c:noMultiLvlLbl val="0"/>
      </c:catAx>
      <c:valAx>
        <c:axId val="1727447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273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184414922702191"/>
          <c:y val="0.796504955725027"/>
          <c:w val="0.54474635880101407"/>
          <c:h val="9.7766250286695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D!$X$3</c:f>
              <c:strCache>
                <c:ptCount val="1"/>
                <c:pt idx="0">
                  <c:v>Berminat</c:v>
                </c:pt>
              </c:strCache>
            </c:strRef>
          </c:tx>
          <c:spPr>
            <a:solidFill>
              <a:srgbClr val="1B2F5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1B2F54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D3A-4E47-B97D-6FC791A609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D!$U$4:$U$9</c:f>
              <c:strCache>
                <c:ptCount val="6"/>
                <c:pt idx="0">
                  <c:v>Tidak Bekerja / Menganggur / Cari Kerja / Pensiunan</c:v>
                </c:pt>
                <c:pt idx="1">
                  <c:v>Buruh / Tukang / Sopir</c:v>
                </c:pt>
                <c:pt idx="2">
                  <c:v>Pedagang Kaki Lima/ Pedagang Keliling</c:v>
                </c:pt>
                <c:pt idx="3">
                  <c:v>Pedagang Wirausaha yang Memiliki Kios/Toko Sendiri maupun Bisnis Online</c:v>
                </c:pt>
                <c:pt idx="4">
                  <c:v>Karyawan Toko atau Hotel</c:v>
                </c:pt>
                <c:pt idx="5">
                  <c:v>Pegawai Kantoran</c:v>
                </c:pt>
              </c:strCache>
            </c:strRef>
          </c:cat>
          <c:val>
            <c:numRef>
              <c:f>D!$X$4:$X$9</c:f>
              <c:numCache>
                <c:formatCode>0%</c:formatCode>
                <c:ptCount val="6"/>
                <c:pt idx="0">
                  <c:v>0.61842105263157898</c:v>
                </c:pt>
                <c:pt idx="1">
                  <c:v>0.62876254180602009</c:v>
                </c:pt>
                <c:pt idx="2">
                  <c:v>0.44329896907216493</c:v>
                </c:pt>
                <c:pt idx="3">
                  <c:v>0.66079295154185025</c:v>
                </c:pt>
                <c:pt idx="4">
                  <c:v>0.8404907975460123</c:v>
                </c:pt>
                <c:pt idx="5">
                  <c:v>0.86065573770491799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DF-4D7C-9751-9FF78C58AD3F}"/>
            </c:ext>
          </c:extLst>
        </c:ser>
        <c:ser>
          <c:idx val="1"/>
          <c:order val="1"/>
          <c:tx>
            <c:strRef>
              <c:f>D!$Y$3</c:f>
              <c:strCache>
                <c:ptCount val="1"/>
                <c:pt idx="0">
                  <c:v>Tidak Berminat</c:v>
                </c:pt>
              </c:strCache>
            </c:strRef>
          </c:tx>
          <c:spPr>
            <a:solidFill>
              <a:srgbClr val="9DC3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D!$U$4:$U$9</c:f>
              <c:strCache>
                <c:ptCount val="6"/>
                <c:pt idx="0">
                  <c:v>Tidak Bekerja / Menganggur / Cari Kerja / Pensiunan</c:v>
                </c:pt>
                <c:pt idx="1">
                  <c:v>Buruh / Tukang / Sopir</c:v>
                </c:pt>
                <c:pt idx="2">
                  <c:v>Pedagang Kaki Lima/ Pedagang Keliling</c:v>
                </c:pt>
                <c:pt idx="3">
                  <c:v>Pedagang Wirausaha yang Memiliki Kios/Toko Sendiri maupun Bisnis Online</c:v>
                </c:pt>
                <c:pt idx="4">
                  <c:v>Karyawan Toko atau Hotel</c:v>
                </c:pt>
                <c:pt idx="5">
                  <c:v>Pegawai Kantoran</c:v>
                </c:pt>
              </c:strCache>
            </c:strRef>
          </c:cat>
          <c:val>
            <c:numRef>
              <c:f>D!$Y$4:$Y$9</c:f>
              <c:numCache>
                <c:formatCode>0%</c:formatCode>
                <c:ptCount val="6"/>
                <c:pt idx="0">
                  <c:v>0.38157894736842107</c:v>
                </c:pt>
                <c:pt idx="1">
                  <c:v>0.37123745819397991</c:v>
                </c:pt>
                <c:pt idx="2">
                  <c:v>0.55670103092783507</c:v>
                </c:pt>
                <c:pt idx="3">
                  <c:v>0.33920704845814981</c:v>
                </c:pt>
                <c:pt idx="4">
                  <c:v>0.15950920245398773</c:v>
                </c:pt>
                <c:pt idx="5">
                  <c:v>0.13934426229508196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DF-4D7C-9751-9FF78C58AD3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52270720"/>
        <c:axId val="152272256"/>
      </c:barChart>
      <c:catAx>
        <c:axId val="15227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152272256"/>
        <c:crosses val="autoZero"/>
        <c:auto val="1"/>
        <c:lblAlgn val="ctr"/>
        <c:lblOffset val="100"/>
        <c:noMultiLvlLbl val="0"/>
      </c:catAx>
      <c:valAx>
        <c:axId val="1522722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22707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956397348489089"/>
          <c:y val="0.81019034649379162"/>
          <c:w val="0.60872053030218221"/>
          <c:h val="0.101766113549302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D!$AE$3</c:f>
              <c:strCache>
                <c:ptCount val="1"/>
                <c:pt idx="0">
                  <c:v>Berminat</c:v>
                </c:pt>
              </c:strCache>
            </c:strRef>
          </c:tx>
          <c:spPr>
            <a:solidFill>
              <a:srgbClr val="1B2F5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D!$AB$4:$AB$6</c:f>
              <c:strCache>
                <c:ptCount val="3"/>
                <c:pt idx="0">
                  <c:v>&lt; Rp. 2.000.000</c:v>
                </c:pt>
                <c:pt idx="1">
                  <c:v>Rp. 2.000.000 s.d Rp. 4.200.000</c:v>
                </c:pt>
                <c:pt idx="2">
                  <c:v>Rp. 4.200.001 s.d Rp. 7.000.000</c:v>
                </c:pt>
              </c:strCache>
            </c:strRef>
          </c:cat>
          <c:val>
            <c:numRef>
              <c:f>D!$AE$4:$AE$6</c:f>
              <c:numCache>
                <c:formatCode>0%</c:formatCode>
                <c:ptCount val="3"/>
                <c:pt idx="0">
                  <c:v>0.61923076923076925</c:v>
                </c:pt>
                <c:pt idx="1">
                  <c:v>0.66990291262135926</c:v>
                </c:pt>
                <c:pt idx="2">
                  <c:v>0.73913043478260865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CC-410C-B7C4-A207051ED025}"/>
            </c:ext>
          </c:extLst>
        </c:ser>
        <c:ser>
          <c:idx val="1"/>
          <c:order val="1"/>
          <c:tx>
            <c:strRef>
              <c:f>D!$AF$3</c:f>
              <c:strCache>
                <c:ptCount val="1"/>
                <c:pt idx="0">
                  <c:v>Tidak Berminat</c:v>
                </c:pt>
              </c:strCache>
            </c:strRef>
          </c:tx>
          <c:spPr>
            <a:solidFill>
              <a:srgbClr val="9DC3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D!$AB$4:$AB$6</c:f>
              <c:strCache>
                <c:ptCount val="3"/>
                <c:pt idx="0">
                  <c:v>&lt; Rp. 2.000.000</c:v>
                </c:pt>
                <c:pt idx="1">
                  <c:v>Rp. 2.000.000 s.d Rp. 4.200.000</c:v>
                </c:pt>
                <c:pt idx="2">
                  <c:v>Rp. 4.200.001 s.d Rp. 7.000.000</c:v>
                </c:pt>
              </c:strCache>
            </c:strRef>
          </c:cat>
          <c:val>
            <c:numRef>
              <c:f>D!$AF$4:$AF$6</c:f>
              <c:numCache>
                <c:formatCode>0%</c:formatCode>
                <c:ptCount val="3"/>
                <c:pt idx="0">
                  <c:v>0.38076923076923075</c:v>
                </c:pt>
                <c:pt idx="1">
                  <c:v>0.3300970873786408</c:v>
                </c:pt>
                <c:pt idx="2">
                  <c:v>0.2608695652173913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CC-410C-B7C4-A207051ED0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52304640"/>
        <c:axId val="152194048"/>
      </c:barChart>
      <c:catAx>
        <c:axId val="152304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152194048"/>
        <c:crosses val="autoZero"/>
        <c:auto val="1"/>
        <c:lblAlgn val="ctr"/>
        <c:lblOffset val="100"/>
        <c:noMultiLvlLbl val="0"/>
      </c:catAx>
      <c:valAx>
        <c:axId val="1521940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23046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8558005195429825"/>
          <c:y val="0.80306586926804202"/>
          <c:w val="0.61293296292306809"/>
          <c:h val="0.102611117882795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D!$J$3</c:f>
              <c:strCache>
                <c:ptCount val="1"/>
                <c:pt idx="0">
                  <c:v>Berminat</c:v>
                </c:pt>
              </c:strCache>
            </c:strRef>
          </c:tx>
          <c:spPr>
            <a:solidFill>
              <a:srgbClr val="1B2F5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B2F54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4F8-4246-826C-DEA45D7EA721}"/>
              </c:ext>
            </c:extLst>
          </c:dPt>
          <c:dPt>
            <c:idx val="1"/>
            <c:invertIfNegative val="0"/>
            <c:bubble3D val="0"/>
            <c:spPr>
              <a:solidFill>
                <a:srgbClr val="1B2F54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4F8-4246-826C-DEA45D7EA7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D!$G$4:$G$9</c:f>
              <c:strCache>
                <c:ptCount val="6"/>
                <c:pt idx="0">
                  <c:v>SD</c:v>
                </c:pt>
                <c:pt idx="1">
                  <c:v>SMP</c:v>
                </c:pt>
                <c:pt idx="2">
                  <c:v>SMU</c:v>
                </c:pt>
                <c:pt idx="3">
                  <c:v>D3</c:v>
                </c:pt>
                <c:pt idx="4">
                  <c:v>S1</c:v>
                </c:pt>
                <c:pt idx="5">
                  <c:v>S2/S3</c:v>
                </c:pt>
              </c:strCache>
            </c:strRef>
          </c:cat>
          <c:val>
            <c:numRef>
              <c:f>D!$J$4:$J$9</c:f>
              <c:numCache>
                <c:formatCode>0%</c:formatCode>
                <c:ptCount val="6"/>
                <c:pt idx="0">
                  <c:v>0.25757575757575757</c:v>
                </c:pt>
                <c:pt idx="1">
                  <c:v>0.457286432160804</c:v>
                </c:pt>
                <c:pt idx="2">
                  <c:v>0.75748502994011979</c:v>
                </c:pt>
                <c:pt idx="3">
                  <c:v>0.84375</c:v>
                </c:pt>
                <c:pt idx="4">
                  <c:v>0.7640449438202247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F4-40E3-B192-80059A89C3FA}"/>
            </c:ext>
          </c:extLst>
        </c:ser>
        <c:ser>
          <c:idx val="1"/>
          <c:order val="1"/>
          <c:tx>
            <c:strRef>
              <c:f>D!$K$3</c:f>
              <c:strCache>
                <c:ptCount val="1"/>
                <c:pt idx="0">
                  <c:v>Tidak Berminat</c:v>
                </c:pt>
              </c:strCache>
            </c:strRef>
          </c:tx>
          <c:spPr>
            <a:solidFill>
              <a:srgbClr val="9DC3E7"/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F8-4246-826C-DEA45D7EA7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D!$G$4:$G$9</c:f>
              <c:strCache>
                <c:ptCount val="6"/>
                <c:pt idx="0">
                  <c:v>SD</c:v>
                </c:pt>
                <c:pt idx="1">
                  <c:v>SMP</c:v>
                </c:pt>
                <c:pt idx="2">
                  <c:v>SMU</c:v>
                </c:pt>
                <c:pt idx="3">
                  <c:v>D3</c:v>
                </c:pt>
                <c:pt idx="4">
                  <c:v>S1</c:v>
                </c:pt>
                <c:pt idx="5">
                  <c:v>S2/S3</c:v>
                </c:pt>
              </c:strCache>
            </c:strRef>
          </c:cat>
          <c:val>
            <c:numRef>
              <c:f>D!$K$4:$K$9</c:f>
              <c:numCache>
                <c:formatCode>0%</c:formatCode>
                <c:ptCount val="6"/>
                <c:pt idx="0">
                  <c:v>0.74242424242424243</c:v>
                </c:pt>
                <c:pt idx="1">
                  <c:v>0.542713567839196</c:v>
                </c:pt>
                <c:pt idx="2">
                  <c:v>0.24251497005988024</c:v>
                </c:pt>
                <c:pt idx="3">
                  <c:v>0.15625</c:v>
                </c:pt>
                <c:pt idx="4">
                  <c:v>0.23595505617977527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F4-40E3-B192-80059A89C3F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52337408"/>
        <c:axId val="152343296"/>
      </c:barChart>
      <c:catAx>
        <c:axId val="152337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152343296"/>
        <c:crosses val="autoZero"/>
        <c:auto val="1"/>
        <c:lblAlgn val="ctr"/>
        <c:lblOffset val="100"/>
        <c:noMultiLvlLbl val="0"/>
      </c:catAx>
      <c:valAx>
        <c:axId val="1523432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233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353345793760413"/>
          <c:y val="0.804463984737533"/>
          <c:w val="0.61293277099628407"/>
          <c:h val="9.9090858847071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D!$Q$3</c:f>
              <c:strCache>
                <c:ptCount val="1"/>
                <c:pt idx="0">
                  <c:v>Berminat</c:v>
                </c:pt>
              </c:strCache>
            </c:strRef>
          </c:tx>
          <c:spPr>
            <a:solidFill>
              <a:srgbClr val="1B2F54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1B2F54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7B-4C17-BD41-DA636AA3AD39}"/>
              </c:ext>
            </c:extLst>
          </c:dPt>
          <c:dPt>
            <c:idx val="4"/>
            <c:invertIfNegative val="0"/>
            <c:bubble3D val="0"/>
            <c:spPr>
              <a:solidFill>
                <a:srgbClr val="1B2F54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B7B-4C17-BD41-DA636AA3AD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D!$N$4:$N$8</c:f>
              <c:strCache>
                <c:ptCount val="5"/>
                <c:pt idx="0">
                  <c:v>18 - 25 Tahun</c:v>
                </c:pt>
                <c:pt idx="1">
                  <c:v>26 - 35 Tahun </c:v>
                </c:pt>
                <c:pt idx="2">
                  <c:v>36 - 45 Tahun </c:v>
                </c:pt>
                <c:pt idx="3">
                  <c:v>46 - 60 Tahun</c:v>
                </c:pt>
                <c:pt idx="4">
                  <c:v>&gt; 60 Tahun</c:v>
                </c:pt>
              </c:strCache>
            </c:strRef>
          </c:cat>
          <c:val>
            <c:numRef>
              <c:f>D!$Q$4:$Q$8</c:f>
              <c:numCache>
                <c:formatCode>0%</c:formatCode>
                <c:ptCount val="5"/>
                <c:pt idx="0">
                  <c:v>0.80722891566265065</c:v>
                </c:pt>
                <c:pt idx="1">
                  <c:v>0.8315412186379928</c:v>
                </c:pt>
                <c:pt idx="2">
                  <c:v>0.64899451553930532</c:v>
                </c:pt>
                <c:pt idx="3">
                  <c:v>0.45283018867924529</c:v>
                </c:pt>
                <c:pt idx="4">
                  <c:v>0.15151515151515152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D3-4F97-8654-1070E5243ADE}"/>
            </c:ext>
          </c:extLst>
        </c:ser>
        <c:ser>
          <c:idx val="1"/>
          <c:order val="1"/>
          <c:tx>
            <c:strRef>
              <c:f>D!$R$3</c:f>
              <c:strCache>
                <c:ptCount val="1"/>
                <c:pt idx="0">
                  <c:v>Tidak Berminat</c:v>
                </c:pt>
              </c:strCache>
            </c:strRef>
          </c:tx>
          <c:spPr>
            <a:solidFill>
              <a:srgbClr val="9DC3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D!$N$4:$N$8</c:f>
              <c:strCache>
                <c:ptCount val="5"/>
                <c:pt idx="0">
                  <c:v>18 - 25 Tahun</c:v>
                </c:pt>
                <c:pt idx="1">
                  <c:v>26 - 35 Tahun </c:v>
                </c:pt>
                <c:pt idx="2">
                  <c:v>36 - 45 Tahun </c:v>
                </c:pt>
                <c:pt idx="3">
                  <c:v>46 - 60 Tahun</c:v>
                </c:pt>
                <c:pt idx="4">
                  <c:v>&gt; 60 Tahun</c:v>
                </c:pt>
              </c:strCache>
            </c:strRef>
          </c:cat>
          <c:val>
            <c:numRef>
              <c:f>D!$R$4:$R$8</c:f>
              <c:numCache>
                <c:formatCode>0%</c:formatCode>
                <c:ptCount val="5"/>
                <c:pt idx="0">
                  <c:v>0.19277108433734941</c:v>
                </c:pt>
                <c:pt idx="1">
                  <c:v>0.16845878136200718</c:v>
                </c:pt>
                <c:pt idx="2">
                  <c:v>0.35100548446069468</c:v>
                </c:pt>
                <c:pt idx="3">
                  <c:v>0.54716981132075471</c:v>
                </c:pt>
                <c:pt idx="4">
                  <c:v>0.84848484848484851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D3-4F97-8654-1070E5243A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73093248"/>
        <c:axId val="173094784"/>
      </c:barChart>
      <c:catAx>
        <c:axId val="173093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173094784"/>
        <c:crosses val="autoZero"/>
        <c:auto val="1"/>
        <c:lblAlgn val="ctr"/>
        <c:lblOffset val="100"/>
        <c:noMultiLvlLbl val="0"/>
      </c:catAx>
      <c:valAx>
        <c:axId val="1730947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309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689519159496247"/>
          <c:y val="0.82053817747343227"/>
          <c:w val="0.59391601455534915"/>
          <c:h val="9.9090858847071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Menggunakan Tabungan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CD-4C3B-A97C-82B2DEFD8318}"/>
              </c:ext>
            </c:extLst>
          </c:dPt>
          <c:dPt>
            <c:idx val="1"/>
            <c:bubble3D val="0"/>
            <c:spPr>
              <a:solidFill>
                <a:srgbClr val="79A9C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CD-4C3B-A97C-82B2DEFD8318}"/>
              </c:ext>
            </c:extLst>
          </c:dPt>
          <c:cat>
            <c:strRef>
              <c:f>Sheet1!$A$2:$A$3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57.729138166894664</c:v>
                </c:pt>
                <c:pt idx="1">
                  <c:v>42.270861833105336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CD-4C3B-A97C-82B2DEFD8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Menggunakan Investasi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9696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CD-4C3B-A97C-82B2DEFD8318}"/>
              </c:ext>
            </c:extLst>
          </c:dPt>
          <c:dPt>
            <c:idx val="1"/>
            <c:bubble3D val="0"/>
            <c:spPr>
              <a:solidFill>
                <a:srgbClr val="79A9C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CD-4C3B-A97C-82B2DEFD8318}"/>
              </c:ext>
            </c:extLst>
          </c:dPt>
          <c:cat>
            <c:strRef>
              <c:f>Sheet1!$A$2:$A$3</c:f>
              <c:strCache>
                <c:ptCount val="2"/>
                <c:pt idx="0">
                  <c:v>Ya</c:v>
                </c:pt>
                <c:pt idx="1">
                  <c:v>Tidak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30.79</c:v>
                </c:pt>
                <c:pt idx="1">
                  <c:v>69.209999999999994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CD-4C3B-A97C-82B2DEFD8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F4E78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F4E78">
                  <a:alpha val="8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1FC-40AE-9990-399279538477}"/>
              </c:ext>
            </c:extLst>
          </c:dPt>
          <c:dPt>
            <c:idx val="2"/>
            <c:invertIfNegative val="0"/>
            <c:bubble3D val="0"/>
            <c:spPr>
              <a:solidFill>
                <a:srgbClr val="1F4E78">
                  <a:alpha val="6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FC-40AE-9990-399279538477}"/>
              </c:ext>
            </c:extLst>
          </c:dPt>
          <c:dPt>
            <c:idx val="3"/>
            <c:invertIfNegative val="0"/>
            <c:bubble3D val="0"/>
            <c:spPr>
              <a:solidFill>
                <a:srgbClr val="1F4E78">
                  <a:alpha val="4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1FC-40AE-9990-399279538477}"/>
              </c:ext>
            </c:extLst>
          </c:dPt>
          <c:dPt>
            <c:idx val="4"/>
            <c:invertIfNegative val="0"/>
            <c:bubble3D val="0"/>
            <c:spPr>
              <a:solidFill>
                <a:srgbClr val="1F4E78">
                  <a:alpha val="20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FC-40AE-9990-3992795384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A!$F$7:$F$11</c:f>
              <c:strCache>
                <c:ptCount val="5"/>
                <c:pt idx="0">
                  <c:v>Kendaraan</c:v>
                </c:pt>
                <c:pt idx="1">
                  <c:v>Properti</c:v>
                </c:pt>
                <c:pt idx="2">
                  <c:v>Emas</c:v>
                </c:pt>
                <c:pt idx="3">
                  <c:v>Elektronik</c:v>
                </c:pt>
                <c:pt idx="4">
                  <c:v>Lainnya</c:v>
                </c:pt>
              </c:strCache>
            </c:strRef>
          </c:cat>
          <c:val>
            <c:numRef>
              <c:f>A!$G$7:$G$11</c:f>
              <c:numCache>
                <c:formatCode>General</c:formatCode>
                <c:ptCount val="5"/>
                <c:pt idx="0">
                  <c:v>805</c:v>
                </c:pt>
                <c:pt idx="1">
                  <c:v>528</c:v>
                </c:pt>
                <c:pt idx="2">
                  <c:v>432</c:v>
                </c:pt>
                <c:pt idx="3">
                  <c:v>425</c:v>
                </c:pt>
                <c:pt idx="4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FC-40AE-9990-3992795384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7"/>
        <c:axId val="44178816"/>
        <c:axId val="44230528"/>
      </c:barChart>
      <c:catAx>
        <c:axId val="44178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44230528"/>
        <c:crosses val="autoZero"/>
        <c:auto val="1"/>
        <c:lblAlgn val="ctr"/>
        <c:lblOffset val="100"/>
        <c:noMultiLvlLbl val="0"/>
      </c:catAx>
      <c:valAx>
        <c:axId val="44230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1788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1"/>
          <c:dPt>
            <c:idx val="0"/>
            <c:bubble3D val="0"/>
            <c:explosion val="0"/>
            <c:spPr>
              <a:solidFill>
                <a:srgbClr val="1F4E79"/>
              </a:solidFill>
              <a:ln>
                <a:noFill/>
              </a:ln>
              <a:effectLst/>
              <a:sp3d>
                <a:contourClr>
                  <a:srgbClr val="FBBD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86-4D2E-AA7F-2306BB205B12}"/>
              </c:ext>
            </c:extLst>
          </c:dPt>
          <c:dPt>
            <c:idx val="1"/>
            <c:bubble3D val="0"/>
            <c:explosion val="10"/>
            <c:spPr>
              <a:solidFill>
                <a:srgbClr val="348F7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86-4D2E-AA7F-2306BB205B12}"/>
              </c:ext>
            </c:extLst>
          </c:dPt>
          <c:dPt>
            <c:idx val="2"/>
            <c:bubble3D val="0"/>
            <c:explosion val="2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186-4D2E-AA7F-2306BB205B12}"/>
              </c:ext>
            </c:extLst>
          </c:dPt>
          <c:dPt>
            <c:idx val="3"/>
            <c:bubble3D val="0"/>
            <c:explosion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186-4D2E-AA7F-2306BB205B12}"/>
              </c:ext>
            </c:extLst>
          </c:dPt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23.41842397336293</c:v>
                </c:pt>
                <c:pt idx="1">
                  <c:v>76.581576026637066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186-4D2E-AA7F-2306BB205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53405908154096"/>
          <c:y val="0"/>
          <c:w val="0.75468292554034777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2D62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Aset Lainnya</c:v>
                </c:pt>
                <c:pt idx="1">
                  <c:v>Properti (tanah, rumah)</c:v>
                </c:pt>
                <c:pt idx="2">
                  <c:v>Perkakas Elektronik dan Gadget</c:v>
                </c:pt>
                <c:pt idx="3">
                  <c:v>Kendaraan (Mobil/Motor)</c:v>
                </c:pt>
                <c:pt idx="4">
                  <c:v>Emas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28.571428571428569</c:v>
                </c:pt>
                <c:pt idx="1">
                  <c:v>1.3257575757575757</c:v>
                </c:pt>
                <c:pt idx="2">
                  <c:v>11.294117647058824</c:v>
                </c:pt>
                <c:pt idx="3">
                  <c:v>17.63975155279503</c:v>
                </c:pt>
                <c:pt idx="4">
                  <c:v>56.25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D7-4B3A-BF78-37C214663D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Aset Lainnya</c:v>
                </c:pt>
                <c:pt idx="1">
                  <c:v>Properti (tanah, rumah)</c:v>
                </c:pt>
                <c:pt idx="2">
                  <c:v>Perkakas Elektronik dan Gadget</c:v>
                </c:pt>
                <c:pt idx="3">
                  <c:v>Kendaraan (Mobil/Motor)</c:v>
                </c:pt>
                <c:pt idx="4">
                  <c:v>Emas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71.428571428571431</c:v>
                </c:pt>
                <c:pt idx="1">
                  <c:v>98.674242424242422</c:v>
                </c:pt>
                <c:pt idx="2">
                  <c:v>88.705882352941174</c:v>
                </c:pt>
                <c:pt idx="3">
                  <c:v>82.360248447204967</c:v>
                </c:pt>
                <c:pt idx="4">
                  <c:v>43.75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D7-4B3A-BF78-37C214663D3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100"/>
        <c:axId val="11850112"/>
        <c:axId val="11851648"/>
      </c:barChart>
      <c:catAx>
        <c:axId val="11850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851648"/>
        <c:crosses val="autoZero"/>
        <c:auto val="1"/>
        <c:lblAlgn val="ctr"/>
        <c:lblOffset val="100"/>
        <c:noMultiLvlLbl val="0"/>
      </c:catAx>
      <c:valAx>
        <c:axId val="118516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85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id-ID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1"/>
          <c:dPt>
            <c:idx val="0"/>
            <c:bubble3D val="0"/>
            <c:explosion val="0"/>
            <c:spPr>
              <a:solidFill>
                <a:srgbClr val="1F4E79"/>
              </a:solidFill>
              <a:ln>
                <a:noFill/>
              </a:ln>
              <a:effectLst/>
              <a:sp3d>
                <a:contourClr>
                  <a:srgbClr val="FBBD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86-4D2E-AA7F-2306BB205B12}"/>
              </c:ext>
            </c:extLst>
          </c:dPt>
          <c:dPt>
            <c:idx val="1"/>
            <c:bubble3D val="0"/>
            <c:explosion val="10"/>
            <c:spPr>
              <a:solidFill>
                <a:srgbClr val="348F7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86-4D2E-AA7F-2306BB205B12}"/>
              </c:ext>
            </c:extLst>
          </c:dPt>
          <c:dPt>
            <c:idx val="2"/>
            <c:bubble3D val="0"/>
            <c:explosion val="2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186-4D2E-AA7F-2306BB205B12}"/>
              </c:ext>
            </c:extLst>
          </c:dPt>
          <c:dPt>
            <c:idx val="3"/>
            <c:bubble3D val="0"/>
            <c:explosion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186-4D2E-AA7F-2306BB205B12}"/>
              </c:ext>
            </c:extLst>
          </c:dPt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18.90909090909091</c:v>
                </c:pt>
                <c:pt idx="1">
                  <c:v>81.090909090909093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186-4D2E-AA7F-2306BB205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353405908154096"/>
          <c:y val="0"/>
          <c:w val="0.75468292554034777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2D628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588751894459505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25-4C8E-A719-BF0634519D4F}"/>
                </c:ext>
              </c:extLst>
            </c:dLbl>
            <c:dLbl>
              <c:idx val="2"/>
              <c:layout>
                <c:manualLayout>
                  <c:x val="2.7448943889693142E-2"/>
                  <c:y val="-5.029467410054362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25-4C8E-A719-BF0634519D4F}"/>
                </c:ext>
              </c:extLst>
            </c:dLbl>
            <c:dLbl>
              <c:idx val="3"/>
              <c:layout>
                <c:manualLayout>
                  <c:x val="2.3003232242401202E-2"/>
                  <c:y val="-5.486755102790252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25-4C8E-A719-BF0634519D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Aset Lainnya</c:v>
                </c:pt>
                <c:pt idx="1">
                  <c:v>Properti (tanah, rumah)</c:v>
                </c:pt>
                <c:pt idx="2">
                  <c:v>Perkakas Elektronik dan Gadget</c:v>
                </c:pt>
                <c:pt idx="3">
                  <c:v>Kendaraan (Mobil/Motor)</c:v>
                </c:pt>
                <c:pt idx="4">
                  <c:v>Emas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33.333333333333329</c:v>
                </c:pt>
                <c:pt idx="1">
                  <c:v>0.75757575757575757</c:v>
                </c:pt>
                <c:pt idx="2">
                  <c:v>4.7058823529411766</c:v>
                </c:pt>
                <c:pt idx="3">
                  <c:v>19.503105590062113</c:v>
                </c:pt>
                <c:pt idx="4">
                  <c:v>38.657407407407405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D7-4B3A-BF78-37C214663D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Aset Lainnya</c:v>
                </c:pt>
                <c:pt idx="1">
                  <c:v>Properti (tanah, rumah)</c:v>
                </c:pt>
                <c:pt idx="2">
                  <c:v>Perkakas Elektronik dan Gadget</c:v>
                </c:pt>
                <c:pt idx="3">
                  <c:v>Kendaraan (Mobil/Motor)</c:v>
                </c:pt>
                <c:pt idx="4">
                  <c:v>Emas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66.666666666666657</c:v>
                </c:pt>
                <c:pt idx="1">
                  <c:v>99.242424242424249</c:v>
                </c:pt>
                <c:pt idx="2">
                  <c:v>95.294117647058812</c:v>
                </c:pt>
                <c:pt idx="3">
                  <c:v>80.496894409937894</c:v>
                </c:pt>
                <c:pt idx="4">
                  <c:v>61.342592592592595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D7-4B3A-BF78-37C214663D3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100"/>
        <c:axId val="173525248"/>
        <c:axId val="173539328"/>
      </c:barChart>
      <c:catAx>
        <c:axId val="173525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539328"/>
        <c:crosses val="autoZero"/>
        <c:auto val="1"/>
        <c:lblAlgn val="ctr"/>
        <c:lblOffset val="100"/>
        <c:noMultiLvlLbl val="0"/>
      </c:catAx>
      <c:valAx>
        <c:axId val="1735393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352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id-ID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072904238833806"/>
          <c:y val="3.0261177573543109E-2"/>
          <c:w val="0.76108391272747222"/>
          <c:h val="0.9177890234889123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Bansos!$G$4</c:f>
              <c:strCache>
                <c:ptCount val="1"/>
                <c:pt idx="0">
                  <c:v>Kebutuhan Pokok (Sembako)</c:v>
                </c:pt>
              </c:strCache>
            </c:strRef>
          </c:tx>
          <c:spPr>
            <a:solidFill>
              <a:srgbClr val="6A93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Bansos!$B$6:$B$7</c:f>
              <c:strCache>
                <c:ptCount val="2"/>
                <c:pt idx="0">
                  <c:v>&lt;Rp2 Juta</c:v>
                </c:pt>
                <c:pt idx="1">
                  <c:v>Rp2 Juta s.d. Rp4,2 Juta</c:v>
                </c:pt>
              </c:strCache>
            </c:strRef>
          </c:cat>
          <c:val>
            <c:numRef>
              <c:f>Bansos!$G$6:$G$7</c:f>
              <c:numCache>
                <c:formatCode>0.0%</c:formatCode>
                <c:ptCount val="2"/>
                <c:pt idx="0">
                  <c:v>0.26153846153846155</c:v>
                </c:pt>
                <c:pt idx="1">
                  <c:v>0.34951456310679613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B-4A21-ACFF-78F053E274FD}"/>
            </c:ext>
          </c:extLst>
        </c:ser>
        <c:ser>
          <c:idx val="1"/>
          <c:order val="1"/>
          <c:tx>
            <c:strRef>
              <c:f>Bansos!$H$4</c:f>
              <c:strCache>
                <c:ptCount val="1"/>
                <c:pt idx="0">
                  <c:v>Uang Tunai</c:v>
                </c:pt>
              </c:strCache>
            </c:strRef>
          </c:tx>
          <c:spPr>
            <a:solidFill>
              <a:srgbClr val="B5CBE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Bansos!$B$6:$B$7</c:f>
              <c:strCache>
                <c:ptCount val="2"/>
                <c:pt idx="0">
                  <c:v>&lt;Rp2 Juta</c:v>
                </c:pt>
                <c:pt idx="1">
                  <c:v>Rp2 Juta s.d. Rp4,2 Juta</c:v>
                </c:pt>
              </c:strCache>
            </c:strRef>
          </c:cat>
          <c:val>
            <c:numRef>
              <c:f>Bansos!$H$6:$H$7</c:f>
              <c:numCache>
                <c:formatCode>0.0%</c:formatCode>
                <c:ptCount val="2"/>
                <c:pt idx="0">
                  <c:v>0.69423076923076921</c:v>
                </c:pt>
                <c:pt idx="1">
                  <c:v>0.53592233009708734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2B-4A21-ACFF-78F053E274FD}"/>
            </c:ext>
          </c:extLst>
        </c:ser>
        <c:ser>
          <c:idx val="2"/>
          <c:order val="2"/>
          <c:tx>
            <c:strRef>
              <c:f>Bansos!$I$4</c:f>
              <c:strCache>
                <c:ptCount val="1"/>
                <c:pt idx="0">
                  <c:v>Tidak Berminat Menerima Bansos</c:v>
                </c:pt>
              </c:strCache>
            </c:strRef>
          </c:tx>
          <c:spPr>
            <a:solidFill>
              <a:srgbClr val="8EC5E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Bansos!$B$6:$B$7</c:f>
              <c:strCache>
                <c:ptCount val="2"/>
                <c:pt idx="0">
                  <c:v>&lt;Rp2 Juta</c:v>
                </c:pt>
                <c:pt idx="1">
                  <c:v>Rp2 Juta s.d. Rp4,2 Juta</c:v>
                </c:pt>
              </c:strCache>
            </c:strRef>
          </c:cat>
          <c:val>
            <c:numRef>
              <c:f>Bansos!$I$6:$I$7</c:f>
              <c:numCache>
                <c:formatCode>0.0%</c:formatCode>
                <c:ptCount val="2"/>
                <c:pt idx="0">
                  <c:v>4.4230769230769233E-2</c:v>
                </c:pt>
                <c:pt idx="1">
                  <c:v>0.1145631067961165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72B-4A21-ACFF-78F053E274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75957120"/>
        <c:axId val="175958656"/>
      </c:barChart>
      <c:catAx>
        <c:axId val="175957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5958656"/>
        <c:crosses val="autoZero"/>
        <c:auto val="1"/>
        <c:lblAlgn val="ctr"/>
        <c:lblOffset val="100"/>
        <c:noMultiLvlLbl val="0"/>
      </c:catAx>
      <c:valAx>
        <c:axId val="175958656"/>
        <c:scaling>
          <c:orientation val="minMax"/>
          <c:max val="1"/>
        </c:scaling>
        <c:delete val="1"/>
        <c:axPos val="b"/>
        <c:numFmt formatCode="0.0%" sourceLinked="1"/>
        <c:majorTickMark val="none"/>
        <c:minorTickMark val="none"/>
        <c:tickLblPos val="nextTo"/>
        <c:crossAx val="17595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FA-432F-AC18-5C18A58452F8}"/>
              </c:ext>
            </c:extLst>
          </c:dPt>
          <c:dPt>
            <c:idx val="1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8FA-432F-AC18-5C18A58452F8}"/>
              </c:ext>
            </c:extLst>
          </c:dPt>
          <c:dPt>
            <c:idx val="2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8FA-432F-AC18-5C18A58452F8}"/>
              </c:ext>
            </c:extLst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8FA-432F-AC18-5C18A58452F8}"/>
              </c:ext>
            </c:extLst>
          </c:dPt>
          <c:dLbls>
            <c:delete val="1"/>
          </c:dLbls>
          <c:cat>
            <c:strRef>
              <c:f>Bansos!$B$16:$B$19</c:f>
              <c:strCache>
                <c:ptCount val="4"/>
                <c:pt idx="0">
                  <c:v>&lt; 1 Minggu</c:v>
                </c:pt>
                <c:pt idx="1">
                  <c:v>2 Minggu</c:v>
                </c:pt>
                <c:pt idx="2">
                  <c:v>3 Minggu</c:v>
                </c:pt>
                <c:pt idx="3">
                  <c:v>1 Bulan</c:v>
                </c:pt>
              </c:strCache>
            </c:strRef>
          </c:cat>
          <c:val>
            <c:numRef>
              <c:f>Bansos!$D$16:$D$19</c:f>
              <c:numCache>
                <c:formatCode>0.0%</c:formatCode>
                <c:ptCount val="4"/>
                <c:pt idx="0">
                  <c:v>0.34017595307917886</c:v>
                </c:pt>
                <c:pt idx="1">
                  <c:v>0.50439882697947214</c:v>
                </c:pt>
                <c:pt idx="2">
                  <c:v>0.1217008797653959</c:v>
                </c:pt>
                <c:pt idx="3">
                  <c:v>3.3724340175953077E-2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8FA-432F-AC18-5C18A58452F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823140857392828"/>
          <c:y val="6.9299759906343628E-2"/>
          <c:w val="0.50176859142607177"/>
          <c:h val="0.861400480187312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8B3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5454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Bansos!$B$24:$B$29</c:f>
              <c:strCache>
                <c:ptCount val="6"/>
                <c:pt idx="0">
                  <c:v>Kebutuhan Belanja Konsumsi Sehari-hari</c:v>
                </c:pt>
                <c:pt idx="1">
                  <c:v>Pendidikan Anak</c:v>
                </c:pt>
                <c:pt idx="2">
                  <c:v>Internet (Kuota)</c:v>
                </c:pt>
                <c:pt idx="3">
                  <c:v>Membayar Hutang</c:v>
                </c:pt>
                <c:pt idx="4">
                  <c:v>Modal Usaha</c:v>
                </c:pt>
                <c:pt idx="5">
                  <c:v>Lainnya</c:v>
                </c:pt>
              </c:strCache>
            </c:strRef>
          </c:cat>
          <c:val>
            <c:numRef>
              <c:f>Bansos!$D$24:$D$29</c:f>
              <c:numCache>
                <c:formatCode>0.0%</c:formatCode>
                <c:ptCount val="6"/>
                <c:pt idx="0">
                  <c:v>0.69852941176470584</c:v>
                </c:pt>
                <c:pt idx="1">
                  <c:v>0.22205882352941175</c:v>
                </c:pt>
                <c:pt idx="2">
                  <c:v>7.3529411764705881E-3</c:v>
                </c:pt>
                <c:pt idx="3">
                  <c:v>2.0588235294117647E-2</c:v>
                </c:pt>
                <c:pt idx="4">
                  <c:v>3.2352941176470591E-2</c:v>
                </c:pt>
                <c:pt idx="5">
                  <c:v>1.9117647058823531E-2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77-40DD-8CB2-CA80144F3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180633600"/>
        <c:axId val="180635136"/>
      </c:barChart>
      <c:catAx>
        <c:axId val="180633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180635136"/>
        <c:crosses val="autoZero"/>
        <c:auto val="1"/>
        <c:lblAlgn val="ctr"/>
        <c:lblOffset val="100"/>
        <c:noMultiLvlLbl val="0"/>
      </c:catAx>
      <c:valAx>
        <c:axId val="180635136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8063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rgbClr val="425C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90-4DF2-99D0-27C1F9A45584}"/>
              </c:ext>
            </c:extLst>
          </c:dPt>
          <c:dPt>
            <c:idx val="1"/>
            <c:bubble3D val="0"/>
            <c:spPr>
              <a:solidFill>
                <a:srgbClr val="56789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E90-4DF2-99D0-27C1F9A45584}"/>
              </c:ext>
            </c:extLst>
          </c:dPt>
          <c:dPt>
            <c:idx val="2"/>
            <c:bubble3D val="0"/>
            <c:spPr>
              <a:solidFill>
                <a:srgbClr val="6A93B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E90-4DF2-99D0-27C1F9A45584}"/>
              </c:ext>
            </c:extLst>
          </c:dPt>
          <c:dPt>
            <c:idx val="3"/>
            <c:bubble3D val="0"/>
            <c:spPr>
              <a:solidFill>
                <a:srgbClr val="79A9C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E90-4DF2-99D0-27C1F9A45584}"/>
              </c:ext>
            </c:extLst>
          </c:dPt>
          <c:dPt>
            <c:idx val="4"/>
            <c:bubble3D val="0"/>
            <c:spPr>
              <a:solidFill>
                <a:srgbClr val="8EC5E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E90-4DF2-99D0-27C1F9A45584}"/>
              </c:ext>
            </c:extLst>
          </c:dPt>
          <c:cat>
            <c:strRef>
              <c:f>Persepsi!$C$120:$C$124</c:f>
              <c:strCache>
                <c:ptCount val="5"/>
                <c:pt idx="0">
                  <c:v>Sangat Bagus</c:v>
                </c:pt>
                <c:pt idx="1">
                  <c:v>Bagus</c:v>
                </c:pt>
                <c:pt idx="2">
                  <c:v>Biasa Saja</c:v>
                </c:pt>
                <c:pt idx="3">
                  <c:v>Buruk</c:v>
                </c:pt>
                <c:pt idx="4">
                  <c:v>Sangat Buruk</c:v>
                </c:pt>
              </c:strCache>
            </c:strRef>
          </c:cat>
          <c:val>
            <c:numRef>
              <c:f>Persepsi!$E$120:$E$124</c:f>
              <c:numCache>
                <c:formatCode>0.0%</c:formatCode>
                <c:ptCount val="5"/>
                <c:pt idx="0">
                  <c:v>0.10918544194107452</c:v>
                </c:pt>
                <c:pt idx="1">
                  <c:v>0.56932409012131713</c:v>
                </c:pt>
                <c:pt idx="2">
                  <c:v>0.24436741767764297</c:v>
                </c:pt>
                <c:pt idx="3">
                  <c:v>5.2859618717504331E-2</c:v>
                </c:pt>
                <c:pt idx="4">
                  <c:v>2.4263431542461005E-2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E90-4DF2-99D0-27C1F9A45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842584911438775"/>
          <c:y val="0.17280090951884078"/>
          <c:w val="0.88952707563240663"/>
          <c:h val="0.7913897241719758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25C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0F1-462B-B028-80D6364DA86F}"/>
              </c:ext>
            </c:extLst>
          </c:dPt>
          <c:dPt>
            <c:idx val="1"/>
            <c:bubble3D val="0"/>
            <c:spPr>
              <a:solidFill>
                <a:srgbClr val="56789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0F1-462B-B028-80D6364DA86F}"/>
              </c:ext>
            </c:extLst>
          </c:dPt>
          <c:dPt>
            <c:idx val="2"/>
            <c:bubble3D val="0"/>
            <c:spPr>
              <a:solidFill>
                <a:srgbClr val="6A93B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0F1-462B-B028-80D6364DA86F}"/>
              </c:ext>
            </c:extLst>
          </c:dPt>
          <c:dPt>
            <c:idx val="3"/>
            <c:bubble3D val="0"/>
            <c:spPr>
              <a:solidFill>
                <a:srgbClr val="79A9C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0F1-462B-B028-80D6364DA86F}"/>
              </c:ext>
            </c:extLst>
          </c:dPt>
          <c:dPt>
            <c:idx val="4"/>
            <c:bubble3D val="0"/>
            <c:spPr>
              <a:solidFill>
                <a:srgbClr val="8EC5E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0F1-462B-B028-80D6364DA86F}"/>
              </c:ext>
            </c:extLst>
          </c:dPt>
          <c:cat>
            <c:strRef>
              <c:f>Persepsi!$C$129:$C$133</c:f>
              <c:strCache>
                <c:ptCount val="5"/>
                <c:pt idx="0">
                  <c:v>Sangat Bagus</c:v>
                </c:pt>
                <c:pt idx="1">
                  <c:v>Bagus</c:v>
                </c:pt>
                <c:pt idx="2">
                  <c:v>Biasa Saja</c:v>
                </c:pt>
                <c:pt idx="3">
                  <c:v>Buruk</c:v>
                </c:pt>
                <c:pt idx="4">
                  <c:v>Sangat Buruk</c:v>
                </c:pt>
              </c:strCache>
            </c:strRef>
          </c:cat>
          <c:val>
            <c:numRef>
              <c:f>Persepsi!$E$129:$E$133</c:f>
              <c:numCache>
                <c:formatCode>0.0%</c:formatCode>
                <c:ptCount val="5"/>
                <c:pt idx="0">
                  <c:v>0.11265164644714037</c:v>
                </c:pt>
                <c:pt idx="1">
                  <c:v>0.48353552859618715</c:v>
                </c:pt>
                <c:pt idx="2">
                  <c:v>0.28596187175043325</c:v>
                </c:pt>
                <c:pt idx="3">
                  <c:v>9.0987868284228765E-2</c:v>
                </c:pt>
                <c:pt idx="4">
                  <c:v>2.6863084922010397E-2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0F1-462B-B028-80D6364DA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d-ID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25C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0D-4A34-93C7-070FE5888E84}"/>
              </c:ext>
            </c:extLst>
          </c:dPt>
          <c:dPt>
            <c:idx val="1"/>
            <c:bubble3D val="0"/>
            <c:spPr>
              <a:solidFill>
                <a:srgbClr val="56789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0D-4A34-93C7-070FE5888E84}"/>
              </c:ext>
            </c:extLst>
          </c:dPt>
          <c:dPt>
            <c:idx val="2"/>
            <c:bubble3D val="0"/>
            <c:spPr>
              <a:solidFill>
                <a:srgbClr val="6A93B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D0D-4A34-93C7-070FE5888E84}"/>
              </c:ext>
            </c:extLst>
          </c:dPt>
          <c:dPt>
            <c:idx val="3"/>
            <c:bubble3D val="0"/>
            <c:spPr>
              <a:solidFill>
                <a:srgbClr val="79A9C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D0D-4A34-93C7-070FE5888E84}"/>
              </c:ext>
            </c:extLst>
          </c:dPt>
          <c:dPt>
            <c:idx val="4"/>
            <c:bubble3D val="0"/>
            <c:spPr>
              <a:solidFill>
                <a:srgbClr val="8EC5E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D0D-4A34-93C7-070FE5888E84}"/>
              </c:ext>
            </c:extLst>
          </c:dPt>
          <c:cat>
            <c:strRef>
              <c:f>Persepsi!$C$93:$C$97</c:f>
              <c:strCache>
                <c:ptCount val="5"/>
                <c:pt idx="0">
                  <c:v>Sangat Baik</c:v>
                </c:pt>
                <c:pt idx="1">
                  <c:v>Baik</c:v>
                </c:pt>
                <c:pt idx="2">
                  <c:v>Biasa Saja</c:v>
                </c:pt>
                <c:pt idx="3">
                  <c:v>Buruk</c:v>
                </c:pt>
                <c:pt idx="4">
                  <c:v>Sangat Buruk</c:v>
                </c:pt>
              </c:strCache>
            </c:strRef>
          </c:cat>
          <c:val>
            <c:numRef>
              <c:f>Persepsi!$E$93:$E$97</c:f>
              <c:numCache>
                <c:formatCode>0.0%</c:formatCode>
                <c:ptCount val="5"/>
                <c:pt idx="0">
                  <c:v>8.7463556851311949E-2</c:v>
                </c:pt>
                <c:pt idx="1">
                  <c:v>0.67638483965014573</c:v>
                </c:pt>
                <c:pt idx="2">
                  <c:v>0.20699708454810495</c:v>
                </c:pt>
                <c:pt idx="3">
                  <c:v>2.6239067055393587E-2</c:v>
                </c:pt>
                <c:pt idx="4">
                  <c:v>2.9154518950437317E-3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D0D-4A34-93C7-070FE5888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62492789323525E-2"/>
          <c:y val="4.8296580529236709E-2"/>
          <c:w val="0.96902186838620352"/>
          <c:h val="0.90406651471197674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Pandemi'!$A$10:$A$13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Pandemi'!$B$10:$B$13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A9-4981-9B47-CDC29555DFD3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AFABA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9A9-4981-9B47-CDC29555DFD3}"/>
              </c:ext>
            </c:extLst>
          </c:dPt>
          <c:dPt>
            <c:idx val="1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9A9-4981-9B47-CDC29555DFD3}"/>
              </c:ext>
            </c:extLst>
          </c:dPt>
          <c:dPt>
            <c:idx val="2"/>
            <c:bubble3D val="0"/>
            <c:spPr>
              <a:solidFill>
                <a:srgbClr val="3B38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9A9-4981-9B47-CDC29555DFD3}"/>
              </c:ext>
            </c:extLst>
          </c:dPt>
          <c:dPt>
            <c:idx val="3"/>
            <c:bubble3D val="0"/>
            <c:spPr>
              <a:solidFill>
                <a:srgbClr val="1817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9A9-4981-9B47-CDC29555DF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FCFCFC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Pandemi'!$A$10:$A$13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Pandemi'!$C$10:$C$13</c:f>
              <c:numCache>
                <c:formatCode>0%</c:formatCode>
                <c:ptCount val="4"/>
                <c:pt idx="0">
                  <c:v>0.40802675585284282</c:v>
                </c:pt>
                <c:pt idx="1">
                  <c:v>0.36454849498327757</c:v>
                </c:pt>
                <c:pt idx="2">
                  <c:v>8.6956521739130432E-2</c:v>
                </c:pt>
                <c:pt idx="3">
                  <c:v>0.14046822742474915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9A9-4981-9B47-CDC29555DF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25C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68-494B-9A40-A2A677488070}"/>
              </c:ext>
            </c:extLst>
          </c:dPt>
          <c:dPt>
            <c:idx val="1"/>
            <c:bubble3D val="0"/>
            <c:spPr>
              <a:solidFill>
                <a:srgbClr val="56789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68-494B-9A40-A2A677488070}"/>
              </c:ext>
            </c:extLst>
          </c:dPt>
          <c:dPt>
            <c:idx val="2"/>
            <c:bubble3D val="0"/>
            <c:spPr>
              <a:solidFill>
                <a:srgbClr val="6A93B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68-494B-9A40-A2A677488070}"/>
              </c:ext>
            </c:extLst>
          </c:dPt>
          <c:dPt>
            <c:idx val="3"/>
            <c:bubble3D val="0"/>
            <c:spPr>
              <a:solidFill>
                <a:srgbClr val="79A9C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68-494B-9A40-A2A677488070}"/>
              </c:ext>
            </c:extLst>
          </c:dPt>
          <c:dPt>
            <c:idx val="4"/>
            <c:bubble3D val="0"/>
            <c:spPr>
              <a:solidFill>
                <a:srgbClr val="8EC5E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A68-494B-9A40-A2A677488070}"/>
              </c:ext>
            </c:extLst>
          </c:dPt>
          <c:cat>
            <c:strRef>
              <c:f>Persepsi!$C$102:$C$106</c:f>
              <c:strCache>
                <c:ptCount val="5"/>
                <c:pt idx="0">
                  <c:v>Sangat Cepat</c:v>
                </c:pt>
                <c:pt idx="1">
                  <c:v>Cepat</c:v>
                </c:pt>
                <c:pt idx="2">
                  <c:v>Biasa Saja</c:v>
                </c:pt>
                <c:pt idx="3">
                  <c:v>Lambat</c:v>
                </c:pt>
                <c:pt idx="4">
                  <c:v>Sangat Lambat</c:v>
                </c:pt>
              </c:strCache>
            </c:strRef>
          </c:cat>
          <c:val>
            <c:numRef>
              <c:f>Persepsi!$E$102:$E$106</c:f>
              <c:numCache>
                <c:formatCode>0.0%</c:formatCode>
                <c:ptCount val="5"/>
                <c:pt idx="0">
                  <c:v>9.0121317157712308E-2</c:v>
                </c:pt>
                <c:pt idx="1">
                  <c:v>0.36481802426343152</c:v>
                </c:pt>
                <c:pt idx="2">
                  <c:v>0.40554592720970539</c:v>
                </c:pt>
                <c:pt idx="3">
                  <c:v>0.11525129982668977</c:v>
                </c:pt>
                <c:pt idx="4">
                  <c:v>2.4263431542461005E-2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A68-494B-9A40-A2A677488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25C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73-44A4-BA00-24EC5310D399}"/>
              </c:ext>
            </c:extLst>
          </c:dPt>
          <c:dPt>
            <c:idx val="1"/>
            <c:bubble3D val="0"/>
            <c:spPr>
              <a:solidFill>
                <a:srgbClr val="56789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73-44A4-BA00-24EC5310D399}"/>
              </c:ext>
            </c:extLst>
          </c:dPt>
          <c:dPt>
            <c:idx val="2"/>
            <c:bubble3D val="0"/>
            <c:spPr>
              <a:solidFill>
                <a:srgbClr val="6A93B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273-44A4-BA00-24EC5310D399}"/>
              </c:ext>
            </c:extLst>
          </c:dPt>
          <c:dPt>
            <c:idx val="3"/>
            <c:bubble3D val="0"/>
            <c:spPr>
              <a:solidFill>
                <a:srgbClr val="79A9C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273-44A4-BA00-24EC5310D399}"/>
              </c:ext>
            </c:extLst>
          </c:dPt>
          <c:dPt>
            <c:idx val="4"/>
            <c:bubble3D val="0"/>
            <c:spPr>
              <a:solidFill>
                <a:srgbClr val="8EC5E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273-44A4-BA00-24EC5310D399}"/>
              </c:ext>
            </c:extLst>
          </c:dPt>
          <c:cat>
            <c:strRef>
              <c:f>Persepsi!$C$111:$C$115</c:f>
              <c:strCache>
                <c:ptCount val="5"/>
                <c:pt idx="0">
                  <c:v>Sangat Bagus</c:v>
                </c:pt>
                <c:pt idx="1">
                  <c:v>Bagus</c:v>
                </c:pt>
                <c:pt idx="2">
                  <c:v>Biasa Saja</c:v>
                </c:pt>
                <c:pt idx="3">
                  <c:v>Buruk</c:v>
                </c:pt>
                <c:pt idx="4">
                  <c:v>Sangat Buruk</c:v>
                </c:pt>
              </c:strCache>
            </c:strRef>
          </c:cat>
          <c:val>
            <c:numRef>
              <c:f>Persepsi!$E$111:$E$115</c:f>
              <c:numCache>
                <c:formatCode>0.0%</c:formatCode>
                <c:ptCount val="5"/>
                <c:pt idx="0">
                  <c:v>6.1784897025171627E-2</c:v>
                </c:pt>
                <c:pt idx="1">
                  <c:v>0.40503432494279173</c:v>
                </c:pt>
                <c:pt idx="2">
                  <c:v>0.37299771167048057</c:v>
                </c:pt>
                <c:pt idx="3">
                  <c:v>0.12128146453089245</c:v>
                </c:pt>
                <c:pt idx="4">
                  <c:v>3.8901601830663615E-2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273-44A4-BA00-24EC5310D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Persepsi!$D$4:$D$12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15-409F-AA0E-1564AB3C4307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Persepsi!$E$4:$E$12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15-409F-AA0E-1564AB3C4307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Persepsi!$F$4:$F$12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315-409F-AA0E-1564AB3C4307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Persepsi!$G$4:$G$12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315-409F-AA0E-1564AB3C4307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Persepsi!$H$4:$H$12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315-409F-AA0E-1564AB3C4307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Persepsi!$I$4:$I$12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315-409F-AA0E-1564AB3C4307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Persepsi!$J$4:$J$12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315-409F-AA0E-1564AB3C4307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rgbClr val="56789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15-409F-AA0E-1564AB3C4307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315-409F-AA0E-1564AB3C4307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15-409F-AA0E-1564AB3C4307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315-409F-AA0E-1564AB3C430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Persepsi!$K$4:$K$12</c:f>
              <c:numCache>
                <c:formatCode>0%</c:formatCode>
                <c:ptCount val="8"/>
                <c:pt idx="0">
                  <c:v>0</c:v>
                </c:pt>
                <c:pt idx="1">
                  <c:v>0.38709677419354838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0.3</c:v>
                </c:pt>
                <c:pt idx="6">
                  <c:v>0.04</c:v>
                </c:pt>
                <c:pt idx="7">
                  <c:v>3.2258064516129031E-2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A315-409F-AA0E-1564AB3C4307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Persepsi!$L$4:$L$12</c:f>
              <c:numCache>
                <c:formatCode>0%</c:formatCode>
                <c:ptCount val="8"/>
                <c:pt idx="0">
                  <c:v>0.20689655172413793</c:v>
                </c:pt>
                <c:pt idx="1">
                  <c:v>0.61290322580645162</c:v>
                </c:pt>
                <c:pt idx="2">
                  <c:v>0.8</c:v>
                </c:pt>
                <c:pt idx="3">
                  <c:v>0.2</c:v>
                </c:pt>
                <c:pt idx="4">
                  <c:v>0.14285714285714285</c:v>
                </c:pt>
                <c:pt idx="5">
                  <c:v>0.6</c:v>
                </c:pt>
                <c:pt idx="6">
                  <c:v>0.48</c:v>
                </c:pt>
                <c:pt idx="7">
                  <c:v>0.87096774193548387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A315-409F-AA0E-1564AB3C4307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315-409F-AA0E-1564AB3C4307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315-409F-AA0E-1564AB3C43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Persepsi!$M$4:$M$12</c:f>
              <c:numCache>
                <c:formatCode>0%</c:formatCode>
                <c:ptCount val="8"/>
                <c:pt idx="0">
                  <c:v>0.34482758620689657</c:v>
                </c:pt>
                <c:pt idx="1">
                  <c:v>0</c:v>
                </c:pt>
                <c:pt idx="2">
                  <c:v>0.2</c:v>
                </c:pt>
                <c:pt idx="3">
                  <c:v>0.32</c:v>
                </c:pt>
                <c:pt idx="4">
                  <c:v>0.52380952380952384</c:v>
                </c:pt>
                <c:pt idx="5">
                  <c:v>0</c:v>
                </c:pt>
                <c:pt idx="6">
                  <c:v>0.32</c:v>
                </c:pt>
                <c:pt idx="7">
                  <c:v>9.6774193548387094E-2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315-409F-AA0E-1564AB3C4307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315-409F-AA0E-1564AB3C4307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315-409F-AA0E-1564AB3C4307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315-409F-AA0E-1564AB3C43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Persepsi!$N$4:$N$12</c:f>
              <c:numCache>
                <c:formatCode>0%</c:formatCode>
                <c:ptCount val="8"/>
                <c:pt idx="0">
                  <c:v>3.4482758620689655E-2</c:v>
                </c:pt>
                <c:pt idx="1">
                  <c:v>0</c:v>
                </c:pt>
                <c:pt idx="2">
                  <c:v>0</c:v>
                </c:pt>
                <c:pt idx="3">
                  <c:v>0.24</c:v>
                </c:pt>
                <c:pt idx="4">
                  <c:v>0.14285714285714285</c:v>
                </c:pt>
                <c:pt idx="5">
                  <c:v>0.1</c:v>
                </c:pt>
                <c:pt idx="6">
                  <c:v>0.16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A315-409F-AA0E-1564AB3C4307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rgbClr val="B8B8B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315-409F-AA0E-1564AB3C4307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A315-409F-AA0E-1564AB3C4307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A315-409F-AA0E-1564AB3C4307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315-409F-AA0E-1564AB3C4307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315-409F-AA0E-1564AB3C4307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315-409F-AA0E-1564AB3C4307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315-409F-AA0E-1564AB3C4307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315-409F-AA0E-1564AB3C43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Persepsi!$C$4:$C$12</c:f>
              <c:strCache>
                <c:ptCount val="8"/>
                <c:pt idx="0">
                  <c:v>Bantarjati</c:v>
                </c:pt>
                <c:pt idx="1">
                  <c:v>Tegal Gundil</c:v>
                </c:pt>
                <c:pt idx="2">
                  <c:v>Tanah Baru</c:v>
                </c:pt>
                <c:pt idx="3">
                  <c:v>Cimahpar</c:v>
                </c:pt>
                <c:pt idx="4">
                  <c:v>Ciluar</c:v>
                </c:pt>
                <c:pt idx="5">
                  <c:v>Cibuluh</c:v>
                </c:pt>
                <c:pt idx="6">
                  <c:v>Kedunghalang</c:v>
                </c:pt>
                <c:pt idx="7">
                  <c:v>Ciparigi</c:v>
                </c:pt>
              </c:strCache>
            </c:strRef>
          </c:cat>
          <c:val>
            <c:numRef>
              <c:f>Persepsi!$O$4:$O$12</c:f>
              <c:numCache>
                <c:formatCode>0%</c:formatCode>
                <c:ptCount val="8"/>
                <c:pt idx="0">
                  <c:v>0.41379310344827586</c:v>
                </c:pt>
                <c:pt idx="1">
                  <c:v>0</c:v>
                </c:pt>
                <c:pt idx="2">
                  <c:v>0</c:v>
                </c:pt>
                <c:pt idx="3">
                  <c:v>0.24</c:v>
                </c:pt>
                <c:pt idx="4">
                  <c:v>0.19047619047619047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1-A315-409F-AA0E-1564AB3C43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05965184"/>
        <c:axId val="205966720"/>
      </c:barChart>
      <c:catAx>
        <c:axId val="205965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05966720"/>
        <c:crosses val="autoZero"/>
        <c:auto val="1"/>
        <c:lblAlgn val="ctr"/>
        <c:lblOffset val="100"/>
        <c:noMultiLvlLbl val="0"/>
      </c:catAx>
      <c:valAx>
        <c:axId val="205966720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0596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Persepsi!$D$4:$D$23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3F-4594-ADF2-E844AD1318B6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Persepsi!$E$4:$E$23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3F-4594-ADF2-E844AD1318B6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Persepsi!$F$4:$F$23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3F-4594-ADF2-E844AD1318B6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Persepsi!$G$4:$G$23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3F-4594-ADF2-E844AD1318B6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Persepsi!$H$4:$H$23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3F-4594-ADF2-E844AD1318B6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Persepsi!$I$4:$I$23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73F-4594-ADF2-E844AD1318B6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Persepsi!$J$4:$J$23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73F-4594-ADF2-E844AD1318B6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rgbClr val="56789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73F-4594-ADF2-E844AD1318B6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73F-4594-ADF2-E844AD1318B6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73F-4594-ADF2-E844AD1318B6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73F-4594-ADF2-E844AD1318B6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73F-4594-ADF2-E844AD1318B6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73F-4594-ADF2-E844AD131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Persepsi!$K$4:$K$23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973F-4594-ADF2-E844AD1318B6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73F-4594-ADF2-E844AD131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Persepsi!$L$4:$L$23</c:f>
              <c:numCache>
                <c:formatCode>0%</c:formatCode>
                <c:ptCount val="8"/>
                <c:pt idx="0">
                  <c:v>0.75</c:v>
                </c:pt>
                <c:pt idx="1">
                  <c:v>0.7142857142857143</c:v>
                </c:pt>
                <c:pt idx="2">
                  <c:v>0.7</c:v>
                </c:pt>
                <c:pt idx="3">
                  <c:v>0.875</c:v>
                </c:pt>
                <c:pt idx="4">
                  <c:v>0.53846153846153844</c:v>
                </c:pt>
                <c:pt idx="5">
                  <c:v>0.88888888888888884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973F-4594-ADF2-E844AD1318B6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73F-4594-ADF2-E844AD1318B6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73F-4594-ADF2-E844AD131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Persepsi!$M$4:$M$23</c:f>
              <c:numCache>
                <c:formatCode>0%</c:formatCode>
                <c:ptCount val="8"/>
                <c:pt idx="0">
                  <c:v>0.25</c:v>
                </c:pt>
                <c:pt idx="1">
                  <c:v>0.2857142857142857</c:v>
                </c:pt>
                <c:pt idx="2">
                  <c:v>0</c:v>
                </c:pt>
                <c:pt idx="3">
                  <c:v>0.125</c:v>
                </c:pt>
                <c:pt idx="4">
                  <c:v>0.46153846153846156</c:v>
                </c:pt>
                <c:pt idx="5">
                  <c:v>0.1111111111111111</c:v>
                </c:pt>
                <c:pt idx="6">
                  <c:v>0</c:v>
                </c:pt>
                <c:pt idx="7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973F-4594-ADF2-E844AD1318B6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D0CECE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973F-4594-ADF2-E844AD1318B6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73F-4594-ADF2-E844AD1318B6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73F-4594-ADF2-E844AD1318B6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73F-4594-ADF2-E844AD1318B6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73F-4594-ADF2-E844AD1318B6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73F-4594-ADF2-E844AD1318B6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73F-4594-ADF2-E844AD1318B6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73F-4594-ADF2-E844AD131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Persepsi!$N$4:$N$23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973F-4594-ADF2-E844AD1318B6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Persepsi!$C$4:$C$23</c:f>
              <c:strCache>
                <c:ptCount val="8"/>
                <c:pt idx="0">
                  <c:v>Paledang</c:v>
                </c:pt>
                <c:pt idx="1">
                  <c:v>Gudang</c:v>
                </c:pt>
                <c:pt idx="2">
                  <c:v>Babakan Pasar</c:v>
                </c:pt>
                <c:pt idx="3">
                  <c:v>Tegal Lega</c:v>
                </c:pt>
                <c:pt idx="4">
                  <c:v>Babakan</c:v>
                </c:pt>
                <c:pt idx="5">
                  <c:v>Sempur</c:v>
                </c:pt>
                <c:pt idx="6">
                  <c:v>Pabaton</c:v>
                </c:pt>
                <c:pt idx="7">
                  <c:v>Cibogor</c:v>
                </c:pt>
              </c:strCache>
            </c:strRef>
          </c:cat>
          <c:val>
            <c:numRef>
              <c:f>Persepsi!$O$4:$O$23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973F-4594-ADF2-E844AD131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15228416"/>
        <c:axId val="215229952"/>
      </c:barChart>
      <c:catAx>
        <c:axId val="215228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15229952"/>
        <c:crosses val="autoZero"/>
        <c:auto val="1"/>
        <c:lblAlgn val="ctr"/>
        <c:lblOffset val="100"/>
        <c:noMultiLvlLbl val="0"/>
      </c:catAx>
      <c:valAx>
        <c:axId val="215229952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1522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Persepsi!$D$4:$D$26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E7-42F5-B9C6-53A26BC3B281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Persepsi!$E$4:$E$26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E7-42F5-B9C6-53A26BC3B281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Persepsi!$F$4:$F$26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0E7-42F5-B9C6-53A26BC3B281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Persepsi!$G$4:$G$26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E7-42F5-B9C6-53A26BC3B281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Persepsi!$H$4:$H$26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0E7-42F5-B9C6-53A26BC3B281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Persepsi!$I$4:$I$26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0E7-42F5-B9C6-53A26BC3B281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Persepsi!$J$4:$J$26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0E7-42F5-B9C6-53A26BC3B281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rgbClr val="56789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E7-42F5-B9C6-53A26BC3B281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0E7-42F5-B9C6-53A26BC3B2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Persepsi!$K$4:$K$26</c:f>
              <c:numCache>
                <c:formatCode>0%</c:formatCode>
                <c:ptCount val="3"/>
                <c:pt idx="0">
                  <c:v>0</c:v>
                </c:pt>
                <c:pt idx="1">
                  <c:v>0.41666666666666669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0E7-42F5-B9C6-53A26BC3B281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Persepsi!$L$4:$L$26</c:f>
              <c:numCache>
                <c:formatCode>0%</c:formatCode>
                <c:ptCount val="3"/>
                <c:pt idx="0">
                  <c:v>0.375</c:v>
                </c:pt>
                <c:pt idx="1">
                  <c:v>0.58333333333333337</c:v>
                </c:pt>
                <c:pt idx="2">
                  <c:v>0.33333333333333331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0E7-42F5-B9C6-53A26BC3B281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0E7-42F5-B9C6-53A26BC3B2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Persepsi!$M$4:$M$26</c:f>
              <c:numCache>
                <c:formatCode>0%</c:formatCode>
                <c:ptCount val="3"/>
                <c:pt idx="0">
                  <c:v>0.5</c:v>
                </c:pt>
                <c:pt idx="1">
                  <c:v>0</c:v>
                </c:pt>
                <c:pt idx="2">
                  <c:v>0.44444444444444442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0E7-42F5-B9C6-53A26BC3B281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0E7-42F5-B9C6-53A26BC3B2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Persepsi!$N$4:$N$26</c:f>
              <c:numCache>
                <c:formatCode>0%</c:formatCode>
                <c:ptCount val="3"/>
                <c:pt idx="0">
                  <c:v>0.125</c:v>
                </c:pt>
                <c:pt idx="1">
                  <c:v>0</c:v>
                </c:pt>
                <c:pt idx="2">
                  <c:v>0.22222222222222221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D0E7-42F5-B9C6-53A26BC3B281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Persepsi!$C$4:$C$26</c:f>
              <c:strCache>
                <c:ptCount val="3"/>
                <c:pt idx="0">
                  <c:v>Panaragan</c:v>
                </c:pt>
                <c:pt idx="1">
                  <c:v>Kebon Kelapa</c:v>
                </c:pt>
                <c:pt idx="2">
                  <c:v>Ciwaringin</c:v>
                </c:pt>
              </c:strCache>
            </c:strRef>
          </c:cat>
          <c:val>
            <c:numRef>
              <c:f>Persepsi!$O$4:$O$26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D0E7-42F5-B9C6-53A26BC3B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19530752"/>
        <c:axId val="219532288"/>
      </c:barChart>
      <c:catAx>
        <c:axId val="219530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19532288"/>
        <c:crosses val="autoZero"/>
        <c:auto val="1"/>
        <c:lblAlgn val="ctr"/>
        <c:lblOffset val="100"/>
        <c:noMultiLvlLbl val="0"/>
      </c:catAx>
      <c:valAx>
        <c:axId val="219532288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1953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Persepsi!$D$4:$D$37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1E-4BBB-A09A-268E6D83ADBA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Persepsi!$E$4:$E$37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1E-4BBB-A09A-268E6D83ADBA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Persepsi!$F$4:$F$37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D1E-4BBB-A09A-268E6D83ADBA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Persepsi!$G$4:$G$37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D1E-4BBB-A09A-268E6D83ADBA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Persepsi!$H$4:$H$37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D1E-4BBB-A09A-268E6D83ADBA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Persepsi!$I$4:$I$37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D1E-4BBB-A09A-268E6D83ADBA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Persepsi!$J$4:$J$37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D1E-4BBB-A09A-268E6D83ADBA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Persepsi!$K$4:$K$37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D1E-4BBB-A09A-268E6D83ADBA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D1E-4BBB-A09A-268E6D83A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Persepsi!$L$4:$L$37</c:f>
              <c:numCache>
                <c:formatCode>0%</c:formatCode>
                <c:ptCount val="8"/>
                <c:pt idx="0">
                  <c:v>0.5</c:v>
                </c:pt>
                <c:pt idx="1">
                  <c:v>1</c:v>
                </c:pt>
                <c:pt idx="2">
                  <c:v>0.875</c:v>
                </c:pt>
                <c:pt idx="3">
                  <c:v>0.77777777777777779</c:v>
                </c:pt>
                <c:pt idx="4">
                  <c:v>0.1</c:v>
                </c:pt>
                <c:pt idx="5">
                  <c:v>0.25</c:v>
                </c:pt>
                <c:pt idx="6">
                  <c:v>0</c:v>
                </c:pt>
                <c:pt idx="7">
                  <c:v>0.83333333333333337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D1E-4BBB-A09A-268E6D83ADBA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D1E-4BBB-A09A-268E6D83A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Persepsi!$M$4:$M$37</c:f>
              <c:numCache>
                <c:formatCode>0%</c:formatCode>
                <c:ptCount val="8"/>
                <c:pt idx="0">
                  <c:v>0.375</c:v>
                </c:pt>
                <c:pt idx="1">
                  <c:v>0</c:v>
                </c:pt>
                <c:pt idx="2">
                  <c:v>0.125</c:v>
                </c:pt>
                <c:pt idx="3">
                  <c:v>0.22222222222222221</c:v>
                </c:pt>
                <c:pt idx="4">
                  <c:v>0.8</c:v>
                </c:pt>
                <c:pt idx="5">
                  <c:v>0.625</c:v>
                </c:pt>
                <c:pt idx="6">
                  <c:v>0.8571428571428571</c:v>
                </c:pt>
                <c:pt idx="7">
                  <c:v>0.16666666666666666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3D1E-4BBB-A09A-268E6D83ADBA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D1E-4BBB-A09A-268E6D83ADBA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D1E-4BBB-A09A-268E6D83ADBA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D1E-4BBB-A09A-268E6D83ADBA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D1E-4BBB-A09A-268E6D83A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Persepsi!$N$4:$N$37</c:f>
              <c:numCache>
                <c:formatCode>0%</c:formatCode>
                <c:ptCount val="8"/>
                <c:pt idx="0">
                  <c:v>8.3333333333333329E-2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</c:v>
                </c:pt>
                <c:pt idx="5">
                  <c:v>0.125</c:v>
                </c:pt>
                <c:pt idx="6">
                  <c:v>0.14285714285714285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3D1E-4BBB-A09A-268E6D83ADBA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082357030564925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D1E-4BBB-A09A-268E6D83ADBA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D1E-4BBB-A09A-268E6D83ADBA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D1E-4BBB-A09A-268E6D83ADBA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D1E-4BBB-A09A-268E6D83ADBA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D1E-4BBB-A09A-268E6D83ADBA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D1E-4BBB-A09A-268E6D83ADBA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D1E-4BBB-A09A-268E6D83ADBA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D1E-4BBB-A09A-268E6D83AD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Persepsi!$C$4:$C$37</c:f>
              <c:strCache>
                <c:ptCount val="8"/>
                <c:pt idx="0">
                  <c:v>Mulya Harja</c:v>
                </c:pt>
                <c:pt idx="1">
                  <c:v>Pamoyanan</c:v>
                </c:pt>
                <c:pt idx="2">
                  <c:v>Rangga Mekar</c:v>
                </c:pt>
                <c:pt idx="3">
                  <c:v>Genteng</c:v>
                </c:pt>
                <c:pt idx="4">
                  <c:v>Kerta Maya</c:v>
                </c:pt>
                <c:pt idx="5">
                  <c:v>Ranca Maya</c:v>
                </c:pt>
                <c:pt idx="6">
                  <c:v>Bojong Kerta</c:v>
                </c:pt>
                <c:pt idx="7">
                  <c:v>Harja Sari</c:v>
                </c:pt>
              </c:strCache>
            </c:strRef>
          </c:cat>
          <c:val>
            <c:numRef>
              <c:f>Persepsi!$O$4:$O$37</c:f>
              <c:numCache>
                <c:formatCode>0%</c:formatCode>
                <c:ptCount val="8"/>
                <c:pt idx="0">
                  <c:v>4.1666666666666664E-2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3D1E-4BBB-A09A-268E6D83AD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17429504"/>
        <c:axId val="217431040"/>
      </c:barChart>
      <c:catAx>
        <c:axId val="217429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17431040"/>
        <c:crosses val="autoZero"/>
        <c:auto val="1"/>
        <c:lblAlgn val="ctr"/>
        <c:lblOffset val="100"/>
        <c:noMultiLvlLbl val="0"/>
      </c:catAx>
      <c:valAx>
        <c:axId val="217431040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1742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Persepsi!$D$4:$D$45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FF-4A62-B7E5-316CC7D545F7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Persepsi!$E$4:$E$45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FF-4A62-B7E5-316CC7D545F7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Persepsi!$F$4:$F$45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9FF-4A62-B7E5-316CC7D545F7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Persepsi!$G$4:$G$45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9FF-4A62-B7E5-316CC7D545F7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Persepsi!$H$4:$H$45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FF-4A62-B7E5-316CC7D545F7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Persepsi!$I$4:$I$45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9FF-4A62-B7E5-316CC7D545F7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Persepsi!$J$4:$J$45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9FF-4A62-B7E5-316CC7D545F7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rgbClr val="56789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FF-4A62-B7E5-316CC7D545F7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FF-4A62-B7E5-316CC7D545F7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FF-4A62-B7E5-316CC7D545F7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FF-4A62-B7E5-316CC7D545F7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FF-4A62-B7E5-316CC7D545F7}"/>
                </c:ext>
              </c:extLst>
            </c:dLbl>
            <c:dLbl>
              <c:idx val="7"/>
              <c:layout>
                <c:manualLayout>
                  <c:x val="4.8873316131464927E-3"/>
                  <c:y val="-2.597127719890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FF-4A62-B7E5-316CC7D545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Persepsi!$K$4:$K$45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0.4</c:v>
                </c:pt>
                <c:pt idx="5">
                  <c:v>0.625</c:v>
                </c:pt>
                <c:pt idx="6">
                  <c:v>0</c:v>
                </c:pt>
                <c:pt idx="7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09FF-4A62-B7E5-316CC7D545F7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Persepsi!$L$4:$L$45</c:f>
              <c:numCache>
                <c:formatCode>0%</c:formatCode>
                <c:ptCount val="8"/>
                <c:pt idx="0">
                  <c:v>0.21428571428571427</c:v>
                </c:pt>
                <c:pt idx="1">
                  <c:v>1</c:v>
                </c:pt>
                <c:pt idx="2">
                  <c:v>0.4</c:v>
                </c:pt>
                <c:pt idx="3">
                  <c:v>0.5714285714285714</c:v>
                </c:pt>
                <c:pt idx="4">
                  <c:v>0.6</c:v>
                </c:pt>
                <c:pt idx="5">
                  <c:v>0.375</c:v>
                </c:pt>
                <c:pt idx="6">
                  <c:v>0.7</c:v>
                </c:pt>
                <c:pt idx="7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09FF-4A62-B7E5-316CC7D545F7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FF-4A62-B7E5-316CC7D545F7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FF-4A62-B7E5-316CC7D545F7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FF-4A62-B7E5-316CC7D545F7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FF-4A62-B7E5-316CC7D545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Persepsi!$M$4:$M$45</c:f>
              <c:numCache>
                <c:formatCode>0%</c:formatCode>
                <c:ptCount val="8"/>
                <c:pt idx="0">
                  <c:v>0.6428571428571429</c:v>
                </c:pt>
                <c:pt idx="1">
                  <c:v>0</c:v>
                </c:pt>
                <c:pt idx="2">
                  <c:v>0.46666666666666667</c:v>
                </c:pt>
                <c:pt idx="3">
                  <c:v>0.42857142857142855</c:v>
                </c:pt>
                <c:pt idx="4">
                  <c:v>0</c:v>
                </c:pt>
                <c:pt idx="5">
                  <c:v>0</c:v>
                </c:pt>
                <c:pt idx="6">
                  <c:v>0.2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9FF-4A62-B7E5-316CC7D545F7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FF-4A62-B7E5-316CC7D545F7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FF-4A62-B7E5-316CC7D545F7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FF-4A62-B7E5-316CC7D545F7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FF-4A62-B7E5-316CC7D545F7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FF-4A62-B7E5-316CC7D545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Persepsi!$N$4:$N$45</c:f>
              <c:numCache>
                <c:formatCode>0%</c:formatCode>
                <c:ptCount val="8"/>
                <c:pt idx="0">
                  <c:v>0.14285714285714285</c:v>
                </c:pt>
                <c:pt idx="1">
                  <c:v>0</c:v>
                </c:pt>
                <c:pt idx="2">
                  <c:v>6.6666666666666666E-2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0.1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09FF-4A62-B7E5-316CC7D545F7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FF-4A62-B7E5-316CC7D545F7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FF-4A62-B7E5-316CC7D545F7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FF-4A62-B7E5-316CC7D545F7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FF-4A62-B7E5-316CC7D545F7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FF-4A62-B7E5-316CC7D545F7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FF-4A62-B7E5-316CC7D545F7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FF-4A62-B7E5-316CC7D545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Persepsi!$C$4:$C$45</c:f>
              <c:strCache>
                <c:ptCount val="8"/>
                <c:pt idx="0">
                  <c:v>Muara Sari</c:v>
                </c:pt>
                <c:pt idx="1">
                  <c:v>Pakuan</c:v>
                </c:pt>
                <c:pt idx="2">
                  <c:v>Cipaku</c:v>
                </c:pt>
                <c:pt idx="3">
                  <c:v>Lawang Gintung</c:v>
                </c:pt>
                <c:pt idx="4">
                  <c:v>Batu Tulis</c:v>
                </c:pt>
                <c:pt idx="5">
                  <c:v>Bondongan</c:v>
                </c:pt>
                <c:pt idx="6">
                  <c:v>Empang</c:v>
                </c:pt>
                <c:pt idx="7">
                  <c:v>Cikaret</c:v>
                </c:pt>
              </c:strCache>
            </c:strRef>
          </c:cat>
          <c:val>
            <c:numRef>
              <c:f>Persepsi!$O$4:$O$45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6.6666666666666666E-2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1-09FF-4A62-B7E5-316CC7D545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21497984"/>
        <c:axId val="223555968"/>
      </c:barChart>
      <c:catAx>
        <c:axId val="221497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3555968"/>
        <c:crosses val="autoZero"/>
        <c:auto val="1"/>
        <c:lblAlgn val="ctr"/>
        <c:lblOffset val="100"/>
        <c:noMultiLvlLbl val="0"/>
      </c:catAx>
      <c:valAx>
        <c:axId val="223555968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149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Persepsi!$D$4:$D$56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60-4F9E-8C1F-9D77801FD599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Persepsi!$E$4:$E$56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60-4F9E-8C1F-9D77801FD599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Persepsi!$F$4:$F$56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860-4F9E-8C1F-9D77801FD599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Persepsi!$G$4:$G$56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860-4F9E-8C1F-9D77801FD599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Persepsi!$H$4:$H$56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60-4F9E-8C1F-9D77801FD599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Persepsi!$I$4:$I$56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860-4F9E-8C1F-9D77801FD599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Persepsi!$J$4:$J$56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860-4F9E-8C1F-9D77801FD599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rgbClr val="56789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60-4F9E-8C1F-9D77801FD599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860-4F9E-8C1F-9D77801FD599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60-4F9E-8C1F-9D77801FD59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60-4F9E-8C1F-9D77801FD599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860-4F9E-8C1F-9D77801FD599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860-4F9E-8C1F-9D77801FD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Persepsi!$K$4:$K$56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5.2631578947368418E-2</c:v>
                </c:pt>
                <c:pt idx="4">
                  <c:v>0</c:v>
                </c:pt>
                <c:pt idx="5">
                  <c:v>0.35294117647058826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860-4F9E-8C1F-9D77801FD599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Persepsi!$L$4:$L$56</c:f>
              <c:numCache>
                <c:formatCode>0%</c:formatCode>
                <c:ptCount val="8"/>
                <c:pt idx="0">
                  <c:v>1</c:v>
                </c:pt>
                <c:pt idx="1">
                  <c:v>0.25</c:v>
                </c:pt>
                <c:pt idx="2">
                  <c:v>0.60869565217391308</c:v>
                </c:pt>
                <c:pt idx="3">
                  <c:v>0.94736842105263153</c:v>
                </c:pt>
                <c:pt idx="4">
                  <c:v>1</c:v>
                </c:pt>
                <c:pt idx="5">
                  <c:v>0.47058823529411764</c:v>
                </c:pt>
                <c:pt idx="6">
                  <c:v>0.95652173913043481</c:v>
                </c:pt>
                <c:pt idx="7">
                  <c:v>0.68421052631578949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C860-4F9E-8C1F-9D77801FD599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860-4F9E-8C1F-9D77801FD599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860-4F9E-8C1F-9D77801FD599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860-4F9E-8C1F-9D77801FD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Persepsi!$M$4:$M$56</c:f>
              <c:numCache>
                <c:formatCode>0%</c:formatCode>
                <c:ptCount val="8"/>
                <c:pt idx="0">
                  <c:v>0</c:v>
                </c:pt>
                <c:pt idx="1">
                  <c:v>0.25</c:v>
                </c:pt>
                <c:pt idx="2">
                  <c:v>0.30434782608695654</c:v>
                </c:pt>
                <c:pt idx="3">
                  <c:v>0</c:v>
                </c:pt>
                <c:pt idx="4">
                  <c:v>0</c:v>
                </c:pt>
                <c:pt idx="5">
                  <c:v>0.11764705882352941</c:v>
                </c:pt>
                <c:pt idx="6">
                  <c:v>4.3478260869565216E-2</c:v>
                </c:pt>
                <c:pt idx="7">
                  <c:v>0.31578947368421051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C860-4F9E-8C1F-9D77801FD599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860-4F9E-8C1F-9D77801FD599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860-4F9E-8C1F-9D77801FD599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860-4F9E-8C1F-9D77801FD599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860-4F9E-8C1F-9D77801FD599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860-4F9E-8C1F-9D77801FD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Persepsi!$N$4:$N$56</c:f>
              <c:numCache>
                <c:formatCode>0%</c:formatCode>
                <c:ptCount val="8"/>
                <c:pt idx="0">
                  <c:v>0</c:v>
                </c:pt>
                <c:pt idx="1">
                  <c:v>0.4375</c:v>
                </c:pt>
                <c:pt idx="2">
                  <c:v>8.6956521739130432E-2</c:v>
                </c:pt>
                <c:pt idx="3">
                  <c:v>0</c:v>
                </c:pt>
                <c:pt idx="4">
                  <c:v>0</c:v>
                </c:pt>
                <c:pt idx="5">
                  <c:v>5.8823529411764705E-2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C860-4F9E-8C1F-9D77801FD599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860-4F9E-8C1F-9D77801FD599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860-4F9E-8C1F-9D77801FD599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860-4F9E-8C1F-9D77801FD599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860-4F9E-8C1F-9D77801FD599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860-4F9E-8C1F-9D77801FD599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860-4F9E-8C1F-9D77801FD599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860-4F9E-8C1F-9D77801FD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Persepsi!$C$4:$C$56</c:f>
              <c:strCache>
                <c:ptCount val="8"/>
                <c:pt idx="0">
                  <c:v>Pasir Mulya</c:v>
                </c:pt>
                <c:pt idx="1">
                  <c:v>Pasir Kuda</c:v>
                </c:pt>
                <c:pt idx="2">
                  <c:v>Pasir Jaya</c:v>
                </c:pt>
                <c:pt idx="3">
                  <c:v>Gunung Batu</c:v>
                </c:pt>
                <c:pt idx="4">
                  <c:v>Loji</c:v>
                </c:pt>
                <c:pt idx="5">
                  <c:v>Menteng</c:v>
                </c:pt>
                <c:pt idx="6">
                  <c:v>Cilendek Timur</c:v>
                </c:pt>
                <c:pt idx="7">
                  <c:v>Cilendek Barat</c:v>
                </c:pt>
              </c:strCache>
            </c:strRef>
          </c:cat>
          <c:val>
            <c:numRef>
              <c:f>Persepsi!$O$4:$O$56</c:f>
              <c:numCache>
                <c:formatCode>0%</c:formatCode>
                <c:ptCount val="8"/>
                <c:pt idx="0">
                  <c:v>0</c:v>
                </c:pt>
                <c:pt idx="1">
                  <c:v>6.25E-2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1-C860-4F9E-8C1F-9D77801FD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21308032"/>
        <c:axId val="221309568"/>
      </c:barChart>
      <c:catAx>
        <c:axId val="221308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1309568"/>
        <c:crosses val="autoZero"/>
        <c:auto val="1"/>
        <c:lblAlgn val="ctr"/>
        <c:lblOffset val="100"/>
        <c:noMultiLvlLbl val="0"/>
      </c:catAx>
      <c:valAx>
        <c:axId val="221309568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130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Persepsi!$D$4:$D$64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5F-4A74-848D-954BB9BE4074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Persepsi!$E$4:$E$64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95F-4A74-848D-954BB9BE4074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Persepsi!$F$4:$F$64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95F-4A74-848D-954BB9BE4074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Persepsi!$G$4:$G$64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95F-4A74-848D-954BB9BE4074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Persepsi!$H$4:$H$64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95F-4A74-848D-954BB9BE4074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Persepsi!$I$4:$I$64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95F-4A74-848D-954BB9BE4074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Persepsi!$J$4:$J$64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95F-4A74-848D-954BB9BE4074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rgbClr val="56789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95F-4A74-848D-954BB9BE4074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95F-4A74-848D-954BB9BE40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Persepsi!$K$4:$K$64</c:f>
              <c:numCache>
                <c:formatCode>0%</c:formatCode>
                <c:ptCount val="8"/>
                <c:pt idx="0">
                  <c:v>0.05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0.89473684210526316</c:v>
                </c:pt>
                <c:pt idx="5">
                  <c:v>0.76923076923076927</c:v>
                </c:pt>
                <c:pt idx="6">
                  <c:v>0.25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95F-4A74-848D-954BB9BE4074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95F-4A74-848D-954BB9BE4074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95F-4A74-848D-954BB9BE40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Persepsi!$L$4:$L$64</c:f>
              <c:numCache>
                <c:formatCode>0%</c:formatCode>
                <c:ptCount val="8"/>
                <c:pt idx="0">
                  <c:v>0.8</c:v>
                </c:pt>
                <c:pt idx="1">
                  <c:v>0</c:v>
                </c:pt>
                <c:pt idx="2">
                  <c:v>0</c:v>
                </c:pt>
                <c:pt idx="3">
                  <c:v>0.90909090909090906</c:v>
                </c:pt>
                <c:pt idx="4">
                  <c:v>0.10526315789473684</c:v>
                </c:pt>
                <c:pt idx="5">
                  <c:v>0.23076923076923078</c:v>
                </c:pt>
                <c:pt idx="6">
                  <c:v>0.75</c:v>
                </c:pt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195F-4A74-848D-954BB9BE4074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95F-4A74-848D-954BB9BE4074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95F-4A74-848D-954BB9BE4074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95F-4A74-848D-954BB9BE4074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95F-4A74-848D-954BB9BE4074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95F-4A74-848D-954BB9BE4074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95F-4A74-848D-954BB9BE40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Persepsi!$M$4:$M$64</c:f>
              <c:numCache>
                <c:formatCode>0%</c:formatCode>
                <c:ptCount val="8"/>
                <c:pt idx="0">
                  <c:v>0.15</c:v>
                </c:pt>
                <c:pt idx="1">
                  <c:v>0</c:v>
                </c:pt>
                <c:pt idx="2">
                  <c:v>0</c:v>
                </c:pt>
                <c:pt idx="3">
                  <c:v>9.0909090909090912E-2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195F-4A74-848D-954BB9BE4074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Persepsi!$N$4:$N$64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195F-4A74-848D-954BB9BE4074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Persepsi!$C$4:$C$64</c:f>
              <c:strCache>
                <c:ptCount val="8"/>
                <c:pt idx="0">
                  <c:v>Sindangbarang</c:v>
                </c:pt>
                <c:pt idx="1">
                  <c:v>Margajaya</c:v>
                </c:pt>
                <c:pt idx="2">
                  <c:v>Balungbang Jaya</c:v>
                </c:pt>
                <c:pt idx="3">
                  <c:v>Situ Gede</c:v>
                </c:pt>
                <c:pt idx="4">
                  <c:v>Bubulak</c:v>
                </c:pt>
                <c:pt idx="5">
                  <c:v>Semplak</c:v>
                </c:pt>
                <c:pt idx="6">
                  <c:v>Curug Mekar</c:v>
                </c:pt>
                <c:pt idx="7">
                  <c:v>Curug</c:v>
                </c:pt>
              </c:strCache>
            </c:strRef>
          </c:cat>
          <c:val>
            <c:numRef>
              <c:f>Persepsi!$O$4:$O$64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F-4A74-848D-954BB9BE4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25547776"/>
        <c:axId val="225549312"/>
      </c:barChart>
      <c:catAx>
        <c:axId val="22554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5549312"/>
        <c:crosses val="autoZero"/>
        <c:auto val="1"/>
        <c:lblAlgn val="ctr"/>
        <c:lblOffset val="100"/>
        <c:noMultiLvlLbl val="0"/>
      </c:catAx>
      <c:valAx>
        <c:axId val="225549312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554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Persepsi!$D$4:$D$73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09-4FD2-B193-47F8CA1FCC49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Persepsi!$E$4:$E$73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09-4FD2-B193-47F8CA1FCC49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Persepsi!$F$4:$F$73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709-4FD2-B193-47F8CA1FCC49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Persepsi!$G$4:$G$73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09-4FD2-B193-47F8CA1FCC49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Persepsi!$H$4:$H$73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09-4FD2-B193-47F8CA1FCC49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Persepsi!$I$4:$I$73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709-4FD2-B193-47F8CA1FCC49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Persepsi!$J$4:$J$73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709-4FD2-B193-47F8CA1FCC49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rgbClr val="56789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09-4FD2-B193-47F8CA1FCC49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09-4FD2-B193-47F8CA1FCC49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09-4FD2-B193-47F8CA1FCC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Persepsi!$K$4:$K$73</c:f>
              <c:numCache>
                <c:formatCode>0%</c:formatCode>
                <c:ptCount val="6"/>
                <c:pt idx="0">
                  <c:v>0</c:v>
                </c:pt>
                <c:pt idx="1">
                  <c:v>0.25</c:v>
                </c:pt>
                <c:pt idx="2">
                  <c:v>0</c:v>
                </c:pt>
                <c:pt idx="3">
                  <c:v>0.25</c:v>
                </c:pt>
                <c:pt idx="4">
                  <c:v>0</c:v>
                </c:pt>
                <c:pt idx="5">
                  <c:v>0.36363636363636365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709-4FD2-B193-47F8CA1FCC49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Persepsi!$L$4:$L$73</c:f>
              <c:numCache>
                <c:formatCode>0%</c:formatCode>
                <c:ptCount val="6"/>
                <c:pt idx="0">
                  <c:v>0.58333333333333337</c:v>
                </c:pt>
                <c:pt idx="1">
                  <c:v>0.45</c:v>
                </c:pt>
                <c:pt idx="2">
                  <c:v>1</c:v>
                </c:pt>
                <c:pt idx="3">
                  <c:v>0.58333333333333337</c:v>
                </c:pt>
                <c:pt idx="4">
                  <c:v>0.64516129032258063</c:v>
                </c:pt>
                <c:pt idx="5">
                  <c:v>0.63636363636363635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2709-4FD2-B193-47F8CA1FCC49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709-4FD2-B193-47F8CA1FCC49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709-4FD2-B193-47F8CA1FCC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Persepsi!$M$4:$M$73</c:f>
              <c:numCache>
                <c:formatCode>0%</c:formatCode>
                <c:ptCount val="6"/>
                <c:pt idx="0">
                  <c:v>0.41666666666666669</c:v>
                </c:pt>
                <c:pt idx="1">
                  <c:v>0.2</c:v>
                </c:pt>
                <c:pt idx="2">
                  <c:v>0</c:v>
                </c:pt>
                <c:pt idx="3">
                  <c:v>0.1388888888888889</c:v>
                </c:pt>
                <c:pt idx="4">
                  <c:v>0.19354838709677419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2709-4FD2-B193-47F8CA1FCC49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709-4FD2-B193-47F8CA1FCC49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709-4FD2-B193-47F8CA1FCC49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709-4FD2-B193-47F8CA1FCC49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709-4FD2-B193-47F8CA1FCC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Persepsi!$N$4:$N$73</c:f>
              <c:numCache>
                <c:formatCode>0%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0</c:v>
                </c:pt>
                <c:pt idx="3">
                  <c:v>0</c:v>
                </c:pt>
                <c:pt idx="4">
                  <c:v>0.16129032258064516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2709-4FD2-B193-47F8CA1FCC49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709-4FD2-B193-47F8CA1FCC49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709-4FD2-B193-47F8CA1FCC49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709-4FD2-B193-47F8CA1FCC49}"/>
                </c:ext>
              </c:extLst>
            </c:dLbl>
            <c:dLbl>
              <c:idx val="3"/>
              <c:layout>
                <c:manualLayout>
                  <c:x val="-7.426964285853705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709-4FD2-B193-47F8CA1FCC49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709-4FD2-B193-47F8CA1FCC49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709-4FD2-B193-47F8CA1FCC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Persepsi!$C$4:$C$73</c:f>
              <c:strCache>
                <c:ptCount val="6"/>
                <c:pt idx="0">
                  <c:v>Sindang Sari</c:v>
                </c:pt>
                <c:pt idx="1">
                  <c:v>Sindang Rasa</c:v>
                </c:pt>
                <c:pt idx="2">
                  <c:v>Tajur</c:v>
                </c:pt>
                <c:pt idx="3">
                  <c:v>Katulampa</c:v>
                </c:pt>
                <c:pt idx="4">
                  <c:v>Baranang Siang</c:v>
                </c:pt>
                <c:pt idx="5">
                  <c:v>Sukasari</c:v>
                </c:pt>
              </c:strCache>
            </c:strRef>
          </c:cat>
          <c:val>
            <c:numRef>
              <c:f>Persepsi!$O$4:$O$73</c:f>
              <c:numCache>
                <c:formatCode>0%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2.7777777777777776E-2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2709-4FD2-B193-47F8CA1FC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25374976"/>
        <c:axId val="225376512"/>
      </c:barChart>
      <c:catAx>
        <c:axId val="225374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5376512"/>
        <c:crosses val="autoZero"/>
        <c:auto val="1"/>
        <c:lblAlgn val="ctr"/>
        <c:lblOffset val="100"/>
        <c:noMultiLvlLbl val="0"/>
      </c:catAx>
      <c:valAx>
        <c:axId val="225376512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537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164917307188495E-2"/>
          <c:y val="1.6913177565056007E-2"/>
          <c:w val="0.8696720024506267"/>
          <c:h val="0.93331604624974696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Pandemi'!$A$18:$A$21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Pandemi'!$B$18:$B$21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A6-40C9-B409-A40FF3C5C247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AFABA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CA6-40C9-B409-A40FF3C5C247}"/>
              </c:ext>
            </c:extLst>
          </c:dPt>
          <c:dPt>
            <c:idx val="1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CA6-40C9-B409-A40FF3C5C247}"/>
              </c:ext>
            </c:extLst>
          </c:dPt>
          <c:dPt>
            <c:idx val="2"/>
            <c:bubble3D val="0"/>
            <c:spPr>
              <a:solidFill>
                <a:srgbClr val="3B38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CA6-40C9-B409-A40FF3C5C247}"/>
              </c:ext>
            </c:extLst>
          </c:dPt>
          <c:dPt>
            <c:idx val="3"/>
            <c:bubble3D val="0"/>
            <c:spPr>
              <a:solidFill>
                <a:srgbClr val="1817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ECA6-40C9-B409-A40FF3C5C247}"/>
              </c:ext>
            </c:extLst>
          </c:dPt>
          <c:dLbls>
            <c:dLbl>
              <c:idx val="2"/>
              <c:layout>
                <c:manualLayout>
                  <c:x val="5.7467103640781768E-3"/>
                  <c:y val="3.083510695897372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1696945811559664"/>
                      <c:h val="0.106196108366705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CA6-40C9-B409-A40FF3C5C247}"/>
                </c:ext>
              </c:extLst>
            </c:dLbl>
            <c:dLbl>
              <c:idx val="3"/>
              <c:layout>
                <c:manualLayout>
                  <c:x val="0"/>
                  <c:y val="0.129507449227689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76717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A6-40C9-B409-A40FF3C5C2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Pandemi'!$A$18:$A$21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Pandemi'!$C$18:$C$21</c:f>
              <c:numCache>
                <c:formatCode>0%</c:formatCode>
                <c:ptCount val="4"/>
                <c:pt idx="0">
                  <c:v>0.82378854625550657</c:v>
                </c:pt>
                <c:pt idx="1">
                  <c:v>0.13215859030837004</c:v>
                </c:pt>
                <c:pt idx="2">
                  <c:v>3.0837004405286344E-2</c:v>
                </c:pt>
                <c:pt idx="3">
                  <c:v>1.3215859030837005E-2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CA6-40C9-B409-A40FF3C5C2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Persepsi!$D$4:$D$84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D4-42E6-831F-E8FD9302A76D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Persepsi!$E$4:$E$84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D4-42E6-831F-E8FD9302A76D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Persepsi!$F$4:$F$84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3D4-42E6-831F-E8FD9302A76D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Persepsi!$G$4:$G$84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3D4-42E6-831F-E8FD9302A76D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Persepsi!$H$4:$H$84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3D4-42E6-831F-E8FD9302A76D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Persepsi!$I$4:$I$84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3D4-42E6-831F-E8FD9302A76D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Persepsi!$J$4:$J$84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3D4-42E6-831F-E8FD9302A76D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rgbClr val="56789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D4-42E6-831F-E8FD9302A76D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3D4-42E6-831F-E8FD9302A76D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3D4-42E6-831F-E8FD9302A76D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3D4-42E6-831F-E8FD9302A76D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3D4-42E6-831F-E8FD9302A76D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3D4-42E6-831F-E8FD9302A76D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3D4-42E6-831F-E8FD9302A7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Persepsi!$K$4:$K$84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0.20833333333333334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43D4-42E6-831F-E8FD9302A76D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Persepsi!$L$4:$L$84</c:f>
              <c:numCache>
                <c:formatCode>0%</c:formatCode>
                <c:ptCount val="8"/>
                <c:pt idx="0">
                  <c:v>0.28000000000000003</c:v>
                </c:pt>
                <c:pt idx="1">
                  <c:v>0.6428571428571429</c:v>
                </c:pt>
                <c:pt idx="2">
                  <c:v>0.70833333333333337</c:v>
                </c:pt>
                <c:pt idx="3">
                  <c:v>0.5</c:v>
                </c:pt>
                <c:pt idx="4">
                  <c:v>0.8125</c:v>
                </c:pt>
                <c:pt idx="5">
                  <c:v>0.42857142857142855</c:v>
                </c:pt>
                <c:pt idx="6">
                  <c:v>0.25</c:v>
                </c:pt>
                <c:pt idx="7">
                  <c:v>8.5714285714285715E-2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43D4-42E6-831F-E8FD9302A76D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Persepsi!$M$4:$M$84</c:f>
              <c:numCache>
                <c:formatCode>0%</c:formatCode>
                <c:ptCount val="8"/>
                <c:pt idx="0">
                  <c:v>0.68</c:v>
                </c:pt>
                <c:pt idx="1">
                  <c:v>0.35714285714285715</c:v>
                </c:pt>
                <c:pt idx="2">
                  <c:v>8.3333333333333329E-2</c:v>
                </c:pt>
                <c:pt idx="3">
                  <c:v>0.5</c:v>
                </c:pt>
                <c:pt idx="4">
                  <c:v>9.375E-2</c:v>
                </c:pt>
                <c:pt idx="5">
                  <c:v>0.5714285714285714</c:v>
                </c:pt>
                <c:pt idx="6">
                  <c:v>0.6875</c:v>
                </c:pt>
                <c:pt idx="7">
                  <c:v>0.82857142857142863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43D4-42E6-831F-E8FD9302A76D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3D4-42E6-831F-E8FD9302A76D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3D4-42E6-831F-E8FD9302A76D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3D4-42E6-831F-E8FD9302A76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3D4-42E6-831F-E8FD9302A7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Persepsi!$N$4:$N$84</c:f>
              <c:numCache>
                <c:formatCode>0%</c:formatCode>
                <c:ptCount val="8"/>
                <c:pt idx="0">
                  <c:v>0.04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3.125E-2</c:v>
                </c:pt>
                <c:pt idx="5">
                  <c:v>0</c:v>
                </c:pt>
                <c:pt idx="6">
                  <c:v>6.25E-2</c:v>
                </c:pt>
                <c:pt idx="7">
                  <c:v>8.5714285714285715E-2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43D4-42E6-831F-E8FD9302A76D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3D4-42E6-831F-E8FD9302A76D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3D4-42E6-831F-E8FD9302A76D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3D4-42E6-831F-E8FD9302A76D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3D4-42E6-831F-E8FD9302A76D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3D4-42E6-831F-E8FD9302A76D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3D4-42E6-831F-E8FD9302A76D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3D4-42E6-831F-E8FD9302A7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Persepsi!$C$4:$C$84</c:f>
              <c:strCache>
                <c:ptCount val="8"/>
                <c:pt idx="0">
                  <c:v>Kedung Waringin</c:v>
                </c:pt>
                <c:pt idx="1">
                  <c:v>Kedung Jaya</c:v>
                </c:pt>
                <c:pt idx="2">
                  <c:v>Kebon Pedes</c:v>
                </c:pt>
                <c:pt idx="3">
                  <c:v>Tanah Sareal</c:v>
                </c:pt>
                <c:pt idx="4">
                  <c:v>Kedung Badak</c:v>
                </c:pt>
                <c:pt idx="5">
                  <c:v>Sukaresmi</c:v>
                </c:pt>
                <c:pt idx="6">
                  <c:v>Sukadamai</c:v>
                </c:pt>
                <c:pt idx="7">
                  <c:v>Cibadak</c:v>
                </c:pt>
              </c:strCache>
            </c:strRef>
          </c:cat>
          <c:val>
            <c:numRef>
              <c:f>Persepsi!$O$4:$O$84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6.25E-2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43D4-42E6-831F-E8FD9302A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29560704"/>
        <c:axId val="229562240"/>
      </c:barChart>
      <c:catAx>
        <c:axId val="229560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9562240"/>
        <c:crosses val="autoZero"/>
        <c:auto val="1"/>
        <c:lblAlgn val="ctr"/>
        <c:lblOffset val="100"/>
        <c:noMultiLvlLbl val="0"/>
      </c:catAx>
      <c:valAx>
        <c:axId val="229562240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2956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Persepsi!$D$3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Persepsi!$D$4:$D$87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5E-4DA2-9E57-BDBE997098C2}"/>
            </c:ext>
          </c:extLst>
        </c:ser>
        <c:ser>
          <c:idx val="1"/>
          <c:order val="1"/>
          <c:tx>
            <c:strRef>
              <c:f>Persepsi!$E$3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Persepsi!$E$4:$E$87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5E-4DA2-9E57-BDBE997098C2}"/>
            </c:ext>
          </c:extLst>
        </c:ser>
        <c:ser>
          <c:idx val="2"/>
          <c:order val="2"/>
          <c:tx>
            <c:strRef>
              <c:f>Persepsi!$F$3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Persepsi!$F$4:$F$87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5E-4DA2-9E57-BDBE997098C2}"/>
            </c:ext>
          </c:extLst>
        </c:ser>
        <c:ser>
          <c:idx val="3"/>
          <c:order val="3"/>
          <c:tx>
            <c:strRef>
              <c:f>Persepsi!$G$3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Persepsi!$G$4:$G$87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D5E-4DA2-9E57-BDBE997098C2}"/>
            </c:ext>
          </c:extLst>
        </c:ser>
        <c:ser>
          <c:idx val="4"/>
          <c:order val="4"/>
          <c:tx>
            <c:strRef>
              <c:f>Persepsi!$H$3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Persepsi!$H$4:$H$87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D5E-4DA2-9E57-BDBE997098C2}"/>
            </c:ext>
          </c:extLst>
        </c:ser>
        <c:ser>
          <c:idx val="5"/>
          <c:order val="5"/>
          <c:tx>
            <c:strRef>
              <c:f>Persepsi!$I$3</c:f>
              <c:strCache>
                <c:ptCount val="1"/>
                <c:pt idx="0">
                  <c:v>Total Responden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Persepsi!$I$4:$I$87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D5E-4DA2-9E57-BDBE997098C2}"/>
            </c:ext>
          </c:extLst>
        </c:ser>
        <c:ser>
          <c:idx val="6"/>
          <c:order val="6"/>
          <c:tx>
            <c:strRef>
              <c:f>Persepsi!$J$3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Persepsi!$J$4:$J$87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D5E-4DA2-9E57-BDBE997098C2}"/>
            </c:ext>
          </c:extLst>
        </c:ser>
        <c:ser>
          <c:idx val="7"/>
          <c:order val="7"/>
          <c:tx>
            <c:strRef>
              <c:f>Persepsi!$K$3</c:f>
              <c:strCache>
                <c:ptCount val="1"/>
                <c:pt idx="0">
                  <c:v>Sangat Bagus</c:v>
                </c:pt>
              </c:strCache>
            </c:strRef>
          </c:tx>
          <c:spPr>
            <a:solidFill>
              <a:srgbClr val="567892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5E-4DA2-9E57-BDBE997098C2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5E-4DA2-9E57-BDBE997098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Persepsi!$K$4:$K$87</c:f>
              <c:numCache>
                <c:formatCode>0%</c:formatCode>
                <c:ptCount val="3"/>
                <c:pt idx="0">
                  <c:v>5.2631578947368418E-2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D5E-4DA2-9E57-BDBE997098C2}"/>
            </c:ext>
          </c:extLst>
        </c:ser>
        <c:ser>
          <c:idx val="8"/>
          <c:order val="8"/>
          <c:tx>
            <c:strRef>
              <c:f>Persepsi!$L$3</c:f>
              <c:strCache>
                <c:ptCount val="1"/>
                <c:pt idx="0">
                  <c:v>Bagus</c:v>
                </c:pt>
              </c:strCache>
            </c:strRef>
          </c:tx>
          <c:spPr>
            <a:solidFill>
              <a:srgbClr val="79A9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Persepsi!$L$4:$L$87</c:f>
              <c:numCache>
                <c:formatCode>0%</c:formatCode>
                <c:ptCount val="3"/>
                <c:pt idx="0">
                  <c:v>0.15789473684210525</c:v>
                </c:pt>
                <c:pt idx="1">
                  <c:v>1</c:v>
                </c:pt>
                <c:pt idx="2">
                  <c:v>0.46875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D5E-4DA2-9E57-BDBE997098C2}"/>
            </c:ext>
          </c:extLst>
        </c:ser>
        <c:ser>
          <c:idx val="9"/>
          <c:order val="9"/>
          <c:tx>
            <c:strRef>
              <c:f>Persepsi!$M$3</c:f>
              <c:strCache>
                <c:ptCount val="1"/>
                <c:pt idx="0">
                  <c:v>Biasa Saja</c:v>
                </c:pt>
              </c:strCache>
            </c:strRef>
          </c:tx>
          <c:spPr>
            <a:solidFill>
              <a:srgbClr val="DEEBF7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5E-4DA2-9E57-BDBE997098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Persepsi!$M$4:$M$87</c:f>
              <c:numCache>
                <c:formatCode>0%</c:formatCode>
                <c:ptCount val="3"/>
                <c:pt idx="0">
                  <c:v>0.78947368421052633</c:v>
                </c:pt>
                <c:pt idx="1">
                  <c:v>0</c:v>
                </c:pt>
                <c:pt idx="2">
                  <c:v>0.375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D5E-4DA2-9E57-BDBE997098C2}"/>
            </c:ext>
          </c:extLst>
        </c:ser>
        <c:ser>
          <c:idx val="10"/>
          <c:order val="10"/>
          <c:tx>
            <c:strRef>
              <c:f>Persepsi!$N$3</c:f>
              <c:strCache>
                <c:ptCount val="1"/>
                <c:pt idx="0">
                  <c:v>Buruk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5E-4DA2-9E57-BDBE997098C2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D5E-4DA2-9E57-BDBE997098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Persepsi!$N$4:$N$87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0.15625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9D5E-4DA2-9E57-BDBE997098C2}"/>
            </c:ext>
          </c:extLst>
        </c:ser>
        <c:ser>
          <c:idx val="11"/>
          <c:order val="11"/>
          <c:tx>
            <c:strRef>
              <c:f>Persepsi!$O$3</c:f>
              <c:strCache>
                <c:ptCount val="1"/>
                <c:pt idx="0">
                  <c:v>Sangat Buruk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Persepsi!$C$4:$C$87</c:f>
              <c:strCache>
                <c:ptCount val="3"/>
                <c:pt idx="0">
                  <c:v>Kayumanis</c:v>
                </c:pt>
                <c:pt idx="1">
                  <c:v>Mekarwangi</c:v>
                </c:pt>
                <c:pt idx="2">
                  <c:v>Kencana</c:v>
                </c:pt>
              </c:strCache>
            </c:strRef>
          </c:cat>
          <c:val>
            <c:numRef>
              <c:f>Persepsi!$O$4:$O$87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9D5E-4DA2-9E57-BDBE99709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31700736"/>
        <c:axId val="231714816"/>
      </c:barChart>
      <c:catAx>
        <c:axId val="231700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31714816"/>
        <c:crosses val="autoZero"/>
        <c:auto val="1"/>
        <c:lblAlgn val="ctr"/>
        <c:lblOffset val="100"/>
        <c:noMultiLvlLbl val="0"/>
      </c:catAx>
      <c:valAx>
        <c:axId val="231714816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id-ID"/>
          </a:p>
        </c:txPr>
        <c:crossAx val="23170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yriad Pro" panose="020B0503030403020204" pitchFamily="34" charset="0"/>
        </a:defRPr>
      </a:pPr>
      <a:endParaRPr lang="id-ID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335703539088825E-2"/>
          <c:y val="7.2630350305325072E-3"/>
          <c:w val="0.93406365997304153"/>
          <c:h val="0.99049546322260651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Pandemi'!$A$26:$A$29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Pandemi'!$B$26:$B$29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4A-4684-A449-5FF2DC787960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AFABA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84A-4684-A449-5FF2DC787960}"/>
              </c:ext>
            </c:extLst>
          </c:dPt>
          <c:dPt>
            <c:idx val="1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84A-4684-A449-5FF2DC787960}"/>
              </c:ext>
            </c:extLst>
          </c:dPt>
          <c:dPt>
            <c:idx val="2"/>
            <c:bubble3D val="0"/>
            <c:spPr>
              <a:solidFill>
                <a:srgbClr val="3B38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B84A-4684-A449-5FF2DC787960}"/>
              </c:ext>
            </c:extLst>
          </c:dPt>
          <c:dPt>
            <c:idx val="3"/>
            <c:bubble3D val="0"/>
            <c:spPr>
              <a:solidFill>
                <a:srgbClr val="1817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B84A-4684-A449-5FF2DC787960}"/>
              </c:ext>
            </c:extLst>
          </c:dPt>
          <c:dLbls>
            <c:dLbl>
              <c:idx val="3"/>
              <c:layout>
                <c:manualLayout>
                  <c:x val="6.2228424376294224E-3"/>
                  <c:y val="0.125377157663984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76717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4A-4684-A449-5FF2DC7879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Pandemi'!$A$26:$A$29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Pandemi'!$C$26:$C$29</c:f>
              <c:numCache>
                <c:formatCode>0%</c:formatCode>
                <c:ptCount val="4"/>
                <c:pt idx="0">
                  <c:v>0.76288659793814428</c:v>
                </c:pt>
                <c:pt idx="1">
                  <c:v>0.17525773195876287</c:v>
                </c:pt>
                <c:pt idx="2">
                  <c:v>4.1237113402061855E-2</c:v>
                </c:pt>
                <c:pt idx="3">
                  <c:v>2.0618556701030927E-2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84A-4684-A449-5FF2DC7879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997050404697433E-2"/>
          <c:y val="2.7555809673954375E-2"/>
          <c:w val="0.96200589919060508"/>
          <c:h val="0.95272133357881661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Pandemi'!$A$34:$A$37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Pandemi'!$B$34:$B$37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00-45F7-A160-185BE462373F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AFABA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600-45F7-A160-185BE462373F}"/>
              </c:ext>
            </c:extLst>
          </c:dPt>
          <c:dPt>
            <c:idx val="1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600-45F7-A160-185BE462373F}"/>
              </c:ext>
            </c:extLst>
          </c:dPt>
          <c:dPt>
            <c:idx val="2"/>
            <c:bubble3D val="0"/>
            <c:spPr>
              <a:solidFill>
                <a:srgbClr val="3B38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600-45F7-A160-185BE462373F}"/>
              </c:ext>
            </c:extLst>
          </c:dPt>
          <c:dPt>
            <c:idx val="3"/>
            <c:bubble3D val="0"/>
            <c:spPr>
              <a:solidFill>
                <a:srgbClr val="1817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600-45F7-A160-185BE462373F}"/>
              </c:ext>
            </c:extLst>
          </c:dPt>
          <c:dLbls>
            <c:dLbl>
              <c:idx val="0"/>
              <c:layout>
                <c:manualLayout>
                  <c:x val="-4.8979423928269886E-2"/>
                  <c:y val="0.214881902005221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Myriad Pro" panose="020B0503030403020204" pitchFamily="34" charset="0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4149611357055716"/>
                      <c:h val="9.47971753194047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A600-45F7-A160-185BE46237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Pandemi'!$A$34:$A$37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Pandemi'!$C$34:$C$37</c:f>
              <c:numCache>
                <c:formatCode>0%</c:formatCode>
                <c:ptCount val="4"/>
                <c:pt idx="0">
                  <c:v>0.50306748466257667</c:v>
                </c:pt>
                <c:pt idx="1">
                  <c:v>0.35582822085889571</c:v>
                </c:pt>
                <c:pt idx="2">
                  <c:v>7.9754601226993863E-2</c:v>
                </c:pt>
                <c:pt idx="3">
                  <c:v>6.1349693251533742E-2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600-45F7-A160-185BE46237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759531634953875E-4"/>
          <c:y val="1.7863030662506434E-2"/>
          <c:w val="0.99580780205412178"/>
          <c:h val="0.96051534131639404"/>
        </c:manualLayout>
      </c:layout>
      <c:doughnutChart>
        <c:varyColors val="1"/>
        <c:ser>
          <c:idx val="0"/>
          <c:order val="0"/>
          <c:cat>
            <c:strRef>
              <c:f>'Pekerjaan Saat Pandemi'!$A$42:$A$45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Pandemi'!$B$42:$B$45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43-4137-83FD-6F7AD81DC38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AFABA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43-4137-83FD-6F7AD81DC38B}"/>
              </c:ext>
            </c:extLst>
          </c:dPt>
          <c:dPt>
            <c:idx val="1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943-4137-83FD-6F7AD81DC38B}"/>
              </c:ext>
            </c:extLst>
          </c:dPt>
          <c:dPt>
            <c:idx val="2"/>
            <c:bubble3D val="0"/>
            <c:spPr>
              <a:solidFill>
                <a:srgbClr val="3B38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3943-4137-83FD-6F7AD81DC38B}"/>
              </c:ext>
            </c:extLst>
          </c:dPt>
          <c:dPt>
            <c:idx val="3"/>
            <c:bubble3D val="0"/>
            <c:spPr>
              <a:solidFill>
                <a:srgbClr val="1817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3943-4137-83FD-6F7AD81DC38B}"/>
              </c:ext>
            </c:extLst>
          </c:dPt>
          <c:dLbls>
            <c:dLbl>
              <c:idx val="0"/>
              <c:layout>
                <c:manualLayout>
                  <c:x val="-3.9062359827900059E-2"/>
                  <c:y val="9.419487609541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43-4137-83FD-6F7AD81DC3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Pandemi'!$A$42:$A$45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Pandemi'!$C$42:$C$45</c:f>
              <c:numCache>
                <c:formatCode>0%</c:formatCode>
                <c:ptCount val="4"/>
                <c:pt idx="0">
                  <c:v>0.60655737704918034</c:v>
                </c:pt>
                <c:pt idx="1">
                  <c:v>0.23770491803278687</c:v>
                </c:pt>
                <c:pt idx="2">
                  <c:v>0.12295081967213115</c:v>
                </c:pt>
                <c:pt idx="3">
                  <c:v>3.2786885245901641E-2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943-4137-83FD-6F7AD81DC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5350993596902462E-2"/>
          <c:w val="1"/>
          <c:h val="0.92204347297063394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Pandemi'!$A$50:$A$53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Pandemi'!$B$50:$B$53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48-4F35-8354-1484F64DA7E9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AFABA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948-4F35-8354-1484F64DA7E9}"/>
              </c:ext>
            </c:extLst>
          </c:dPt>
          <c:dPt>
            <c:idx val="1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948-4F35-8354-1484F64DA7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948-4F35-8354-1484F64DA7E9}"/>
              </c:ext>
            </c:extLst>
          </c:dPt>
          <c:dPt>
            <c:idx val="3"/>
            <c:bubble3D val="0"/>
            <c:spPr>
              <a:solidFill>
                <a:srgbClr val="1817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948-4F35-8354-1484F64DA7E9}"/>
              </c:ext>
            </c:extLst>
          </c:dPt>
          <c:dLbls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948-4F35-8354-1484F64DA7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Pandemi'!$A$50:$A$53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Pandemi'!$C$50:$C$53</c:f>
              <c:numCache>
                <c:formatCode>0%</c:formatCode>
                <c:ptCount val="4"/>
                <c:pt idx="0">
                  <c:v>0.75</c:v>
                </c:pt>
                <c:pt idx="1">
                  <c:v>0.125</c:v>
                </c:pt>
                <c:pt idx="2">
                  <c:v>0</c:v>
                </c:pt>
                <c:pt idx="3">
                  <c:v>0.125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948-4F35-8354-1484F64DA7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d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15771832640299"/>
          <c:h val="1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Pandemi'!$A$58:$A$61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Pandemi'!$B$58:$B$61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73-44F2-A9BF-2CF3B06708E5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AFABA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E73-44F2-A9BF-2CF3B06708E5}"/>
              </c:ext>
            </c:extLst>
          </c:dPt>
          <c:dPt>
            <c:idx val="1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E73-44F2-A9BF-2CF3B06708E5}"/>
              </c:ext>
            </c:extLst>
          </c:dPt>
          <c:dPt>
            <c:idx val="2"/>
            <c:bubble3D val="0"/>
            <c:spPr>
              <a:solidFill>
                <a:srgbClr val="3B38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3E73-44F2-A9BF-2CF3B06708E5}"/>
              </c:ext>
            </c:extLst>
          </c:dPt>
          <c:dPt>
            <c:idx val="3"/>
            <c:bubble3D val="0"/>
            <c:spPr>
              <a:solidFill>
                <a:srgbClr val="18171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3E73-44F2-A9BF-2CF3B06708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'Pekerjaan Saat Pandemi'!$A$58:$A$61</c:f>
              <c:strCache>
                <c:ptCount val="4"/>
                <c:pt idx="0">
                  <c:v>Tetap Sama dengan sebelumnya (Tidak Terpengaruh)</c:v>
                </c:pt>
                <c:pt idx="1">
                  <c:v>Sempat menganggur, namun sudah bekerja kembali di tempat lama</c:v>
                </c:pt>
                <c:pt idx="2">
                  <c:v>Sempat menganggur, namun sudah bekerja kembali di tempat baru</c:v>
                </c:pt>
                <c:pt idx="3">
                  <c:v>Tidak Memiliki Pekerjaan (di PHK pada saat PSBB)</c:v>
                </c:pt>
              </c:strCache>
            </c:strRef>
          </c:cat>
          <c:val>
            <c:numRef>
              <c:f>'Pekerjaan Saat Pandemi'!$C$58:$C$61</c:f>
              <c:numCache>
                <c:formatCode>0%</c:formatCode>
                <c:ptCount val="4"/>
                <c:pt idx="0">
                  <c:v>0.5</c:v>
                </c:pt>
                <c:pt idx="1">
                  <c:v>0.1875</c:v>
                </c:pt>
                <c:pt idx="2">
                  <c:v>0.125</c:v>
                </c:pt>
                <c:pt idx="3">
                  <c:v>0.125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E73-44F2-A9BF-2CF3B06708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A62C5-9ACB-4EC0-9D25-84BD638D029E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2E1D8-D16B-47D6-BAA3-BE07038C13C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378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2E1D8-D16B-47D6-BAA3-BE07038C13CE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7391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BBA2B-8B45-4BF8-AEB1-7C492C2BC9CE}" type="slidenum">
              <a:rPr lang="id-ID" smtClean="0"/>
              <a:t>45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72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644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843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76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071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855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6293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762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183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710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960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101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AC887-CE6C-4C6B-A9C2-2469F581104F}" type="datetimeFigureOut">
              <a:rPr lang="id-ID" smtClean="0"/>
              <a:t>08/10/2020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41F83-F81A-4433-B027-F3E6012CCE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79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chart" Target="../charts/char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2.png"/><Relationship Id="rId7" Type="http://schemas.openxmlformats.org/officeDocument/2006/relationships/image" Target="../media/image1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12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8240" cy="75622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8538" y="1309158"/>
            <a:ext cx="67653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b="1" dirty="0">
                <a:solidFill>
                  <a:srgbClr val="93CDF9"/>
                </a:solidFill>
                <a:latin typeface="Myriad Pro" panose="020B0503030403020204" pitchFamily="34" charset="0"/>
                <a:ea typeface="Adobe Fangsong Std R" panose="02020400000000000000" pitchFamily="18" charset="-128"/>
              </a:rPr>
              <a:t>SURVEI DAMPAK COVID-19</a:t>
            </a:r>
          </a:p>
          <a:p>
            <a:r>
              <a:rPr lang="id-ID" sz="2400" b="1" dirty="0">
                <a:solidFill>
                  <a:schemeClr val="bg1"/>
                </a:solidFill>
                <a:latin typeface="Myriad Pro" panose="020B0503030403020204" pitchFamily="34" charset="0"/>
                <a:ea typeface="Adobe Fangsong Std R" panose="02020400000000000000" pitchFamily="18" charset="-128"/>
              </a:rPr>
              <a:t>TERHADAP  KONDISI EKONOMI</a:t>
            </a:r>
          </a:p>
          <a:p>
            <a:r>
              <a:rPr lang="id-ID" sz="2400" b="1" dirty="0">
                <a:solidFill>
                  <a:schemeClr val="bg1"/>
                </a:solidFill>
                <a:latin typeface="Myriad Pro" panose="020B0503030403020204" pitchFamily="34" charset="0"/>
                <a:ea typeface="Adobe Fangsong Std R" panose="02020400000000000000" pitchFamily="18" charset="-128"/>
              </a:rPr>
              <a:t>RUMAH TANGGA DI KOTA BOGOR</a:t>
            </a:r>
          </a:p>
        </p:txBody>
      </p:sp>
      <p:pic>
        <p:nvPicPr>
          <p:cNvPr id="7" name="Picture 6" descr="Image result for LOGO PEMKOT BOGOR">
            <a:extLst>
              <a:ext uri="{FF2B5EF4-FFF2-40B4-BE49-F238E27FC236}">
                <a16:creationId xmlns:a16="http://schemas.microsoft.com/office/drawing/2014/main" xmlns="" id="{1418B3B2-1281-4287-8B83-1E4299A6C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0" r="20679"/>
          <a:stretch/>
        </p:blipFill>
        <p:spPr bwMode="auto">
          <a:xfrm>
            <a:off x="9661664" y="95535"/>
            <a:ext cx="873457" cy="111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EB11C5-B99D-4BEF-9938-E315FA7FA6F0}"/>
              </a:ext>
            </a:extLst>
          </p:cNvPr>
          <p:cNvSpPr txBox="1"/>
          <p:nvPr/>
        </p:nvSpPr>
        <p:spPr>
          <a:xfrm>
            <a:off x="9390606" y="7036121"/>
            <a:ext cx="119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 b="1" dirty="0">
                <a:solidFill>
                  <a:schemeClr val="bg1">
                    <a:lumMod val="75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©2020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59356" y="1213624"/>
            <a:ext cx="0" cy="1775236"/>
          </a:xfrm>
          <a:prstGeom prst="line">
            <a:avLst/>
          </a:prstGeom>
          <a:ln w="57150">
            <a:solidFill>
              <a:srgbClr val="8EC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65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159" y="66970"/>
            <a:ext cx="5764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PROFIL UMUM RESPONDEN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7884DAD-4EB7-4785-94C9-29B2DD0DDEBF}"/>
              </a:ext>
            </a:extLst>
          </p:cNvPr>
          <p:cNvSpPr txBox="1"/>
          <p:nvPr/>
        </p:nvSpPr>
        <p:spPr>
          <a:xfrm>
            <a:off x="4976261" y="7210250"/>
            <a:ext cx="5476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68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%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memiliki 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3-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4 anggota keluarga yang ditanggung oleh KK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F7F0A69-C32E-47C6-A717-CB8A86A6B4C1}"/>
              </a:ext>
            </a:extLst>
          </p:cNvPr>
          <p:cNvGrpSpPr/>
          <p:nvPr/>
        </p:nvGrpSpPr>
        <p:grpSpPr>
          <a:xfrm>
            <a:off x="424609" y="507317"/>
            <a:ext cx="4480461" cy="3524005"/>
            <a:chOff x="424609" y="507317"/>
            <a:chExt cx="4480461" cy="3524005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A489B7DF-4B14-4626-A90B-2ED5BB452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4" y="986774"/>
              <a:ext cx="2589931" cy="2386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72600" y="3692768"/>
              <a:ext cx="35245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47,4% </a:t>
              </a:r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berumur 36 – 45 Tahun</a:t>
              </a:r>
              <a:endPara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61794" y="3426027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latin typeface="Myriad Pro" panose="020B0503030403020204" pitchFamily="34" charset="0"/>
                </a:rPr>
                <a:t>KELOMPOK UMUR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35820" y="507317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100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&gt;60 Tahun</a:t>
              </a:r>
            </a:p>
            <a:p>
              <a:pPr algn="ctr"/>
              <a:r>
                <a:rPr lang="id-ID" sz="1400" b="1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2,86%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61241E2F-BA1E-49A2-976B-ED5F76BDF01B}"/>
                </a:ext>
              </a:extLst>
            </p:cNvPr>
            <p:cNvSpPr txBox="1"/>
            <p:nvPr/>
          </p:nvSpPr>
          <p:spPr>
            <a:xfrm>
              <a:off x="3255970" y="903094"/>
              <a:ext cx="10994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100" dirty="0">
                  <a:solidFill>
                    <a:srgbClr val="BDD7EE"/>
                  </a:solidFill>
                  <a:latin typeface="Myriad Pro" panose="020B0503030403020204" pitchFamily="34" charset="0"/>
                </a:rPr>
                <a:t>18 – 25 Tahun</a:t>
              </a:r>
            </a:p>
            <a:p>
              <a:r>
                <a:rPr lang="id-ID" sz="1400" b="1" dirty="0">
                  <a:solidFill>
                    <a:srgbClr val="BDD7EE"/>
                  </a:solidFill>
                  <a:latin typeface="Myriad Pro" panose="020B0503030403020204" pitchFamily="34" charset="0"/>
                </a:rPr>
                <a:t>7,19%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23E0DFB-F68E-4B32-AFF9-E8E9BB929945}"/>
                </a:ext>
              </a:extLst>
            </p:cNvPr>
            <p:cNvSpPr txBox="1"/>
            <p:nvPr/>
          </p:nvSpPr>
          <p:spPr>
            <a:xfrm>
              <a:off x="3805670" y="2299137"/>
              <a:ext cx="10994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100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26 – 35 Tahun</a:t>
              </a:r>
            </a:p>
            <a:p>
              <a:r>
                <a:rPr lang="id-ID" sz="1400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24,18%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8D58F9AF-3345-40B4-B16E-758569A232A2}"/>
                </a:ext>
              </a:extLst>
            </p:cNvPr>
            <p:cNvSpPr txBox="1"/>
            <p:nvPr/>
          </p:nvSpPr>
          <p:spPr>
            <a:xfrm>
              <a:off x="424609" y="2008886"/>
              <a:ext cx="10994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100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36 – 45 Tahun</a:t>
              </a:r>
            </a:p>
            <a:p>
              <a:pPr algn="r"/>
              <a:r>
                <a:rPr lang="id-ID" sz="1400" b="1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47,4 %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9FD2B10F-B9B2-4AD0-A467-F13147657F07}"/>
                </a:ext>
              </a:extLst>
            </p:cNvPr>
            <p:cNvSpPr txBox="1"/>
            <p:nvPr/>
          </p:nvSpPr>
          <p:spPr>
            <a:xfrm>
              <a:off x="1236004" y="796385"/>
              <a:ext cx="10994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100" dirty="0">
                  <a:solidFill>
                    <a:srgbClr val="9DC3E7"/>
                  </a:solidFill>
                  <a:latin typeface="Myriad Pro" panose="020B0503030403020204" pitchFamily="34" charset="0"/>
                </a:rPr>
                <a:t>46 – 60 Tahun</a:t>
              </a:r>
            </a:p>
            <a:p>
              <a:pPr algn="r"/>
              <a:r>
                <a:rPr lang="id-ID" sz="1400" b="1" dirty="0">
                  <a:solidFill>
                    <a:srgbClr val="9DC3E7"/>
                  </a:solidFill>
                  <a:latin typeface="Myriad Pro" panose="020B0503030403020204" pitchFamily="34" charset="0"/>
                </a:rPr>
                <a:t>47,4 %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93B8665-01F8-4660-9DCF-4B5B69A26D60}"/>
              </a:ext>
            </a:extLst>
          </p:cNvPr>
          <p:cNvGrpSpPr/>
          <p:nvPr/>
        </p:nvGrpSpPr>
        <p:grpSpPr>
          <a:xfrm>
            <a:off x="5767234" y="796385"/>
            <a:ext cx="3621049" cy="3234514"/>
            <a:chOff x="5767234" y="796385"/>
            <a:chExt cx="3621049" cy="323451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B0A5FD78-908D-4B91-A4BF-6A2905D5D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105" y="951558"/>
              <a:ext cx="2359864" cy="2362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6DAF9B2-1DCA-4B2A-9D3E-1976D4E6FAD5}"/>
                </a:ext>
              </a:extLst>
            </p:cNvPr>
            <p:cNvSpPr txBox="1"/>
            <p:nvPr/>
          </p:nvSpPr>
          <p:spPr>
            <a:xfrm>
              <a:off x="6194707" y="3692345"/>
              <a:ext cx="3193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75,74% </a:t>
              </a:r>
              <a:r>
                <a:rPr lang="id-ID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adalah </a:t>
              </a:r>
              <a:r>
                <a:rPr lang="en-ID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Laki-Laki</a:t>
              </a:r>
              <a:endPara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C0E451D-381D-46A8-A6A3-F964DD17D176}"/>
                </a:ext>
              </a:extLst>
            </p:cNvPr>
            <p:cNvSpPr/>
            <p:nvPr/>
          </p:nvSpPr>
          <p:spPr>
            <a:xfrm>
              <a:off x="6194707" y="3426027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latin typeface="Myriad Pro" panose="020B0503030403020204" pitchFamily="34" charset="0"/>
                </a:rPr>
                <a:t>JENIS KELAMIN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98EB5F7-DDBC-4DF1-8BB4-19130B3C177A}"/>
                </a:ext>
              </a:extLst>
            </p:cNvPr>
            <p:cNvSpPr txBox="1"/>
            <p:nvPr/>
          </p:nvSpPr>
          <p:spPr>
            <a:xfrm>
              <a:off x="6753686" y="796385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sz="1100" dirty="0" err="1">
                  <a:solidFill>
                    <a:srgbClr val="00B8B0"/>
                  </a:solidFill>
                  <a:latin typeface="Myriad Pro" panose="020B0503030403020204" pitchFamily="34" charset="0"/>
                </a:rPr>
                <a:t>Perempuan</a:t>
              </a:r>
              <a:endParaRPr lang="id-ID" sz="1100" dirty="0">
                <a:solidFill>
                  <a:srgbClr val="00B8B0"/>
                </a:solidFill>
                <a:latin typeface="Myriad Pro" panose="020B0503030403020204" pitchFamily="34" charset="0"/>
              </a:endParaRPr>
            </a:p>
            <a:p>
              <a:pPr algn="r"/>
              <a:r>
                <a:rPr lang="id-ID" sz="1400" b="1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24,26%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AB35570-48BD-4931-AF07-E0A250E065C2}"/>
                </a:ext>
              </a:extLst>
            </p:cNvPr>
            <p:cNvSpPr txBox="1"/>
            <p:nvPr/>
          </p:nvSpPr>
          <p:spPr>
            <a:xfrm>
              <a:off x="5767234" y="2277623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sz="1100" dirty="0" err="1">
                  <a:solidFill>
                    <a:srgbClr val="007775"/>
                  </a:solidFill>
                  <a:latin typeface="Myriad Pro" panose="020B0503030403020204" pitchFamily="34" charset="0"/>
                </a:rPr>
                <a:t>Laki-Laki</a:t>
              </a:r>
              <a:endParaRPr lang="id-ID" sz="1100" dirty="0">
                <a:solidFill>
                  <a:srgbClr val="007775"/>
                </a:solidFill>
                <a:latin typeface="Myriad Pro" panose="020B0503030403020204" pitchFamily="34" charset="0"/>
              </a:endParaRPr>
            </a:p>
            <a:p>
              <a:pPr algn="r"/>
              <a:r>
                <a:rPr lang="id-ID" sz="1400" b="1" dirty="0">
                  <a:solidFill>
                    <a:srgbClr val="007775"/>
                  </a:solidFill>
                  <a:latin typeface="Myriad Pro" panose="020B0503030403020204" pitchFamily="34" charset="0"/>
                </a:rPr>
                <a:t>75,74%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29D7967-CD73-4A6D-BC96-2B3299E9218C}"/>
              </a:ext>
            </a:extLst>
          </p:cNvPr>
          <p:cNvGrpSpPr/>
          <p:nvPr/>
        </p:nvGrpSpPr>
        <p:grpSpPr>
          <a:xfrm>
            <a:off x="743729" y="4049262"/>
            <a:ext cx="4078730" cy="3482193"/>
            <a:chOff x="743729" y="4049262"/>
            <a:chExt cx="4078730" cy="348219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0FB274CE-66DA-4C23-8F61-967EE834C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2270" y="4484927"/>
              <a:ext cx="2415179" cy="23868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FBEF04C-4FC9-4DB9-A41F-6D4C4BB20581}"/>
                </a:ext>
              </a:extLst>
            </p:cNvPr>
            <p:cNvSpPr txBox="1"/>
            <p:nvPr/>
          </p:nvSpPr>
          <p:spPr>
            <a:xfrm>
              <a:off x="986987" y="7192901"/>
              <a:ext cx="35101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57,89% </a:t>
              </a:r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adalah lulusan SMU</a:t>
              </a:r>
              <a:endPara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EB6787A5-FD0A-428A-93AA-4CFF45565944}"/>
                </a:ext>
              </a:extLst>
            </p:cNvPr>
            <p:cNvSpPr/>
            <p:nvPr/>
          </p:nvSpPr>
          <p:spPr>
            <a:xfrm>
              <a:off x="1161794" y="6926583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200" b="1" dirty="0">
                  <a:latin typeface="Myriad Pro" panose="020B0503030403020204" pitchFamily="34" charset="0"/>
                </a:rPr>
                <a:t>PENDIDIKAN TERAKHIR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10A3E2DD-8890-4487-B1F6-9778411CD3C4}"/>
                </a:ext>
              </a:extLst>
            </p:cNvPr>
            <p:cNvSpPr txBox="1"/>
            <p:nvPr/>
          </p:nvSpPr>
          <p:spPr>
            <a:xfrm>
              <a:off x="2984074" y="4354487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100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SD</a:t>
              </a:r>
            </a:p>
            <a:p>
              <a:r>
                <a:rPr lang="id-ID" sz="1400" b="1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11,44%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EEED9524-A38C-4C95-8018-13D397ABF239}"/>
                </a:ext>
              </a:extLst>
            </p:cNvPr>
            <p:cNvSpPr txBox="1"/>
            <p:nvPr/>
          </p:nvSpPr>
          <p:spPr>
            <a:xfrm>
              <a:off x="3831275" y="5626364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100" dirty="0">
                  <a:solidFill>
                    <a:srgbClr val="2D6282"/>
                  </a:solidFill>
                  <a:latin typeface="Myriad Pro" panose="020B0503030403020204" pitchFamily="34" charset="0"/>
                </a:rPr>
                <a:t>SMP</a:t>
              </a:r>
            </a:p>
            <a:p>
              <a:r>
                <a:rPr lang="id-ID" sz="1400" b="1" dirty="0">
                  <a:solidFill>
                    <a:srgbClr val="2D6282"/>
                  </a:solidFill>
                  <a:latin typeface="Myriad Pro" panose="020B0503030403020204" pitchFamily="34" charset="0"/>
                </a:rPr>
                <a:t>17,24%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09A1E3E7-15B7-4A1B-987A-5A3E278EDA29}"/>
                </a:ext>
              </a:extLst>
            </p:cNvPr>
            <p:cNvSpPr txBox="1"/>
            <p:nvPr/>
          </p:nvSpPr>
          <p:spPr>
            <a:xfrm>
              <a:off x="743729" y="4966125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100" dirty="0">
                  <a:solidFill>
                    <a:srgbClr val="3B8183"/>
                  </a:solidFill>
                  <a:latin typeface="Myriad Pro" panose="020B0503030403020204" pitchFamily="34" charset="0"/>
                </a:rPr>
                <a:t>SMU</a:t>
              </a:r>
            </a:p>
            <a:p>
              <a:pPr algn="r"/>
              <a:r>
                <a:rPr lang="id-ID" sz="1400" b="1" dirty="0">
                  <a:solidFill>
                    <a:srgbClr val="3B8183"/>
                  </a:solidFill>
                  <a:latin typeface="Myriad Pro" panose="020B0503030403020204" pitchFamily="34" charset="0"/>
                </a:rPr>
                <a:t>57,89%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1D788A06-9466-4434-9483-3466D1DB014D}"/>
                </a:ext>
              </a:extLst>
            </p:cNvPr>
            <p:cNvSpPr txBox="1"/>
            <p:nvPr/>
          </p:nvSpPr>
          <p:spPr>
            <a:xfrm>
              <a:off x="1084826" y="4486252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100" dirty="0">
                  <a:solidFill>
                    <a:srgbClr val="6E9986"/>
                  </a:solidFill>
                  <a:latin typeface="Myriad Pro" panose="020B0503030403020204" pitchFamily="34" charset="0"/>
                </a:rPr>
                <a:t>D3</a:t>
              </a:r>
            </a:p>
            <a:p>
              <a:pPr algn="r"/>
              <a:r>
                <a:rPr lang="id-ID" sz="1400" b="1" dirty="0">
                  <a:solidFill>
                    <a:srgbClr val="6E9986"/>
                  </a:solidFill>
                  <a:latin typeface="Myriad Pro" panose="020B0503030403020204" pitchFamily="34" charset="0"/>
                </a:rPr>
                <a:t>5,55%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5FC705F5-D3C7-4F53-846B-95F0223E03BB}"/>
                </a:ext>
              </a:extLst>
            </p:cNvPr>
            <p:cNvSpPr txBox="1"/>
            <p:nvPr/>
          </p:nvSpPr>
          <p:spPr>
            <a:xfrm>
              <a:off x="1977168" y="4049262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100" dirty="0">
                  <a:solidFill>
                    <a:srgbClr val="1B2E55"/>
                  </a:solidFill>
                  <a:latin typeface="Myriad Pro" panose="020B0503030403020204" pitchFamily="34" charset="0"/>
                </a:rPr>
                <a:t>S1</a:t>
              </a:r>
            </a:p>
            <a:p>
              <a:pPr algn="r"/>
              <a:r>
                <a:rPr lang="id-ID" sz="1400" b="1" dirty="0">
                  <a:solidFill>
                    <a:srgbClr val="1B2E55"/>
                  </a:solidFill>
                  <a:latin typeface="Myriad Pro" panose="020B0503030403020204" pitchFamily="34" charset="0"/>
                </a:rPr>
                <a:t>7,71%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2D3719C5-7AB6-410E-8A6A-FF0BEE7830E4}"/>
                </a:ext>
              </a:extLst>
            </p:cNvPr>
            <p:cNvSpPr txBox="1"/>
            <p:nvPr/>
          </p:nvSpPr>
          <p:spPr>
            <a:xfrm>
              <a:off x="1325800" y="4089571"/>
              <a:ext cx="960359" cy="49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100" dirty="0">
                  <a:solidFill>
                    <a:srgbClr val="566865"/>
                  </a:solidFill>
                  <a:latin typeface="Myriad Pro" panose="020B0503030403020204" pitchFamily="34" charset="0"/>
                </a:rPr>
                <a:t>S2</a:t>
              </a:r>
            </a:p>
            <a:p>
              <a:pPr algn="r"/>
              <a:r>
                <a:rPr lang="id-ID" sz="1400" b="1" dirty="0">
                  <a:solidFill>
                    <a:srgbClr val="566865"/>
                  </a:solidFill>
                  <a:latin typeface="Myriad Pro" panose="020B0503030403020204" pitchFamily="34" charset="0"/>
                </a:rPr>
                <a:t>0,17%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F24A708-24E3-473A-B5FD-2C9889A1CF33}"/>
              </a:ext>
            </a:extLst>
          </p:cNvPr>
          <p:cNvGrpSpPr/>
          <p:nvPr/>
        </p:nvGrpSpPr>
        <p:grpSpPr>
          <a:xfrm>
            <a:off x="5649867" y="3983269"/>
            <a:ext cx="4134003" cy="3209632"/>
            <a:chOff x="5649867" y="3983269"/>
            <a:chExt cx="4134003" cy="320963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E5BE646A-22F2-47D1-9E6A-FBAC34D4A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860" y="4407308"/>
              <a:ext cx="2336017" cy="23868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E63A3D3-1722-4CD1-8065-5DBBEACC27B0}"/>
                </a:ext>
              </a:extLst>
            </p:cNvPr>
            <p:cNvSpPr/>
            <p:nvPr/>
          </p:nvSpPr>
          <p:spPr>
            <a:xfrm>
              <a:off x="6144977" y="6926583"/>
              <a:ext cx="348161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00" b="1" dirty="0">
                  <a:latin typeface="Myriad Pro" panose="020B0503030403020204" pitchFamily="34" charset="0"/>
                </a:rPr>
                <a:t>JUMLAH ANGGOTA KELUARGA YANG DITANGGUNG KK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199965B-EFCD-4262-86DB-9235CA4214BE}"/>
                </a:ext>
              </a:extLst>
            </p:cNvPr>
            <p:cNvSpPr txBox="1"/>
            <p:nvPr/>
          </p:nvSpPr>
          <p:spPr>
            <a:xfrm>
              <a:off x="7885785" y="3983269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100" dirty="0">
                  <a:solidFill>
                    <a:srgbClr val="2D6382"/>
                  </a:solidFill>
                  <a:latin typeface="Myriad Pro" panose="020B0503030403020204" pitchFamily="34" charset="0"/>
                </a:rPr>
                <a:t>1</a:t>
              </a:r>
            </a:p>
            <a:p>
              <a:r>
                <a:rPr lang="id-ID" sz="1400" b="1" dirty="0">
                  <a:solidFill>
                    <a:srgbClr val="2D6382"/>
                  </a:solidFill>
                  <a:latin typeface="Myriad Pro" panose="020B0503030403020204" pitchFamily="34" charset="0"/>
                </a:rPr>
                <a:t>2,6%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77868B10-1B9B-428F-8FC9-8DA85E4275C8}"/>
                </a:ext>
              </a:extLst>
            </p:cNvPr>
            <p:cNvSpPr txBox="1"/>
            <p:nvPr/>
          </p:nvSpPr>
          <p:spPr>
            <a:xfrm>
              <a:off x="8489290" y="4242751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100" dirty="0">
                  <a:solidFill>
                    <a:srgbClr val="6A93B3"/>
                  </a:solidFill>
                  <a:latin typeface="Myriad Pro" panose="020B0503030403020204" pitchFamily="34" charset="0"/>
                </a:rPr>
                <a:t>2</a:t>
              </a:r>
            </a:p>
            <a:p>
              <a:r>
                <a:rPr lang="id-ID" sz="1400" b="1" dirty="0">
                  <a:solidFill>
                    <a:srgbClr val="6A93B3"/>
                  </a:solidFill>
                  <a:latin typeface="Myriad Pro" panose="020B0503030403020204" pitchFamily="34" charset="0"/>
                </a:rPr>
                <a:t>9,36%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78344E2B-2D82-4966-BDE2-BBBD9915CBFC}"/>
                </a:ext>
              </a:extLst>
            </p:cNvPr>
            <p:cNvSpPr txBox="1"/>
            <p:nvPr/>
          </p:nvSpPr>
          <p:spPr>
            <a:xfrm>
              <a:off x="8792686" y="6272282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100" dirty="0">
                  <a:solidFill>
                    <a:srgbClr val="567893"/>
                  </a:solidFill>
                  <a:latin typeface="Myriad Pro" panose="020B0503030403020204" pitchFamily="34" charset="0"/>
                </a:rPr>
                <a:t>3</a:t>
              </a:r>
            </a:p>
            <a:p>
              <a:r>
                <a:rPr lang="id-ID" sz="1400" b="1" dirty="0">
                  <a:solidFill>
                    <a:srgbClr val="567893"/>
                  </a:solidFill>
                  <a:latin typeface="Myriad Pro" panose="020B0503030403020204" pitchFamily="34" charset="0"/>
                </a:rPr>
                <a:t>26%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E7D0921-5283-4CB9-A8BC-4C4966F90149}"/>
                </a:ext>
              </a:extLst>
            </p:cNvPr>
            <p:cNvSpPr txBox="1"/>
            <p:nvPr/>
          </p:nvSpPr>
          <p:spPr>
            <a:xfrm>
              <a:off x="5649867" y="5387837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100" dirty="0">
                  <a:solidFill>
                    <a:srgbClr val="425D70"/>
                  </a:solidFill>
                  <a:latin typeface="Myriad Pro" panose="020B0503030403020204" pitchFamily="34" charset="0"/>
                </a:rPr>
                <a:t>4</a:t>
              </a:r>
            </a:p>
            <a:p>
              <a:pPr algn="r"/>
              <a:r>
                <a:rPr lang="id-ID" sz="1400" b="1" dirty="0">
                  <a:solidFill>
                    <a:srgbClr val="425D70"/>
                  </a:solidFill>
                  <a:latin typeface="Myriad Pro" panose="020B0503030403020204" pitchFamily="34" charset="0"/>
                </a:rPr>
                <a:t>41,68%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CBFEF198-77B2-4D73-A092-7E48BBB7F011}"/>
                </a:ext>
              </a:extLst>
            </p:cNvPr>
            <p:cNvSpPr txBox="1"/>
            <p:nvPr/>
          </p:nvSpPr>
          <p:spPr>
            <a:xfrm>
              <a:off x="6275374" y="4401558"/>
              <a:ext cx="9911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100" dirty="0">
                  <a:solidFill>
                    <a:srgbClr val="6A93B3"/>
                  </a:solidFill>
                  <a:latin typeface="Myriad Pro" panose="020B0503030403020204" pitchFamily="34" charset="0"/>
                </a:rPr>
                <a:t>5</a:t>
              </a:r>
            </a:p>
            <a:p>
              <a:pPr algn="r"/>
              <a:r>
                <a:rPr lang="id-ID" sz="1400" b="1" dirty="0">
                  <a:solidFill>
                    <a:srgbClr val="6A93B3"/>
                  </a:solidFill>
                  <a:latin typeface="Myriad Pro" panose="020B0503030403020204" pitchFamily="34" charset="0"/>
                </a:rPr>
                <a:t>16,2%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698A8EAA-7FF6-4F2C-BEEF-A464A880EEF3}"/>
                </a:ext>
              </a:extLst>
            </p:cNvPr>
            <p:cNvSpPr txBox="1"/>
            <p:nvPr/>
          </p:nvSpPr>
          <p:spPr>
            <a:xfrm>
              <a:off x="6705031" y="3983269"/>
              <a:ext cx="116503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100" dirty="0">
                  <a:solidFill>
                    <a:srgbClr val="79A9CD"/>
                  </a:solidFill>
                  <a:latin typeface="Myriad Pro" panose="020B0503030403020204" pitchFamily="34" charset="0"/>
                </a:rPr>
                <a:t>&gt; 5</a:t>
              </a:r>
            </a:p>
            <a:p>
              <a:pPr algn="r"/>
              <a:r>
                <a:rPr lang="id-ID" sz="1400" b="1" dirty="0">
                  <a:solidFill>
                    <a:srgbClr val="79A9CD"/>
                  </a:solidFill>
                  <a:latin typeface="Myriad Pro" panose="020B0503030403020204" pitchFamily="34" charset="0"/>
                </a:rPr>
                <a:t>4,16%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34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11" y="1708180"/>
            <a:ext cx="3544300" cy="37338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95" y="1845784"/>
            <a:ext cx="3315176" cy="3492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160" y="206749"/>
            <a:ext cx="8467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KARAKTERISTIK MATA PENCAHARIAN RESPONDEN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692" y="6372134"/>
            <a:ext cx="4595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Proporsi terbesar dimiliki oleh responden yang bekerja sebagai </a:t>
            </a:r>
            <a:r>
              <a:rPr lang="id-ID" sz="1400" b="1" dirty="0">
                <a:solidFill>
                  <a:srgbClr val="2E75B6"/>
                </a:solidFill>
                <a:latin typeface="Myriad Pro" panose="020B0503030403020204" pitchFamily="34" charset="0"/>
              </a:rPr>
              <a:t>buruh/ tukang/ supir, pedagang wirausaha, PKL/ pedagang keliling, karyawan toko/ hotel, dan pegawai kantoran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6692" y="6105816"/>
            <a:ext cx="4595189" cy="266318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PEKERJAAN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84432" y="6372134"/>
            <a:ext cx="458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Sebesar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80,5%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berpenghasilan di bawah UMR Kota Bogor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84431" y="6109951"/>
            <a:ext cx="4581737" cy="266318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PENGHASILAN</a:t>
            </a:r>
          </a:p>
        </p:txBody>
      </p:sp>
      <p:sp>
        <p:nvSpPr>
          <p:cNvPr id="63" name="TextBox 62"/>
          <p:cNvSpPr txBox="1"/>
          <p:nvPr/>
        </p:nvSpPr>
        <p:spPr>
          <a:xfrm rot="19062396">
            <a:off x="3064210" y="2948398"/>
            <a:ext cx="1001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25,91%</a:t>
            </a:r>
          </a:p>
        </p:txBody>
      </p:sp>
      <p:cxnSp>
        <p:nvCxnSpPr>
          <p:cNvPr id="64" name="Elbow Connector 63"/>
          <p:cNvCxnSpPr/>
          <p:nvPr/>
        </p:nvCxnSpPr>
        <p:spPr>
          <a:xfrm rot="16200000" flipV="1">
            <a:off x="3961154" y="2080587"/>
            <a:ext cx="702706" cy="103809"/>
          </a:xfrm>
          <a:prstGeom prst="bentConnector3">
            <a:avLst>
              <a:gd name="adj1" fmla="val 6625"/>
            </a:avLst>
          </a:prstGeom>
          <a:ln w="19050">
            <a:solidFill>
              <a:srgbClr val="2D628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229331" y="1369748"/>
            <a:ext cx="1910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2D6282"/>
                </a:solidFill>
                <a:latin typeface="Myriad Pro" panose="020B0503030403020204" pitchFamily="34" charset="0"/>
              </a:rPr>
              <a:t>Buruh/ Tukang/ Supir</a:t>
            </a:r>
          </a:p>
        </p:txBody>
      </p:sp>
      <p:cxnSp>
        <p:nvCxnSpPr>
          <p:cNvPr id="77" name="Elbow Connector 76"/>
          <p:cNvCxnSpPr/>
          <p:nvPr/>
        </p:nvCxnSpPr>
        <p:spPr>
          <a:xfrm rot="16200000" flipH="1">
            <a:off x="4210016" y="4797969"/>
            <a:ext cx="691630" cy="191411"/>
          </a:xfrm>
          <a:prstGeom prst="bentConnector3">
            <a:avLst>
              <a:gd name="adj1" fmla="val 10521"/>
            </a:avLst>
          </a:prstGeom>
          <a:ln w="19050">
            <a:solidFill>
              <a:srgbClr val="2E75B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/>
          <p:nvPr/>
        </p:nvCxnSpPr>
        <p:spPr>
          <a:xfrm rot="5400000">
            <a:off x="946380" y="4596555"/>
            <a:ext cx="871425" cy="238075"/>
          </a:xfrm>
          <a:prstGeom prst="bentConnector3">
            <a:avLst>
              <a:gd name="adj1" fmla="val 4438"/>
            </a:avLst>
          </a:prstGeom>
          <a:ln w="19050">
            <a:solidFill>
              <a:srgbClr val="6D98B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 rot="16200000" flipV="1">
            <a:off x="1307411" y="3188672"/>
            <a:ext cx="259684" cy="247386"/>
          </a:xfrm>
          <a:prstGeom prst="bentConnector3">
            <a:avLst>
              <a:gd name="adj1" fmla="val 1815"/>
            </a:avLst>
          </a:prstGeom>
          <a:ln w="19050">
            <a:solidFill>
              <a:srgbClr val="79A9C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endCxn id="97" idx="3"/>
          </p:cNvCxnSpPr>
          <p:nvPr/>
        </p:nvCxnSpPr>
        <p:spPr>
          <a:xfrm rot="16200000" flipV="1">
            <a:off x="1707162" y="2242031"/>
            <a:ext cx="771567" cy="297087"/>
          </a:xfrm>
          <a:prstGeom prst="bentConnector2">
            <a:avLst/>
          </a:prstGeom>
          <a:ln w="19050">
            <a:solidFill>
              <a:srgbClr val="8EC5E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/>
          <p:nvPr/>
        </p:nvCxnSpPr>
        <p:spPr>
          <a:xfrm rot="16200000" flipV="1">
            <a:off x="1925428" y="1869936"/>
            <a:ext cx="1221142" cy="412838"/>
          </a:xfrm>
          <a:prstGeom prst="bentConnector3">
            <a:avLst>
              <a:gd name="adj1" fmla="val 99518"/>
            </a:avLst>
          </a:prstGeom>
          <a:ln w="19050">
            <a:solidFill>
              <a:srgbClr val="BDD7E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013068" y="5274975"/>
            <a:ext cx="119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2E75B6"/>
                </a:solidFill>
                <a:latin typeface="Myriad Pro" panose="020B0503030403020204" pitchFamily="34" charset="0"/>
              </a:rPr>
              <a:t>Wirausaha Pemilik Toko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562182" y="5743084"/>
            <a:ext cx="2360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PKL/ Pedagang Keliling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12158" y="5157466"/>
            <a:ext cx="1501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6B95B5"/>
                </a:solidFill>
                <a:latin typeface="Myriad Pro" panose="020B0503030403020204" pitchFamily="34" charset="0"/>
              </a:rPr>
              <a:t>Karyawan Toko/ Hotel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77893" y="2701596"/>
            <a:ext cx="88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Pegawai</a:t>
            </a:r>
          </a:p>
          <a:p>
            <a:pPr algn="ctr"/>
            <a:r>
              <a:rPr lang="id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Kantoran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42607" y="1681625"/>
            <a:ext cx="150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8EC5EF"/>
                </a:solidFill>
                <a:latin typeface="Myriad Pro" panose="020B0503030403020204" pitchFamily="34" charset="0"/>
              </a:rPr>
              <a:t>Tidak Bekerja/ Menganggur/ Cari Kerja/ Pensiunan</a:t>
            </a:r>
          </a:p>
        </p:txBody>
      </p:sp>
      <p:sp>
        <p:nvSpPr>
          <p:cNvPr id="99" name="TextBox 98"/>
          <p:cNvSpPr txBox="1"/>
          <p:nvPr/>
        </p:nvSpPr>
        <p:spPr>
          <a:xfrm rot="2238000">
            <a:off x="3067278" y="4115281"/>
            <a:ext cx="1001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19,67%</a:t>
            </a:r>
          </a:p>
        </p:txBody>
      </p:sp>
      <p:sp>
        <p:nvSpPr>
          <p:cNvPr id="100" name="TextBox 99"/>
          <p:cNvSpPr txBox="1"/>
          <p:nvPr/>
        </p:nvSpPr>
        <p:spPr>
          <a:xfrm rot="17216350">
            <a:off x="2139161" y="4427761"/>
            <a:ext cx="1001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16,81%</a:t>
            </a:r>
          </a:p>
        </p:txBody>
      </p:sp>
      <p:sp>
        <p:nvSpPr>
          <p:cNvPr id="101" name="TextBox 100"/>
          <p:cNvSpPr txBox="1"/>
          <p:nvPr/>
        </p:nvSpPr>
        <p:spPr>
          <a:xfrm rot="21413666">
            <a:off x="1615772" y="3891905"/>
            <a:ext cx="1001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14,21%</a:t>
            </a:r>
          </a:p>
        </p:txBody>
      </p:sp>
      <p:sp>
        <p:nvSpPr>
          <p:cNvPr id="102" name="TextBox 101"/>
          <p:cNvSpPr txBox="1"/>
          <p:nvPr/>
        </p:nvSpPr>
        <p:spPr>
          <a:xfrm rot="2202362">
            <a:off x="1636158" y="3272930"/>
            <a:ext cx="1001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10,57%</a:t>
            </a:r>
          </a:p>
        </p:txBody>
      </p:sp>
      <p:sp>
        <p:nvSpPr>
          <p:cNvPr id="103" name="TextBox 102"/>
          <p:cNvSpPr txBox="1"/>
          <p:nvPr/>
        </p:nvSpPr>
        <p:spPr>
          <a:xfrm rot="3875284">
            <a:off x="1954450" y="2979182"/>
            <a:ext cx="1001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6,59%</a:t>
            </a:r>
          </a:p>
        </p:txBody>
      </p:sp>
      <p:sp>
        <p:nvSpPr>
          <p:cNvPr id="109" name="TextBox 108"/>
          <p:cNvSpPr txBox="1"/>
          <p:nvPr/>
        </p:nvSpPr>
        <p:spPr>
          <a:xfrm rot="5400000">
            <a:off x="2241451" y="2974329"/>
            <a:ext cx="1001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6,33%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1607336" y="1308022"/>
            <a:ext cx="13751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Lainnya</a:t>
            </a:r>
          </a:p>
        </p:txBody>
      </p:sp>
      <p:cxnSp>
        <p:nvCxnSpPr>
          <p:cNvPr id="55" name="Elbow Connector 54"/>
          <p:cNvCxnSpPr/>
          <p:nvPr/>
        </p:nvCxnSpPr>
        <p:spPr>
          <a:xfrm rot="16200000" flipH="1">
            <a:off x="2259498" y="5450753"/>
            <a:ext cx="442300" cy="122409"/>
          </a:xfrm>
          <a:prstGeom prst="bentConnector3">
            <a:avLst>
              <a:gd name="adj1" fmla="val 6652"/>
            </a:avLst>
          </a:prstGeom>
          <a:ln w="19050">
            <a:solidFill>
              <a:srgbClr val="56789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43" y="2004377"/>
            <a:ext cx="4380515" cy="287566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9104133" y="3001781"/>
            <a:ext cx="565484" cy="565484"/>
          </a:xfrm>
          <a:prstGeom prst="ellipse">
            <a:avLst/>
          </a:prstGeom>
          <a:solidFill>
            <a:srgbClr val="1F4E79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TextBox 35"/>
          <p:cNvSpPr txBox="1"/>
          <p:nvPr/>
        </p:nvSpPr>
        <p:spPr>
          <a:xfrm>
            <a:off x="9104133" y="3106476"/>
            <a:ext cx="604653" cy="36933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23%</a:t>
            </a:r>
          </a:p>
        </p:txBody>
      </p:sp>
      <p:sp>
        <p:nvSpPr>
          <p:cNvPr id="37" name="Oval 36"/>
          <p:cNvSpPr/>
          <p:nvPr/>
        </p:nvSpPr>
        <p:spPr>
          <a:xfrm>
            <a:off x="8479338" y="1590084"/>
            <a:ext cx="565484" cy="565484"/>
          </a:xfrm>
          <a:prstGeom prst="ellipse">
            <a:avLst/>
          </a:prstGeom>
          <a:solidFill>
            <a:srgbClr val="425C70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TextBox 37"/>
          <p:cNvSpPr txBox="1"/>
          <p:nvPr/>
        </p:nvSpPr>
        <p:spPr>
          <a:xfrm>
            <a:off x="8479338" y="1694779"/>
            <a:ext cx="604653" cy="36933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57%</a:t>
            </a:r>
          </a:p>
        </p:txBody>
      </p:sp>
      <p:sp>
        <p:nvSpPr>
          <p:cNvPr id="39" name="Oval 38"/>
          <p:cNvSpPr/>
          <p:nvPr/>
        </p:nvSpPr>
        <p:spPr>
          <a:xfrm>
            <a:off x="7684180" y="3052589"/>
            <a:ext cx="565484" cy="565484"/>
          </a:xfrm>
          <a:prstGeom prst="ellipse">
            <a:avLst/>
          </a:prstGeom>
          <a:solidFill>
            <a:srgbClr val="567892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TextBox 39"/>
          <p:cNvSpPr txBox="1"/>
          <p:nvPr/>
        </p:nvSpPr>
        <p:spPr>
          <a:xfrm>
            <a:off x="7684180" y="3157284"/>
            <a:ext cx="604653" cy="36933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18%</a:t>
            </a:r>
          </a:p>
        </p:txBody>
      </p:sp>
      <p:sp>
        <p:nvSpPr>
          <p:cNvPr id="41" name="Oval 40"/>
          <p:cNvSpPr/>
          <p:nvPr/>
        </p:nvSpPr>
        <p:spPr>
          <a:xfrm>
            <a:off x="6977542" y="3643716"/>
            <a:ext cx="565484" cy="565484"/>
          </a:xfrm>
          <a:prstGeom prst="ellipse">
            <a:avLst/>
          </a:prstGeom>
          <a:solidFill>
            <a:srgbClr val="6A93B3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TextBox 41"/>
          <p:cNvSpPr txBox="1"/>
          <p:nvPr/>
        </p:nvSpPr>
        <p:spPr>
          <a:xfrm>
            <a:off x="7035198" y="3748424"/>
            <a:ext cx="486030" cy="36933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3%</a:t>
            </a:r>
          </a:p>
        </p:txBody>
      </p:sp>
      <p:sp>
        <p:nvSpPr>
          <p:cNvPr id="43" name="Oval 42"/>
          <p:cNvSpPr/>
          <p:nvPr/>
        </p:nvSpPr>
        <p:spPr>
          <a:xfrm>
            <a:off x="6406316" y="3674198"/>
            <a:ext cx="565484" cy="56548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TextBox 43"/>
          <p:cNvSpPr txBox="1"/>
          <p:nvPr/>
        </p:nvSpPr>
        <p:spPr>
          <a:xfrm>
            <a:off x="6406316" y="3778893"/>
            <a:ext cx="652743" cy="36933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0,6%</a:t>
            </a:r>
          </a:p>
        </p:txBody>
      </p:sp>
      <p:sp>
        <p:nvSpPr>
          <p:cNvPr id="45" name="Oval 44"/>
          <p:cNvSpPr/>
          <p:nvPr/>
        </p:nvSpPr>
        <p:spPr>
          <a:xfrm>
            <a:off x="5753746" y="3513378"/>
            <a:ext cx="565484" cy="565484"/>
          </a:xfrm>
          <a:prstGeom prst="ellipse">
            <a:avLst/>
          </a:prstGeom>
          <a:solidFill>
            <a:srgbClr val="548FC5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TextBox 46"/>
          <p:cNvSpPr txBox="1"/>
          <p:nvPr/>
        </p:nvSpPr>
        <p:spPr>
          <a:xfrm>
            <a:off x="5753746" y="3618073"/>
            <a:ext cx="652743" cy="36933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1,3%</a:t>
            </a:r>
          </a:p>
        </p:txBody>
      </p:sp>
      <p:sp>
        <p:nvSpPr>
          <p:cNvPr id="56" name="TextBox 55"/>
          <p:cNvSpPr txBox="1"/>
          <p:nvPr/>
        </p:nvSpPr>
        <p:spPr>
          <a:xfrm rot="16200000">
            <a:off x="8621579" y="5352933"/>
            <a:ext cx="1075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200" b="1" dirty="0">
                <a:solidFill>
                  <a:srgbClr val="1F4E79"/>
                </a:solidFill>
                <a:latin typeface="Myriad Pro" panose="020B0503030403020204" pitchFamily="34" charset="0"/>
              </a:rPr>
              <a:t>&lt;</a:t>
            </a:r>
            <a:r>
              <a:rPr lang="en-ID" sz="1200" b="1" dirty="0">
                <a:solidFill>
                  <a:srgbClr val="1F4E79"/>
                </a:solidFill>
                <a:latin typeface="Myriad Pro" panose="020B0503030403020204" pitchFamily="34" charset="0"/>
              </a:rPr>
              <a:t> </a:t>
            </a:r>
            <a:r>
              <a:rPr lang="id-ID" sz="1200" b="1" dirty="0">
                <a:solidFill>
                  <a:srgbClr val="1F4E79"/>
                </a:solidFill>
                <a:latin typeface="Myriad Pro" panose="020B0503030403020204" pitchFamily="34" charset="0"/>
              </a:rPr>
              <a:t>2 Juta</a:t>
            </a:r>
          </a:p>
        </p:txBody>
      </p:sp>
      <p:sp>
        <p:nvSpPr>
          <p:cNvPr id="57" name="TextBox 56"/>
          <p:cNvSpPr txBox="1"/>
          <p:nvPr/>
        </p:nvSpPr>
        <p:spPr>
          <a:xfrm rot="16200000">
            <a:off x="7959756" y="5252311"/>
            <a:ext cx="1121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200" b="1" dirty="0">
                <a:solidFill>
                  <a:srgbClr val="425C70"/>
                </a:solidFill>
                <a:latin typeface="Myriad Pro" panose="020B0503030403020204" pitchFamily="34" charset="0"/>
              </a:rPr>
              <a:t>2 – 4,2 </a:t>
            </a:r>
            <a:r>
              <a:rPr lang="en-ID" sz="1200" b="1" dirty="0" err="1">
                <a:solidFill>
                  <a:srgbClr val="425C70"/>
                </a:solidFill>
                <a:latin typeface="Myriad Pro" panose="020B0503030403020204" pitchFamily="34" charset="0"/>
              </a:rPr>
              <a:t>Juta</a:t>
            </a:r>
            <a:endParaRPr lang="id-ID" sz="1200" b="1" dirty="0">
              <a:solidFill>
                <a:srgbClr val="425C70"/>
              </a:solidFill>
              <a:latin typeface="Myriad Pro" panose="020B0503030403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7263488" y="5119853"/>
            <a:ext cx="1162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4,2 – 7 </a:t>
            </a:r>
            <a:r>
              <a:rPr lang="en-ID" sz="1200" b="1" dirty="0" err="1">
                <a:solidFill>
                  <a:srgbClr val="567892"/>
                </a:solidFill>
                <a:latin typeface="Myriad Pro" panose="020B0503030403020204" pitchFamily="34" charset="0"/>
              </a:rPr>
              <a:t>Juta</a:t>
            </a:r>
            <a:endParaRPr lang="id-ID" sz="1200" b="1" dirty="0">
              <a:solidFill>
                <a:srgbClr val="567892"/>
              </a:solidFill>
              <a:latin typeface="Myriad Pro" panose="020B0503030403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rot="16200000">
            <a:off x="6257618" y="5458505"/>
            <a:ext cx="192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200" b="1" dirty="0">
                <a:solidFill>
                  <a:srgbClr val="6A93B3"/>
                </a:solidFill>
                <a:latin typeface="Myriad Pro" panose="020B0503030403020204" pitchFamily="34" charset="0"/>
              </a:rPr>
              <a:t>7 – 10 </a:t>
            </a:r>
            <a:r>
              <a:rPr lang="en-ID" sz="1200" b="1" dirty="0" err="1">
                <a:solidFill>
                  <a:srgbClr val="6A93B3"/>
                </a:solidFill>
                <a:latin typeface="Myriad Pro" panose="020B0503030403020204" pitchFamily="34" charset="0"/>
              </a:rPr>
              <a:t>Juta</a:t>
            </a:r>
            <a:endParaRPr lang="id-ID" sz="1200" b="1" dirty="0">
              <a:solidFill>
                <a:srgbClr val="6A93B3"/>
              </a:solidFill>
              <a:latin typeface="Myriad Pro" panose="020B0503030403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16200000">
            <a:off x="5656168" y="5226046"/>
            <a:ext cx="1838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10 – 15 </a:t>
            </a:r>
            <a:r>
              <a:rPr lang="en-ID" sz="1200" b="1" dirty="0" err="1">
                <a:solidFill>
                  <a:srgbClr val="79A9CD"/>
                </a:solidFill>
                <a:latin typeface="Myriad Pro" panose="020B0503030403020204" pitchFamily="34" charset="0"/>
              </a:rPr>
              <a:t>Juta</a:t>
            </a:r>
            <a:endParaRPr lang="id-ID" sz="1200" b="1" dirty="0">
              <a:solidFill>
                <a:srgbClr val="79A9CD"/>
              </a:solidFill>
              <a:latin typeface="Myriad Pro" panose="020B0503030403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 rot="16200000">
            <a:off x="5293084" y="4906810"/>
            <a:ext cx="1200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200" b="1" dirty="0">
                <a:solidFill>
                  <a:srgbClr val="6A93B3"/>
                </a:solidFill>
                <a:latin typeface="Myriad Pro" panose="020B0503030403020204" pitchFamily="34" charset="0"/>
              </a:rPr>
              <a:t>&gt; 15 </a:t>
            </a:r>
            <a:r>
              <a:rPr lang="en-ID" sz="1200" b="1" dirty="0" err="1">
                <a:solidFill>
                  <a:srgbClr val="6A93B3"/>
                </a:solidFill>
                <a:latin typeface="Myriad Pro" panose="020B0503030403020204" pitchFamily="34" charset="0"/>
              </a:rPr>
              <a:t>Juta</a:t>
            </a:r>
            <a:endParaRPr lang="id-ID" sz="1200" b="1" dirty="0">
              <a:solidFill>
                <a:srgbClr val="6A93B3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859452" y="4769840"/>
            <a:ext cx="0" cy="1075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8189141" y="4651339"/>
            <a:ext cx="0" cy="1075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543026" y="4521585"/>
            <a:ext cx="0" cy="1075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888976" y="4398451"/>
            <a:ext cx="0" cy="1075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234320" y="4300655"/>
            <a:ext cx="0" cy="1075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585043" y="4185084"/>
            <a:ext cx="0" cy="1075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9489776" y="4865336"/>
            <a:ext cx="0" cy="1075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9958769" y="4664966"/>
            <a:ext cx="0" cy="1075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585043" y="5260503"/>
            <a:ext cx="3904733" cy="680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9489776" y="5740385"/>
            <a:ext cx="475782" cy="198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293506" y="610266"/>
            <a:ext cx="9196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dirty="0" err="1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Dominasi</a:t>
            </a:r>
            <a:r>
              <a:rPr lang="en-ID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Responden</a:t>
            </a:r>
            <a:r>
              <a:rPr lang="en-ID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dirty="0" err="1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adalah</a:t>
            </a:r>
            <a:r>
              <a:rPr lang="en-ID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Masyarakat Menengah ke Bawah</a:t>
            </a:r>
          </a:p>
        </p:txBody>
      </p:sp>
    </p:spTree>
    <p:extLst>
      <p:ext uri="{BB962C8B-B14F-4D97-AF65-F5344CB8AC3E}">
        <p14:creationId xmlns:p14="http://schemas.microsoft.com/office/powerpoint/2010/main" val="394222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49" grpId="0"/>
      <p:bldP spid="50" grpId="0" animBg="1"/>
      <p:bldP spid="63" grpId="0"/>
      <p:bldP spid="75" grpId="0"/>
      <p:bldP spid="87" grpId="0"/>
      <p:bldP spid="88" grpId="0"/>
      <p:bldP spid="89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9" grpId="0"/>
      <p:bldP spid="170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7" grpId="0"/>
      <p:bldP spid="56" grpId="0"/>
      <p:bldP spid="57" grpId="0"/>
      <p:bldP spid="58" grpId="0"/>
      <p:bldP spid="66" grpId="0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85025" y="1086594"/>
            <a:ext cx="6199656" cy="2797823"/>
            <a:chOff x="4085025" y="1086594"/>
            <a:chExt cx="6199656" cy="2797823"/>
          </a:xfrm>
        </p:grpSpPr>
        <p:sp>
          <p:nvSpPr>
            <p:cNvPr id="5" name="TextBox 4"/>
            <p:cNvSpPr txBox="1"/>
            <p:nvPr/>
          </p:nvSpPr>
          <p:spPr>
            <a:xfrm>
              <a:off x="4798280" y="3299642"/>
              <a:ext cx="54864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72</a:t>
              </a:r>
              <a:r>
                <a:rPr lang="id-ID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%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dari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melakukan</a:t>
              </a:r>
              <a:r>
                <a:rPr lang="en-US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investasi</a:t>
              </a:r>
              <a:r>
                <a:rPr lang="en-US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,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dengan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jumlah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terbanyak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adalah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investasi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pada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emas</a:t>
              </a:r>
              <a:endParaRPr lang="id-ID" sz="1400" b="1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98281" y="3057006"/>
              <a:ext cx="5486400" cy="271520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Myriad Pro" panose="020B0503030403020204" pitchFamily="34" charset="0"/>
                </a:rPr>
                <a:t>KEPEMILIKAN INVESTASI</a:t>
              </a:r>
              <a:endParaRPr lang="id-ID" sz="1400" b="1" dirty="0">
                <a:latin typeface="Myriad Pro" panose="020B0503030403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905" y="1090407"/>
              <a:ext cx="1935311" cy="179698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085025" y="1193547"/>
              <a:ext cx="150179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Berinvestasi</a:t>
              </a:r>
              <a:endParaRPr lang="id-ID" sz="1100" dirty="0">
                <a:solidFill>
                  <a:srgbClr val="0089A5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b="1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72</a:t>
              </a:r>
              <a:r>
                <a:rPr lang="id-ID" b="1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96590" y="2093670"/>
              <a:ext cx="14786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 </a:t>
              </a:r>
            </a:p>
            <a:p>
              <a:pPr algn="ctr"/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Berinvestasi</a:t>
              </a:r>
              <a:endParaRPr lang="id-ID" sz="11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28</a:t>
              </a:r>
              <a:r>
                <a:rPr lang="id-ID" b="1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graphicFrame>
          <p:nvGraphicFramePr>
            <p:cNvPr id="25" name="Chart 24"/>
            <p:cNvGraphicFramePr>
              <a:graphicFrameLocks/>
            </p:cNvGraphicFramePr>
            <p:nvPr/>
          </p:nvGraphicFramePr>
          <p:xfrm>
            <a:off x="7220216" y="1086594"/>
            <a:ext cx="3064464" cy="19096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4395585" y="3998851"/>
            <a:ext cx="6088252" cy="3208634"/>
            <a:chOff x="4395585" y="3998851"/>
            <a:chExt cx="6088252" cy="3208634"/>
          </a:xfrm>
        </p:grpSpPr>
        <p:sp>
          <p:nvSpPr>
            <p:cNvPr id="7" name="TextBox 6"/>
            <p:cNvSpPr txBox="1"/>
            <p:nvPr/>
          </p:nvSpPr>
          <p:spPr>
            <a:xfrm>
              <a:off x="4847999" y="6622710"/>
              <a:ext cx="5635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81</a:t>
              </a:r>
              <a:r>
                <a:rPr lang="id-ID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%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dari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memiliki</a:t>
              </a:r>
              <a:r>
                <a:rPr lang="en-US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aset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,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dengan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jumlah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terbanyak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adalah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kepemilikan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aset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kendaraan</a:t>
              </a:r>
              <a:endParaRPr lang="id-ID" sz="1400" b="1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47999" y="6404145"/>
              <a:ext cx="5486400" cy="266317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Myriad Pro" panose="020B0503030403020204" pitchFamily="34" charset="0"/>
                </a:rPr>
                <a:t>KEPEMILIKAN ASET</a:t>
              </a:r>
              <a:endParaRPr lang="id-ID" sz="1400" b="1" dirty="0">
                <a:latin typeface="Myriad Pro" panose="020B050303040302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005" y="4269648"/>
              <a:ext cx="1938943" cy="1938943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395585" y="3998851"/>
              <a:ext cx="1143376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>
                  <a:solidFill>
                    <a:srgbClr val="1F4E78"/>
                  </a:solidFill>
                  <a:latin typeface="Myriad Pro" panose="020B0503030403020204" pitchFamily="34" charset="0"/>
                </a:rPr>
                <a:t>Memiliki</a:t>
              </a:r>
              <a:r>
                <a:rPr lang="en-US" sz="1100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100" dirty="0" err="1">
                  <a:solidFill>
                    <a:srgbClr val="1F4E78"/>
                  </a:solidFill>
                  <a:latin typeface="Myriad Pro" panose="020B0503030403020204" pitchFamily="34" charset="0"/>
                </a:rPr>
                <a:t>Aset</a:t>
              </a:r>
              <a:endParaRPr lang="id-ID" sz="1100" dirty="0">
                <a:solidFill>
                  <a:srgbClr val="1F4E78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b="1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81</a:t>
              </a:r>
              <a:r>
                <a:rPr lang="id-ID" b="1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395585" y="5574734"/>
              <a:ext cx="10912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Memiliki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 </a:t>
              </a:r>
            </a:p>
            <a:p>
              <a:pPr algn="ctr"/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Aset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Apapun</a:t>
              </a:r>
              <a:endParaRPr lang="id-ID" sz="11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19</a:t>
              </a:r>
              <a:r>
                <a:rPr lang="id-ID" b="1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graphicFrame>
          <p:nvGraphicFramePr>
            <p:cNvPr id="63" name="Chart 62"/>
            <p:cNvGraphicFramePr>
              <a:graphicFrameLocks/>
            </p:cNvGraphicFramePr>
            <p:nvPr/>
          </p:nvGraphicFramePr>
          <p:xfrm>
            <a:off x="7388292" y="4264515"/>
            <a:ext cx="2946107" cy="20233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2" name="Group 1"/>
          <p:cNvGrpSpPr/>
          <p:nvPr/>
        </p:nvGrpSpPr>
        <p:grpSpPr>
          <a:xfrm>
            <a:off x="171409" y="1741843"/>
            <a:ext cx="4224176" cy="3682870"/>
            <a:chOff x="171409" y="1741843"/>
            <a:chExt cx="4224176" cy="368287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93" y="1741843"/>
              <a:ext cx="1654665" cy="2792776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278946" y="4870715"/>
              <a:ext cx="4053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600" b="1" dirty="0">
                  <a:solidFill>
                    <a:srgbClr val="2E75B6"/>
                  </a:solidFill>
                  <a:latin typeface="Myriad Pro" panose="020B0503030403020204" pitchFamily="34" charset="0"/>
                </a:rPr>
                <a:t>57</a:t>
              </a:r>
              <a:r>
                <a:rPr lang="en-US" sz="1600" b="1" dirty="0">
                  <a:solidFill>
                    <a:srgbClr val="2E75B6"/>
                  </a:solidFill>
                  <a:latin typeface="Myriad Pro" panose="020B0503030403020204" pitchFamily="34" charset="0"/>
                </a:rPr>
                <a:t>%</a:t>
              </a:r>
              <a:r>
                <a:rPr lang="id-ID" sz="1600" b="1" dirty="0">
                  <a:solidFill>
                    <a:srgbClr val="2E75B6"/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id-ID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600" b="1" dirty="0">
                  <a:solidFill>
                    <a:srgbClr val="2E75B6"/>
                  </a:solidFill>
                  <a:latin typeface="Myriad Pro" panose="020B0503030403020204" pitchFamily="34" charset="0"/>
                </a:rPr>
                <a:t>memiliki tabungan </a:t>
              </a:r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sehingga memiliki dana cadangan untuk kebutuhan darurat.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78946" y="4604397"/>
              <a:ext cx="405362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400" b="1" dirty="0">
                  <a:latin typeface="Myriad Pro" panose="020B0503030403020204" pitchFamily="34" charset="0"/>
                </a:rPr>
                <a:t>KEPEMILIKAN TABUNGAN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94693" y="2016507"/>
              <a:ext cx="583814" cy="369332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id-ID" dirty="0">
                  <a:solidFill>
                    <a:schemeClr val="bg1"/>
                  </a:solidFill>
                </a:rPr>
                <a:t>57%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38993" y="2768899"/>
              <a:ext cx="583814" cy="369332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id-ID" dirty="0">
                  <a:solidFill>
                    <a:schemeClr val="bg1"/>
                  </a:solidFill>
                </a:rPr>
                <a:t>43%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H="1">
              <a:off x="1171539" y="3992689"/>
              <a:ext cx="392917" cy="0"/>
            </a:xfrm>
            <a:prstGeom prst="line">
              <a:avLst/>
            </a:prstGeom>
            <a:ln w="19050">
              <a:solidFill>
                <a:srgbClr val="00676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9" idx="1"/>
            </p:cNvCxnSpPr>
            <p:nvPr/>
          </p:nvCxnSpPr>
          <p:spPr>
            <a:xfrm flipH="1" flipV="1">
              <a:off x="2829251" y="3992689"/>
              <a:ext cx="566205" cy="14723"/>
            </a:xfrm>
            <a:prstGeom prst="line">
              <a:avLst/>
            </a:prstGeom>
            <a:ln w="19050">
              <a:solidFill>
                <a:srgbClr val="00B8AF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71409" y="3698179"/>
              <a:ext cx="10001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rgbClr val="006766"/>
                  </a:solidFill>
                  <a:latin typeface="Myriad Pro" panose="020B0503030403020204" pitchFamily="34" charset="0"/>
                </a:rPr>
                <a:t>Memiliki Tabungan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95456" y="3638080"/>
              <a:ext cx="10001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rgbClr val="009696"/>
                  </a:solidFill>
                  <a:latin typeface="Myriad Pro" panose="020B0503030403020204" pitchFamily="34" charset="0"/>
                </a:rPr>
                <a:t>Tidak Memiliki Tabungan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349097" y="203960"/>
            <a:ext cx="7908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KARAKTERISTIK KEPEMILIKAN TABUNGAN, INVESTASI, DAN ASET</a:t>
            </a:r>
            <a:endParaRPr lang="id-ID" sz="20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49097" y="512165"/>
            <a:ext cx="9817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Lebih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dari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50%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responden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memiliki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dana/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aset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cadangan</a:t>
            </a:r>
            <a:r>
              <a:rPr lang="en-US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yang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dapat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digunakan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saat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darurat</a:t>
            </a:r>
            <a:endParaRPr lang="id-ID" sz="16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097" y="1282226"/>
            <a:ext cx="4719556" cy="4985416"/>
            <a:chOff x="349097" y="1282226"/>
            <a:chExt cx="4719556" cy="49854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6208">
              <a:off x="1586401" y="1823240"/>
              <a:ext cx="2848954" cy="314060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73219" y="5559756"/>
              <a:ext cx="38188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8</a:t>
              </a:r>
              <a:r>
                <a:rPr lang="id-ID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0</a:t>
              </a:r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,3</a:t>
              </a:r>
              <a:r>
                <a:rPr lang="id-ID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%</a:t>
              </a:r>
              <a:r>
                <a:rPr lang="id-ID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id-ID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terbebas</a:t>
              </a:r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dari</a:t>
              </a:r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biaya</a:t>
              </a:r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sewa</a:t>
              </a:r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tempat</a:t>
              </a:r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tinggal</a:t>
              </a:r>
              <a:endParaRPr lang="id-ID" b="1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6653" y="5314273"/>
              <a:ext cx="4572000" cy="258373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Myriad Pro" panose="020B0503030403020204" pitchFamily="34" charset="0"/>
                </a:rPr>
                <a:t>STATUS TEMPAT TINGGAL</a:t>
              </a:r>
              <a:endParaRPr lang="id-ID" sz="1400" b="1" dirty="0">
                <a:latin typeface="Myriad Pro" panose="020B0503030403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24186" y="1282226"/>
              <a:ext cx="1501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1F4E78"/>
                  </a:solidFill>
                  <a:latin typeface="Myriad Pro" panose="020B0503030403020204" pitchFamily="34" charset="0"/>
                </a:rPr>
                <a:t>Milik</a:t>
              </a:r>
              <a:r>
                <a:rPr lang="en-US" sz="1200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1F4E78"/>
                  </a:solidFill>
                  <a:latin typeface="Myriad Pro" panose="020B0503030403020204" pitchFamily="34" charset="0"/>
                </a:rPr>
                <a:t>Sendiri</a:t>
              </a:r>
              <a:endParaRPr lang="id-ID" sz="1200" dirty="0">
                <a:solidFill>
                  <a:srgbClr val="1F4E78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56,2</a:t>
              </a:r>
              <a:r>
                <a:rPr lang="id-ID" sz="2000" b="1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9097" y="2435951"/>
              <a:ext cx="155406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Milik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orang </a:t>
              </a:r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tua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atau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keluarga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atau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perusahaan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atau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rumah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dinas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</a:t>
              </a:r>
              <a:endParaRPr lang="id-ID" sz="1200" dirty="0">
                <a:solidFill>
                  <a:srgbClr val="0089A5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24,1</a:t>
              </a:r>
              <a:r>
                <a:rPr lang="id-ID" sz="2000" b="1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20735" y="4623028"/>
              <a:ext cx="11621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B8B0"/>
                  </a:solidFill>
                  <a:latin typeface="Myriad Pro" panose="020B0503030403020204" pitchFamily="34" charset="0"/>
                </a:rPr>
                <a:t>Kontrak</a:t>
              </a:r>
              <a:endParaRPr lang="id-ID" sz="1200" dirty="0">
                <a:solidFill>
                  <a:srgbClr val="00B8B0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19,6</a:t>
              </a:r>
              <a:r>
                <a:rPr lang="id-ID" sz="2000" b="1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90793" y="957463"/>
            <a:ext cx="4904704" cy="5319251"/>
            <a:chOff x="5090793" y="957463"/>
            <a:chExt cx="4904704" cy="53192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6562">
              <a:off x="6311209" y="1880333"/>
              <a:ext cx="2761176" cy="29768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87358" y="5568828"/>
              <a:ext cx="4044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59,4</a:t>
              </a:r>
              <a:r>
                <a:rPr lang="id-ID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%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id-ID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adalah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penerima</a:t>
              </a:r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bantuan</a:t>
              </a:r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sosial</a:t>
              </a:r>
              <a:r>
                <a:rPr lang="en-US" sz="20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pemerintah</a:t>
              </a:r>
              <a:endParaRPr lang="id-ID" sz="2000" b="1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423497" y="5314273"/>
              <a:ext cx="4572000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Myriad Pro" panose="020B0503030403020204" pitchFamily="34" charset="0"/>
                </a:rPr>
                <a:t>STATUS PENERIMA BANSOS</a:t>
              </a:r>
              <a:endParaRPr lang="id-ID" sz="1400" b="1" dirty="0">
                <a:latin typeface="Myriad Pro" panose="020B0503030403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1631" y="957463"/>
              <a:ext cx="1397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1F4E78"/>
                  </a:solidFill>
                  <a:latin typeface="Myriad Pro" panose="020B0503030403020204" pitchFamily="34" charset="0"/>
                </a:rPr>
                <a:t>Bukan</a:t>
              </a:r>
              <a:r>
                <a:rPr lang="en-US" sz="1200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1F4E78"/>
                  </a:solidFill>
                  <a:latin typeface="Myriad Pro" panose="020B0503030403020204" pitchFamily="34" charset="0"/>
                </a:rPr>
                <a:t>Penerima</a:t>
              </a:r>
              <a:r>
                <a:rPr lang="en-US" sz="1200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1F4E78"/>
                  </a:solidFill>
                  <a:latin typeface="Myriad Pro" panose="020B0503030403020204" pitchFamily="34" charset="0"/>
                </a:rPr>
                <a:t>Bansos</a:t>
              </a:r>
              <a:endParaRPr lang="id-ID" sz="1200" dirty="0">
                <a:solidFill>
                  <a:srgbClr val="1F4E78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40,6</a:t>
              </a:r>
              <a:r>
                <a:rPr lang="id-ID" sz="2000" b="1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90793" y="3326809"/>
              <a:ext cx="15017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Ya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, </a:t>
              </a:r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Bantuan</a:t>
              </a:r>
              <a:r>
                <a:rPr lang="en-US" sz="1200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 </a:t>
              </a:r>
            </a:p>
            <a:p>
              <a:pPr algn="ctr"/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Sembako</a:t>
              </a:r>
              <a:endParaRPr lang="id-ID" sz="1200" dirty="0">
                <a:solidFill>
                  <a:srgbClr val="0089A5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28,2</a:t>
              </a:r>
              <a:r>
                <a:rPr lang="id-ID" sz="2000" b="1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94539" y="4452895"/>
              <a:ext cx="1747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B8B0"/>
                  </a:solidFill>
                  <a:latin typeface="Myriad Pro" panose="020B0503030403020204" pitchFamily="34" charset="0"/>
                </a:rPr>
                <a:t>Ya</a:t>
              </a:r>
              <a:r>
                <a:rPr lang="en-US" sz="1200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, </a:t>
              </a:r>
              <a:r>
                <a:rPr lang="en-US" sz="1200" dirty="0" err="1">
                  <a:solidFill>
                    <a:srgbClr val="00B8B0"/>
                  </a:solidFill>
                  <a:latin typeface="Myriad Pro" panose="020B0503030403020204" pitchFamily="34" charset="0"/>
                </a:rPr>
                <a:t>Bantuan</a:t>
              </a:r>
              <a:r>
                <a:rPr lang="en-US" sz="1200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B8B0"/>
                  </a:solidFill>
                  <a:latin typeface="Myriad Pro" panose="020B0503030403020204" pitchFamily="34" charset="0"/>
                </a:rPr>
                <a:t>Sembako</a:t>
              </a:r>
              <a:r>
                <a:rPr lang="en-US" sz="1200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B8B0"/>
                  </a:solidFill>
                  <a:latin typeface="Myriad Pro" panose="020B0503030403020204" pitchFamily="34" charset="0"/>
                </a:rPr>
                <a:t>dan</a:t>
              </a:r>
              <a:r>
                <a:rPr lang="en-US" sz="1200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B8B0"/>
                  </a:solidFill>
                  <a:latin typeface="Myriad Pro" panose="020B0503030403020204" pitchFamily="34" charset="0"/>
                </a:rPr>
                <a:t>Uang</a:t>
              </a:r>
              <a:r>
                <a:rPr lang="en-US" sz="1200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rgbClr val="00B8B0"/>
                  </a:solidFill>
                  <a:latin typeface="Myriad Pro" panose="020B0503030403020204" pitchFamily="34" charset="0"/>
                </a:rPr>
                <a:t>Tunai</a:t>
              </a:r>
              <a:endParaRPr lang="id-ID" sz="1200" dirty="0">
                <a:solidFill>
                  <a:srgbClr val="00B8B0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16,7</a:t>
              </a:r>
              <a:r>
                <a:rPr lang="id-ID" sz="2000" b="1" dirty="0">
                  <a:solidFill>
                    <a:srgbClr val="00B8B0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93703" y="4530694"/>
              <a:ext cx="15017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Ya</a:t>
              </a:r>
              <a:r>
                <a:rPr lang="en-US" sz="1200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, </a:t>
              </a:r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Bantuan</a:t>
              </a:r>
              <a:r>
                <a:rPr lang="en-US" sz="1200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 </a:t>
              </a:r>
            </a:p>
            <a:p>
              <a:pPr algn="ctr"/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Uang</a:t>
              </a:r>
              <a:r>
                <a:rPr lang="en-US" sz="1200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Tunai</a:t>
              </a:r>
              <a:endParaRPr lang="id-ID" sz="1200" dirty="0">
                <a:solidFill>
                  <a:schemeClr val="accent1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14,6</a:t>
              </a:r>
              <a:r>
                <a:rPr lang="id-ID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9097" y="203960"/>
            <a:ext cx="6299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KARAKTERISTIK LAINNYA:</a:t>
            </a: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Tempat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Tinggal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dan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Status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Bansos</a:t>
            </a:r>
            <a:endParaRPr lang="id-ID" sz="28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2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36455" y="1254857"/>
            <a:ext cx="8675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47838" y="1666477"/>
            <a:ext cx="7966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DAMPAK PANDEMI </a:t>
            </a:r>
            <a:r>
              <a:rPr lang="en-ID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COVID-19 </a:t>
            </a:r>
            <a:r>
              <a:rPr lang="id-ID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TERHADAP</a:t>
            </a:r>
            <a:r>
              <a:rPr lang="id-ID" sz="36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sz="3600" b="1" dirty="0">
                <a:solidFill>
                  <a:srgbClr val="93CDF9"/>
                </a:solidFill>
                <a:latin typeface="Myriad Pro" panose="020B0503030403020204" pitchFamily="34" charset="0"/>
              </a:rPr>
              <a:t>PEKERJAAN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24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3202" y="190895"/>
            <a:ext cx="9891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KONDISI PEKERJAAN RESPONDEN SAAT PANDEMI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COVID-19</a:t>
            </a:r>
            <a:endParaRPr lang="id-ID" sz="28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8067" y="628187"/>
            <a:ext cx="9143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rgbClr val="0070C0"/>
                </a:solidFill>
                <a:latin typeface="Myriad Pro" panose="020B0503030403020204" pitchFamily="34" charset="0"/>
              </a:rPr>
              <a:t>42% responden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sempat menganggur dan di PHK </a:t>
            </a:r>
            <a:r>
              <a:rPr lang="id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saat pandemi</a:t>
            </a:r>
            <a:r>
              <a:rPr lang="en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</a:t>
            </a:r>
          </a:p>
          <a:p>
            <a:r>
              <a:rPr lang="en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7% </a:t>
            </a:r>
            <a:r>
              <a:rPr lang="en-ID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diantaranya</a:t>
            </a:r>
            <a:r>
              <a:rPr lang="en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sudah</a:t>
            </a:r>
            <a:r>
              <a:rPr lang="en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menganggur</a:t>
            </a:r>
            <a:r>
              <a:rPr lang="en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sejak</a:t>
            </a:r>
            <a:r>
              <a:rPr lang="en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sebelum</a:t>
            </a:r>
            <a:r>
              <a:rPr lang="en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pandemi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8F12454-3D3E-4BEC-8316-AA9F892A0B32}"/>
              </a:ext>
            </a:extLst>
          </p:cNvPr>
          <p:cNvGrpSpPr/>
          <p:nvPr/>
        </p:nvGrpSpPr>
        <p:grpSpPr>
          <a:xfrm>
            <a:off x="353202" y="1634768"/>
            <a:ext cx="9674190" cy="5485332"/>
            <a:chOff x="353202" y="1634768"/>
            <a:chExt cx="9674190" cy="5485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B64AD6E-6E17-4FA6-867E-6A7F4A679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249" y="1997838"/>
              <a:ext cx="4663873" cy="5122262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4634768" y="2623213"/>
              <a:ext cx="877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bg1"/>
                  </a:solidFill>
                  <a:latin typeface="Myriad Pro" panose="020B0503030403020204" pitchFamily="34" charset="0"/>
                </a:rPr>
                <a:t>5,55%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21932" y="4353381"/>
              <a:ext cx="1106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bg1"/>
                  </a:solidFill>
                  <a:latin typeface="Myriad Pro" panose="020B0503030403020204" pitchFamily="34" charset="0"/>
                </a:rPr>
                <a:t>57,97%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93459" y="4208837"/>
              <a:ext cx="1633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Tetap Sama dengan sebelumnya </a:t>
              </a:r>
            </a:p>
            <a:p>
              <a:r>
                <a:rPr lang="id-ID" sz="1200" dirty="0">
                  <a:solidFill>
                    <a:srgbClr val="1F4E78"/>
                  </a:solidFill>
                  <a:latin typeface="Myriad Pro" panose="020B0503030403020204" pitchFamily="34" charset="0"/>
                </a:rPr>
                <a:t>(Tidak Terpengaruh)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08418" y="2468497"/>
              <a:ext cx="70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bg1"/>
                  </a:solidFill>
                  <a:latin typeface="Myriad Pro" panose="020B0503030403020204" pitchFamily="34" charset="0"/>
                </a:rPr>
                <a:t>00%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45055" y="1634768"/>
              <a:ext cx="1829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200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Menganggur Sejak Sebelum PSBB</a:t>
              </a:r>
            </a:p>
          </p:txBody>
        </p:sp>
        <p:cxnSp>
          <p:nvCxnSpPr>
            <p:cNvPr id="60" name="Elbow Connector 59"/>
            <p:cNvCxnSpPr>
              <a:cxnSpLocks/>
            </p:cNvCxnSpPr>
            <p:nvPr/>
          </p:nvCxnSpPr>
          <p:spPr>
            <a:xfrm rot="16200000" flipV="1">
              <a:off x="4781967" y="2231688"/>
              <a:ext cx="646092" cy="114194"/>
            </a:xfrm>
            <a:prstGeom prst="bentConnector3">
              <a:avLst>
                <a:gd name="adj1" fmla="val 12652"/>
              </a:avLst>
            </a:prstGeom>
            <a:ln w="38100">
              <a:solidFill>
                <a:srgbClr val="BDD7EE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095103" y="2284284"/>
              <a:ext cx="2711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200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Sempat menganggur, namun sudah bekerja kembali di tempat baru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5219" y="4225483"/>
              <a:ext cx="2108910" cy="66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200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Sempat menganggur, namun sudah bekerja kembali di tempat lama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657676" y="4644125"/>
              <a:ext cx="1075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bg1"/>
                  </a:solidFill>
                  <a:latin typeface="Myriad Pro" panose="020B0503030403020204" pitchFamily="34" charset="0"/>
                </a:rPr>
                <a:t>23,22%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53202" y="3081747"/>
              <a:ext cx="1873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200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Tidak Memiliki Pekerjaan (di PHK pada saat PSBB)</a:t>
              </a:r>
            </a:p>
          </p:txBody>
        </p:sp>
        <p:cxnSp>
          <p:nvCxnSpPr>
            <p:cNvPr id="78" name="Elbow Connector 77"/>
            <p:cNvCxnSpPr>
              <a:cxnSpLocks/>
            </p:cNvCxnSpPr>
            <p:nvPr/>
          </p:nvCxnSpPr>
          <p:spPr>
            <a:xfrm flipV="1">
              <a:off x="7687901" y="4515342"/>
              <a:ext cx="657520" cy="257566"/>
            </a:xfrm>
            <a:prstGeom prst="bentConnector3">
              <a:avLst>
                <a:gd name="adj1" fmla="val -65890"/>
              </a:avLst>
            </a:prstGeom>
            <a:ln w="38100">
              <a:solidFill>
                <a:srgbClr val="1F4E78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/>
            <p:cNvCxnSpPr>
              <a:cxnSpLocks/>
            </p:cNvCxnSpPr>
            <p:nvPr/>
          </p:nvCxnSpPr>
          <p:spPr>
            <a:xfrm>
              <a:off x="2693329" y="4538047"/>
              <a:ext cx="1577331" cy="2092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2E75B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3364286" y="3361931"/>
              <a:ext cx="906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bg1"/>
                  </a:solidFill>
                  <a:latin typeface="Myriad Pro" panose="020B0503030403020204" pitchFamily="34" charset="0"/>
                </a:rPr>
                <a:t>6,85%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106709" y="3174080"/>
              <a:ext cx="1075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bg1"/>
                  </a:solidFill>
                  <a:latin typeface="Myriad Pro" panose="020B0503030403020204" pitchFamily="34" charset="0"/>
                </a:rPr>
                <a:t>6,41%</a:t>
              </a:r>
            </a:p>
          </p:txBody>
        </p:sp>
        <p:cxnSp>
          <p:nvCxnSpPr>
            <p:cNvPr id="7" name="Elbow Connector 59">
              <a:extLst>
                <a:ext uri="{FF2B5EF4-FFF2-40B4-BE49-F238E27FC236}">
                  <a16:creationId xmlns:a16="http://schemas.microsoft.com/office/drawing/2014/main" xmlns="" id="{6E8648C0-96A8-4A9C-99D4-E774707A6CD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06108" y="2512019"/>
              <a:ext cx="906374" cy="717639"/>
            </a:xfrm>
            <a:prstGeom prst="bentConnector3">
              <a:avLst>
                <a:gd name="adj1" fmla="val 37390"/>
              </a:avLst>
            </a:prstGeom>
            <a:ln w="38100">
              <a:solidFill>
                <a:srgbClr val="79A9CD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83">
              <a:extLst>
                <a:ext uri="{FF2B5EF4-FFF2-40B4-BE49-F238E27FC236}">
                  <a16:creationId xmlns:a16="http://schemas.microsoft.com/office/drawing/2014/main" xmlns="" id="{25552B8A-BF33-48A0-8FD2-87FE3E6988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1008" y="3285135"/>
              <a:ext cx="1362889" cy="2775"/>
            </a:xfrm>
            <a:prstGeom prst="bentConnector3">
              <a:avLst>
                <a:gd name="adj1" fmla="val 84478"/>
              </a:avLst>
            </a:prstGeom>
            <a:ln w="38100">
              <a:solidFill>
                <a:srgbClr val="9DC3E7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068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417" y="65857"/>
            <a:ext cx="10235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SEKTOR PEKERJAAN PALING TERDAMPAK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ADALAH PEKERJA HARIAN</a:t>
            </a:r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F58CF3A-E93F-4937-B0FD-FCDD17DB66E9}"/>
              </a:ext>
            </a:extLst>
          </p:cNvPr>
          <p:cNvGrpSpPr/>
          <p:nvPr/>
        </p:nvGrpSpPr>
        <p:grpSpPr>
          <a:xfrm>
            <a:off x="290039" y="1820343"/>
            <a:ext cx="2809408" cy="1764357"/>
            <a:chOff x="290039" y="1820343"/>
            <a:chExt cx="2809408" cy="1764357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70C896B8-0A82-46AA-97F7-6A9DDA0B9751}"/>
                </a:ext>
              </a:extLst>
            </p:cNvPr>
            <p:cNvSpPr txBox="1"/>
            <p:nvPr/>
          </p:nvSpPr>
          <p:spPr>
            <a:xfrm>
              <a:off x="916771" y="2089608"/>
              <a:ext cx="21612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Tetap Sama dengan sebelumnya (Tidak Terpengaruh)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63B675B9-68CE-40CE-B74E-163645178B27}"/>
                </a:ext>
              </a:extLst>
            </p:cNvPr>
            <p:cNvSpPr txBox="1"/>
            <p:nvPr/>
          </p:nvSpPr>
          <p:spPr>
            <a:xfrm>
              <a:off x="916771" y="2467070"/>
              <a:ext cx="21612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Sempat menganggur, namun sudah bekerja kembali di tempat lama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2D3CE4B0-FE05-4B88-B52B-50362FC1D93D}"/>
                </a:ext>
              </a:extLst>
            </p:cNvPr>
            <p:cNvSpPr txBox="1"/>
            <p:nvPr/>
          </p:nvSpPr>
          <p:spPr>
            <a:xfrm>
              <a:off x="916771" y="2806649"/>
              <a:ext cx="21612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Sempat menganggur, namun sudah bekerja kembali di tempat baru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165DB281-28F4-4E52-9C7A-2AD3ABA281F2}"/>
                </a:ext>
              </a:extLst>
            </p:cNvPr>
            <p:cNvSpPr txBox="1"/>
            <p:nvPr/>
          </p:nvSpPr>
          <p:spPr>
            <a:xfrm>
              <a:off x="938245" y="3169202"/>
              <a:ext cx="21612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Tidak Memiliki Pekerjaan (di PHK pada saat PSBB)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2688589-A56A-41B1-9383-72758BC897C6}"/>
                </a:ext>
              </a:extLst>
            </p:cNvPr>
            <p:cNvGrpSpPr/>
            <p:nvPr/>
          </p:nvGrpSpPr>
          <p:grpSpPr>
            <a:xfrm>
              <a:off x="290039" y="1820343"/>
              <a:ext cx="2161202" cy="1694331"/>
              <a:chOff x="290039" y="1820343"/>
              <a:chExt cx="2161202" cy="1694331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01C78705-111C-44BC-BD58-91642763D3B2}"/>
                  </a:ext>
                </a:extLst>
              </p:cNvPr>
              <p:cNvSpPr/>
              <p:nvPr/>
            </p:nvSpPr>
            <p:spPr>
              <a:xfrm>
                <a:off x="389493" y="3192170"/>
                <a:ext cx="527278" cy="322504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xmlns="" id="{5E0CFF08-4525-42D9-841E-840AF7FE90D9}"/>
                  </a:ext>
                </a:extLst>
              </p:cNvPr>
              <p:cNvSpPr/>
              <p:nvPr/>
            </p:nvSpPr>
            <p:spPr>
              <a:xfrm>
                <a:off x="389493" y="2844037"/>
                <a:ext cx="527278" cy="32250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xmlns="" id="{47E78217-A344-4490-8CAC-068176AB3BB4}"/>
                  </a:ext>
                </a:extLst>
              </p:cNvPr>
              <p:cNvSpPr/>
              <p:nvPr/>
            </p:nvSpPr>
            <p:spPr>
              <a:xfrm>
                <a:off x="389493" y="2490175"/>
                <a:ext cx="527278" cy="32250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3EE24B0F-BDBD-4CB5-8670-3F769C78E6EE}"/>
                  </a:ext>
                </a:extLst>
              </p:cNvPr>
              <p:cNvSpPr/>
              <p:nvPr/>
            </p:nvSpPr>
            <p:spPr>
              <a:xfrm>
                <a:off x="389493" y="2134951"/>
                <a:ext cx="527278" cy="32250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xmlns="" id="{C80C4978-D11D-4FF3-816C-273A8E0636F3}"/>
                  </a:ext>
                </a:extLst>
              </p:cNvPr>
              <p:cNvSpPr txBox="1"/>
              <p:nvPr/>
            </p:nvSpPr>
            <p:spPr>
              <a:xfrm>
                <a:off x="290039" y="1820343"/>
                <a:ext cx="216120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050" b="1" dirty="0">
                    <a:solidFill>
                      <a:srgbClr val="0070C0"/>
                    </a:solidFill>
                    <a:latin typeface="Myriad Pro" panose="020B0503030403020204" pitchFamily="34" charset="0"/>
                  </a:rPr>
                  <a:t>Keterangan Grafik</a:t>
                </a:r>
                <a:endPara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15101A6-0F1A-4238-8E59-BAA33B8769A0}"/>
              </a:ext>
            </a:extLst>
          </p:cNvPr>
          <p:cNvGrpSpPr/>
          <p:nvPr/>
        </p:nvGrpSpPr>
        <p:grpSpPr>
          <a:xfrm>
            <a:off x="3099447" y="996921"/>
            <a:ext cx="2050991" cy="3090387"/>
            <a:chOff x="3099447" y="996921"/>
            <a:chExt cx="2050991" cy="309038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B5836C7F-36B8-4E6B-87C7-593DE00E79F2}"/>
                </a:ext>
              </a:extLst>
            </p:cNvPr>
            <p:cNvSpPr txBox="1"/>
            <p:nvPr/>
          </p:nvSpPr>
          <p:spPr>
            <a:xfrm>
              <a:off x="3099447" y="3456366"/>
              <a:ext cx="20336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59% </a:t>
              </a:r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pekerja harian 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sempat</a:t>
              </a:r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menganggur </a:t>
              </a:r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hingga 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kehilangan pekerjaan</a:t>
              </a:r>
              <a:endParaRPr lang="id-ID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9A7BD73-EC3A-4126-96F4-D25B284F3B5D}"/>
                </a:ext>
              </a:extLst>
            </p:cNvPr>
            <p:cNvSpPr/>
            <p:nvPr/>
          </p:nvSpPr>
          <p:spPr>
            <a:xfrm>
              <a:off x="3219100" y="3146182"/>
              <a:ext cx="1817400" cy="322504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50" b="1" dirty="0">
                  <a:latin typeface="Myriad Pro" panose="020B0503030403020204" pitchFamily="34" charset="0"/>
                </a:rPr>
                <a:t>Buruh / Tukang / Sopir </a:t>
              </a:r>
            </a:p>
          </p:txBody>
        </p:sp>
        <p:graphicFrame>
          <p:nvGraphicFramePr>
            <p:cNvPr id="70" name="Chart 69">
              <a:extLst>
                <a:ext uri="{FF2B5EF4-FFF2-40B4-BE49-F238E27FC236}">
                  <a16:creationId xmlns:a16="http://schemas.microsoft.com/office/drawing/2014/main" xmlns="" id="{EE6A289F-ABA5-4B27-826D-BB7C1CC525E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36940056"/>
                </p:ext>
              </p:extLst>
            </p:nvPr>
          </p:nvGraphicFramePr>
          <p:xfrm>
            <a:off x="3139779" y="996921"/>
            <a:ext cx="2010659" cy="2140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6C52A2E7-1337-49D2-A3FB-055FEB0144AF}"/>
                </a:ext>
              </a:extLst>
            </p:cNvPr>
            <p:cNvSpPr txBox="1"/>
            <p:nvPr/>
          </p:nvSpPr>
          <p:spPr>
            <a:xfrm>
              <a:off x="4467665" y="1729629"/>
              <a:ext cx="518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Tetap Sama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2C9BD4E2-E817-4245-B363-B2803DBF9C9A}"/>
                </a:ext>
              </a:extLst>
            </p:cNvPr>
            <p:cNvSpPr txBox="1"/>
            <p:nvPr/>
          </p:nvSpPr>
          <p:spPr>
            <a:xfrm>
              <a:off x="3703731" y="1434660"/>
              <a:ext cx="6376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Di PHK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7DE7206F-78C5-46D2-93CA-EC0B6623B72E}"/>
                </a:ext>
              </a:extLst>
            </p:cNvPr>
            <p:cNvSpPr txBox="1"/>
            <p:nvPr/>
          </p:nvSpPr>
          <p:spPr>
            <a:xfrm>
              <a:off x="3441434" y="1680338"/>
              <a:ext cx="828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Baru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319AC667-06E0-4CE1-9855-2722782173DA}"/>
                </a:ext>
              </a:extLst>
            </p:cNvPr>
            <p:cNvSpPr txBox="1"/>
            <p:nvPr/>
          </p:nvSpPr>
          <p:spPr>
            <a:xfrm>
              <a:off x="3484452" y="2336265"/>
              <a:ext cx="919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Lama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22DAC8D-A6F7-439D-B05A-785D6E1D6CC5}"/>
              </a:ext>
            </a:extLst>
          </p:cNvPr>
          <p:cNvSpPr txBox="1"/>
          <p:nvPr/>
        </p:nvSpPr>
        <p:spPr>
          <a:xfrm>
            <a:off x="161416" y="359047"/>
            <a:ext cx="1032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Buruh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Sopir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Karyawan Toko/ Hotel/ Restoran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dan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Freelance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Lebih Banyak Kehilangan Pekerjaan Saat Pandemi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62FBBBE-016A-48A7-962E-74CE504EB1EA}"/>
              </a:ext>
            </a:extLst>
          </p:cNvPr>
          <p:cNvGrpSpPr/>
          <p:nvPr/>
        </p:nvGrpSpPr>
        <p:grpSpPr>
          <a:xfrm>
            <a:off x="5609841" y="814992"/>
            <a:ext cx="2384923" cy="3168413"/>
            <a:chOff x="5609841" y="814992"/>
            <a:chExt cx="2384923" cy="31684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9B1961D-7EA2-46C1-838D-6A93035A6C0E}"/>
                </a:ext>
              </a:extLst>
            </p:cNvPr>
            <p:cNvSpPr/>
            <p:nvPr/>
          </p:nvSpPr>
          <p:spPr>
            <a:xfrm>
              <a:off x="5884294" y="3163897"/>
              <a:ext cx="1825160" cy="322504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50" b="1" dirty="0">
                  <a:latin typeface="Myriad Pro" panose="020B0503030403020204" pitchFamily="34" charset="0"/>
                </a:rPr>
                <a:t>Pedagang Wirausaha yang Memiliki Kios/Toko Sendiri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9141C7B-34C3-4459-87E6-552CA38FED9B}"/>
                </a:ext>
              </a:extLst>
            </p:cNvPr>
            <p:cNvSpPr txBox="1"/>
            <p:nvPr/>
          </p:nvSpPr>
          <p:spPr>
            <a:xfrm>
              <a:off x="5609841" y="3514046"/>
              <a:ext cx="2384923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82%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pemilik toko 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tidak kehilangan pekerjaan</a:t>
              </a:r>
            </a:p>
          </p:txBody>
        </p:sp>
        <p:graphicFrame>
          <p:nvGraphicFramePr>
            <p:cNvPr id="94" name="Chart 93">
              <a:extLst>
                <a:ext uri="{FF2B5EF4-FFF2-40B4-BE49-F238E27FC236}">
                  <a16:creationId xmlns:a16="http://schemas.microsoft.com/office/drawing/2014/main" xmlns="" id="{D760353F-70DB-4F6E-BB5F-0A062E66B73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21642018"/>
                </p:ext>
              </p:extLst>
            </p:nvPr>
          </p:nvGraphicFramePr>
          <p:xfrm>
            <a:off x="5650615" y="1089947"/>
            <a:ext cx="2210047" cy="20593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4D129FE7-00BF-4276-99BB-7FC725150088}"/>
                </a:ext>
              </a:extLst>
            </p:cNvPr>
            <p:cNvSpPr txBox="1"/>
            <p:nvPr/>
          </p:nvSpPr>
          <p:spPr>
            <a:xfrm>
              <a:off x="6794239" y="2395091"/>
              <a:ext cx="518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Tetap Sama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89186493-8636-4CE4-90FE-8C82D4EF1616}"/>
                </a:ext>
              </a:extLst>
            </p:cNvPr>
            <p:cNvSpPr txBox="1"/>
            <p:nvPr/>
          </p:nvSpPr>
          <p:spPr>
            <a:xfrm>
              <a:off x="6133545" y="1608747"/>
              <a:ext cx="919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Lama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635C3CD4-DDBA-4B95-9AE6-65FE953912EC}"/>
                </a:ext>
              </a:extLst>
            </p:cNvPr>
            <p:cNvSpPr txBox="1"/>
            <p:nvPr/>
          </p:nvSpPr>
          <p:spPr>
            <a:xfrm>
              <a:off x="6253350" y="814992"/>
              <a:ext cx="828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Baru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9BE752F-37D0-4DA6-9014-94F7CC84A819}"/>
              </a:ext>
            </a:extLst>
          </p:cNvPr>
          <p:cNvGrpSpPr/>
          <p:nvPr/>
        </p:nvGrpSpPr>
        <p:grpSpPr>
          <a:xfrm>
            <a:off x="8269114" y="825911"/>
            <a:ext cx="2212690" cy="3129849"/>
            <a:chOff x="8269114" y="825911"/>
            <a:chExt cx="2212690" cy="31298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0DD72CF-32AC-48DA-8FAD-B3D1FFDC406A}"/>
                </a:ext>
              </a:extLst>
            </p:cNvPr>
            <p:cNvSpPr/>
            <p:nvPr/>
          </p:nvSpPr>
          <p:spPr>
            <a:xfrm>
              <a:off x="8484822" y="3146182"/>
              <a:ext cx="1825160" cy="322504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50" b="1" dirty="0">
                  <a:latin typeface="Myriad Pro" panose="020B0503030403020204" pitchFamily="34" charset="0"/>
                </a:rPr>
                <a:t>Pedagang Kaki Lima/ Pedagang Keliling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8DA4D0B-E94C-4418-9560-8A624F34F9E1}"/>
                </a:ext>
              </a:extLst>
            </p:cNvPr>
            <p:cNvSpPr txBox="1"/>
            <p:nvPr/>
          </p:nvSpPr>
          <p:spPr>
            <a:xfrm>
              <a:off x="8320602" y="3486401"/>
              <a:ext cx="2161202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76%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PKL</a:t>
              </a:r>
              <a:r>
                <a:rPr lang="id-ID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tidak kehilangan pekerjaan</a:t>
              </a:r>
              <a:endParaRPr lang="id-ID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graphicFrame>
          <p:nvGraphicFramePr>
            <p:cNvPr id="98" name="Chart 97">
              <a:extLst>
                <a:ext uri="{FF2B5EF4-FFF2-40B4-BE49-F238E27FC236}">
                  <a16:creationId xmlns:a16="http://schemas.microsoft.com/office/drawing/2014/main" xmlns="" id="{3E88D179-17C7-439B-B0B8-DFEC4CF21A1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04138126"/>
                </p:ext>
              </p:extLst>
            </p:nvPr>
          </p:nvGraphicFramePr>
          <p:xfrm>
            <a:off x="8269114" y="1107047"/>
            <a:ext cx="2040868" cy="19245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A45A0039-4A38-4103-AE13-30B4C1B77974}"/>
                </a:ext>
              </a:extLst>
            </p:cNvPr>
            <p:cNvSpPr txBox="1"/>
            <p:nvPr/>
          </p:nvSpPr>
          <p:spPr>
            <a:xfrm>
              <a:off x="9401203" y="2334867"/>
              <a:ext cx="518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Tetap Sama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42F1E25E-6B0D-4CCE-B4FE-055D45DFFA49}"/>
                </a:ext>
              </a:extLst>
            </p:cNvPr>
            <p:cNvSpPr txBox="1"/>
            <p:nvPr/>
          </p:nvSpPr>
          <p:spPr>
            <a:xfrm>
              <a:off x="8589704" y="1699313"/>
              <a:ext cx="919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Lama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60B35F35-CA78-4795-9E2F-4321A6F01E4A}"/>
                </a:ext>
              </a:extLst>
            </p:cNvPr>
            <p:cNvSpPr txBox="1"/>
            <p:nvPr/>
          </p:nvSpPr>
          <p:spPr>
            <a:xfrm>
              <a:off x="8572921" y="825911"/>
              <a:ext cx="828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Baru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F99199C-D41B-4197-B403-73C899FF415A}"/>
              </a:ext>
            </a:extLst>
          </p:cNvPr>
          <p:cNvGrpSpPr/>
          <p:nvPr/>
        </p:nvGrpSpPr>
        <p:grpSpPr>
          <a:xfrm>
            <a:off x="418101" y="4313813"/>
            <a:ext cx="2333633" cy="3179348"/>
            <a:chOff x="418101" y="4313813"/>
            <a:chExt cx="2333633" cy="317934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A00E1D49-7477-4E49-96BC-2108715ABBF1}"/>
                </a:ext>
              </a:extLst>
            </p:cNvPr>
            <p:cNvSpPr txBox="1"/>
            <p:nvPr/>
          </p:nvSpPr>
          <p:spPr>
            <a:xfrm>
              <a:off x="503125" y="6862219"/>
              <a:ext cx="216120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50%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karyawan toko/ hotal/restoran 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sempat mengangur hingga di PHK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F6DA66A0-1478-4A2A-A9C7-FBB81A0D914D}"/>
                </a:ext>
              </a:extLst>
            </p:cNvPr>
            <p:cNvSpPr/>
            <p:nvPr/>
          </p:nvSpPr>
          <p:spPr>
            <a:xfrm>
              <a:off x="679177" y="6522000"/>
              <a:ext cx="1817400" cy="322504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50" b="1" dirty="0">
                  <a:latin typeface="Myriad Pro" panose="020B0503030403020204" pitchFamily="34" charset="0"/>
                </a:rPr>
                <a:t>Karyawan Toko/ Hotel/ Restoran</a:t>
              </a:r>
            </a:p>
          </p:txBody>
        </p:sp>
        <p:graphicFrame>
          <p:nvGraphicFramePr>
            <p:cNvPr id="139" name="Chart 138">
              <a:extLst>
                <a:ext uri="{FF2B5EF4-FFF2-40B4-BE49-F238E27FC236}">
                  <a16:creationId xmlns:a16="http://schemas.microsoft.com/office/drawing/2014/main" xmlns="" id="{C81E6405-5895-4AD3-8730-4F0B92B7726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10983218"/>
                </p:ext>
              </p:extLst>
            </p:nvPr>
          </p:nvGraphicFramePr>
          <p:xfrm>
            <a:off x="418101" y="4430392"/>
            <a:ext cx="2333633" cy="20390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03C3C41E-397A-4E25-B28A-E5412C63E062}"/>
                </a:ext>
              </a:extLst>
            </p:cNvPr>
            <p:cNvSpPr txBox="1"/>
            <p:nvPr/>
          </p:nvSpPr>
          <p:spPr>
            <a:xfrm>
              <a:off x="1738071" y="5582035"/>
              <a:ext cx="518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Tetap Sama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35FB8C11-3D7E-4D18-BD0D-17834F94C1CF}"/>
                </a:ext>
              </a:extLst>
            </p:cNvPr>
            <p:cNvSpPr txBox="1"/>
            <p:nvPr/>
          </p:nvSpPr>
          <p:spPr>
            <a:xfrm>
              <a:off x="1116564" y="4313813"/>
              <a:ext cx="6376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Di PHK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A3CF2181-5D2B-40F3-A5FF-91DA9EB11BB2}"/>
                </a:ext>
              </a:extLst>
            </p:cNvPr>
            <p:cNvSpPr txBox="1"/>
            <p:nvPr/>
          </p:nvSpPr>
          <p:spPr>
            <a:xfrm>
              <a:off x="1089559" y="4850681"/>
              <a:ext cx="828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Baru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2D364481-FBD5-4C9E-816A-746829AAB591}"/>
                </a:ext>
              </a:extLst>
            </p:cNvPr>
            <p:cNvSpPr txBox="1"/>
            <p:nvPr/>
          </p:nvSpPr>
          <p:spPr>
            <a:xfrm>
              <a:off x="884365" y="5582035"/>
              <a:ext cx="919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Lama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54ECFFB-5354-4C70-AB33-0A17D31A71D7}"/>
              </a:ext>
            </a:extLst>
          </p:cNvPr>
          <p:cNvGrpSpPr/>
          <p:nvPr/>
        </p:nvGrpSpPr>
        <p:grpSpPr>
          <a:xfrm>
            <a:off x="3067112" y="4256918"/>
            <a:ext cx="2161202" cy="3205136"/>
            <a:chOff x="3067112" y="4256918"/>
            <a:chExt cx="2161202" cy="3205136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46C7C5CB-D36B-4CF0-A8C1-B4A526C13330}"/>
                </a:ext>
              </a:extLst>
            </p:cNvPr>
            <p:cNvSpPr/>
            <p:nvPr/>
          </p:nvSpPr>
          <p:spPr>
            <a:xfrm>
              <a:off x="3251946" y="6508608"/>
              <a:ext cx="1825160" cy="322504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50" b="1" dirty="0">
                  <a:latin typeface="Myriad Pro" panose="020B0503030403020204" pitchFamily="34" charset="0"/>
                </a:rPr>
                <a:t>Pegawai Kantoran/ Karyawan Swasta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62DF097F-BCC7-4433-A61C-B8A7D173E606}"/>
                </a:ext>
              </a:extLst>
            </p:cNvPr>
            <p:cNvSpPr txBox="1"/>
            <p:nvPr/>
          </p:nvSpPr>
          <p:spPr>
            <a:xfrm>
              <a:off x="3067112" y="6831112"/>
              <a:ext cx="216120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Sekitar</a:t>
              </a:r>
              <a:r>
                <a:rPr lang="id-ID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61%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pegawai kantoran/ karyawan swasta 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tidak kehilangan pekerjaan</a:t>
              </a:r>
              <a:endParaRPr lang="id-ID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graphicFrame>
          <p:nvGraphicFramePr>
            <p:cNvPr id="142" name="Chart 141">
              <a:extLst>
                <a:ext uri="{FF2B5EF4-FFF2-40B4-BE49-F238E27FC236}">
                  <a16:creationId xmlns:a16="http://schemas.microsoft.com/office/drawing/2014/main" xmlns="" id="{7F378856-61B8-449F-AA48-EB03644811D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35492130"/>
                </p:ext>
              </p:extLst>
            </p:nvPr>
          </p:nvGraphicFramePr>
          <p:xfrm>
            <a:off x="3211343" y="4430392"/>
            <a:ext cx="1950727" cy="2022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xmlns="" id="{64D5057A-18A3-418F-9B0A-10E395251EC3}"/>
                </a:ext>
              </a:extLst>
            </p:cNvPr>
            <p:cNvSpPr txBox="1"/>
            <p:nvPr/>
          </p:nvSpPr>
          <p:spPr>
            <a:xfrm>
              <a:off x="4449245" y="5582035"/>
              <a:ext cx="518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Tetap Sama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1E31611E-CFE5-4E67-8015-5FFCBB11C732}"/>
                </a:ext>
              </a:extLst>
            </p:cNvPr>
            <p:cNvSpPr txBox="1"/>
            <p:nvPr/>
          </p:nvSpPr>
          <p:spPr>
            <a:xfrm>
              <a:off x="3860449" y="4256918"/>
              <a:ext cx="6376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Di PHK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3C313A07-6987-417B-AD11-21B552766CE0}"/>
                </a:ext>
              </a:extLst>
            </p:cNvPr>
            <p:cNvSpPr txBox="1"/>
            <p:nvPr/>
          </p:nvSpPr>
          <p:spPr>
            <a:xfrm>
              <a:off x="3441434" y="5418623"/>
              <a:ext cx="919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Lama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33105A56-92DA-4BD6-BAC1-8D94F8A7F2D1}"/>
                </a:ext>
              </a:extLst>
            </p:cNvPr>
            <p:cNvSpPr txBox="1"/>
            <p:nvPr/>
          </p:nvSpPr>
          <p:spPr>
            <a:xfrm>
              <a:off x="3699036" y="4811987"/>
              <a:ext cx="828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Baru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C780D9A-500D-4440-97A2-FFD1945F6FD7}"/>
              </a:ext>
            </a:extLst>
          </p:cNvPr>
          <p:cNvGrpSpPr/>
          <p:nvPr/>
        </p:nvGrpSpPr>
        <p:grpSpPr>
          <a:xfrm>
            <a:off x="5697279" y="4402262"/>
            <a:ext cx="2185625" cy="3090899"/>
            <a:chOff x="5697279" y="4402262"/>
            <a:chExt cx="2185625" cy="3090899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011DA1AE-8125-484B-A293-C8241F657EBC}"/>
                </a:ext>
              </a:extLst>
            </p:cNvPr>
            <p:cNvSpPr/>
            <p:nvPr/>
          </p:nvSpPr>
          <p:spPr>
            <a:xfrm>
              <a:off x="5885922" y="6522000"/>
              <a:ext cx="1825160" cy="322504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50" b="1" dirty="0">
                  <a:latin typeface="Myriad Pro" panose="020B0503030403020204" pitchFamily="34" charset="0"/>
                </a:rPr>
                <a:t>Petani/ Peternak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FE692962-A27F-4693-93BE-24895830884F}"/>
                </a:ext>
              </a:extLst>
            </p:cNvPr>
            <p:cNvSpPr txBox="1"/>
            <p:nvPr/>
          </p:nvSpPr>
          <p:spPr>
            <a:xfrm>
              <a:off x="5721702" y="6862219"/>
              <a:ext cx="216120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Sebanyak </a:t>
              </a:r>
              <a:r>
                <a:rPr lang="id-ID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75% </a:t>
              </a:r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petani dan peternak 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tidak kehilangan pekerjaan</a:t>
              </a:r>
              <a:endParaRPr lang="id-ID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graphicFrame>
          <p:nvGraphicFramePr>
            <p:cNvPr id="145" name="Chart 144">
              <a:extLst>
                <a:ext uri="{FF2B5EF4-FFF2-40B4-BE49-F238E27FC236}">
                  <a16:creationId xmlns:a16="http://schemas.microsoft.com/office/drawing/2014/main" xmlns="" id="{E3225866-8533-4EE9-B75B-A15C3EF8402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5071520"/>
                </p:ext>
              </p:extLst>
            </p:nvPr>
          </p:nvGraphicFramePr>
          <p:xfrm>
            <a:off x="5697279" y="4402262"/>
            <a:ext cx="2161202" cy="2095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5E205B42-664D-4DB8-B090-DF5A4C1D046B}"/>
                </a:ext>
              </a:extLst>
            </p:cNvPr>
            <p:cNvSpPr txBox="1"/>
            <p:nvPr/>
          </p:nvSpPr>
          <p:spPr>
            <a:xfrm>
              <a:off x="6946171" y="5650535"/>
              <a:ext cx="518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Tetap Sama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xmlns="" id="{F1B8355F-FD4D-499E-842E-C7055636D662}"/>
                </a:ext>
              </a:extLst>
            </p:cNvPr>
            <p:cNvSpPr txBox="1"/>
            <p:nvPr/>
          </p:nvSpPr>
          <p:spPr>
            <a:xfrm>
              <a:off x="6373814" y="4765552"/>
              <a:ext cx="6376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Di PHK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6088DCCB-DC7F-40BB-8A91-B3868B1304D3}"/>
                </a:ext>
              </a:extLst>
            </p:cNvPr>
            <p:cNvSpPr txBox="1"/>
            <p:nvPr/>
          </p:nvSpPr>
          <p:spPr>
            <a:xfrm>
              <a:off x="6132816" y="5036757"/>
              <a:ext cx="919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Lama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404E8BF-3633-451E-9B33-ADBCBCB50A53}"/>
              </a:ext>
            </a:extLst>
          </p:cNvPr>
          <p:cNvGrpSpPr/>
          <p:nvPr/>
        </p:nvGrpSpPr>
        <p:grpSpPr>
          <a:xfrm>
            <a:off x="8270714" y="4449128"/>
            <a:ext cx="2161202" cy="3045619"/>
            <a:chOff x="8270714" y="4449128"/>
            <a:chExt cx="2161202" cy="3045619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D3135570-45CC-443D-B7FA-1AE5A8419EEC}"/>
                </a:ext>
              </a:extLst>
            </p:cNvPr>
            <p:cNvSpPr/>
            <p:nvPr/>
          </p:nvSpPr>
          <p:spPr>
            <a:xfrm>
              <a:off x="8484822" y="6522000"/>
              <a:ext cx="1817498" cy="322504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latin typeface="Myriad Pro" panose="020B0503030403020204" pitchFamily="34" charset="0"/>
                </a:rPr>
                <a:t>Profesional lepas (freelance, </a:t>
              </a:r>
              <a:r>
                <a:rPr lang="es-ES" sz="900" b="1" dirty="0" err="1">
                  <a:latin typeface="Myriad Pro" panose="020B0503030403020204" pitchFamily="34" charset="0"/>
                </a:rPr>
                <a:t>agen</a:t>
              </a:r>
              <a:r>
                <a:rPr lang="es-ES" sz="900" b="1" dirty="0">
                  <a:latin typeface="Myriad Pro" panose="020B0503030403020204" pitchFamily="34" charset="0"/>
                </a:rPr>
                <a:t> </a:t>
              </a:r>
              <a:r>
                <a:rPr lang="es-ES" sz="900" b="1" dirty="0" err="1">
                  <a:latin typeface="Myriad Pro" panose="020B0503030403020204" pitchFamily="34" charset="0"/>
                </a:rPr>
                <a:t>pemasaran</a:t>
              </a:r>
              <a:r>
                <a:rPr lang="es-ES" sz="900" b="1" dirty="0">
                  <a:latin typeface="Myriad Pro" panose="020B0503030403020204" pitchFamily="34" charset="0"/>
                </a:rPr>
                <a:t>, </a:t>
              </a:r>
              <a:r>
                <a:rPr lang="es-ES" sz="900" b="1" dirty="0" err="1">
                  <a:latin typeface="Myriad Pro" panose="020B0503030403020204" pitchFamily="34" charset="0"/>
                </a:rPr>
                <a:t>seniman</a:t>
              </a:r>
              <a:r>
                <a:rPr lang="es-ES" sz="900" b="1" dirty="0">
                  <a:latin typeface="Myriad Pro" panose="020B0503030403020204" pitchFamily="34" charset="0"/>
                </a:rPr>
                <a:t>, </a:t>
              </a:r>
              <a:r>
                <a:rPr lang="id-ID" sz="900" b="1" dirty="0">
                  <a:latin typeface="Myriad Pro" panose="020B0503030403020204" pitchFamily="34" charset="0"/>
                </a:rPr>
                <a:t>dll)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5C682379-460D-4560-BE02-24211E42EFFF}"/>
                </a:ext>
              </a:extLst>
            </p:cNvPr>
            <p:cNvSpPr txBox="1"/>
            <p:nvPr/>
          </p:nvSpPr>
          <p:spPr>
            <a:xfrm>
              <a:off x="8270714" y="6863805"/>
              <a:ext cx="216120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50% </a:t>
              </a:r>
              <a:r>
                <a:rPr lang="id-ID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 profesional lepas menyatakan </a:t>
              </a:r>
              <a:r>
                <a:rPr lang="id-ID" sz="105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sempat menganggur dan di PHK</a:t>
              </a:r>
              <a:endParaRPr lang="id-ID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graphicFrame>
          <p:nvGraphicFramePr>
            <p:cNvPr id="146" name="Chart 145">
              <a:extLst>
                <a:ext uri="{FF2B5EF4-FFF2-40B4-BE49-F238E27FC236}">
                  <a16:creationId xmlns:a16="http://schemas.microsoft.com/office/drawing/2014/main" xmlns="" id="{077CF366-07A2-42B7-A259-2942DAD2D41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57181335"/>
                </p:ext>
              </p:extLst>
            </p:nvPr>
          </p:nvGraphicFramePr>
          <p:xfrm>
            <a:off x="8327224" y="4449128"/>
            <a:ext cx="2051147" cy="19637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xmlns="" id="{D80CF62B-1508-4B11-8F84-8C498932B282}"/>
                </a:ext>
              </a:extLst>
            </p:cNvPr>
            <p:cNvSpPr txBox="1"/>
            <p:nvPr/>
          </p:nvSpPr>
          <p:spPr>
            <a:xfrm>
              <a:off x="9660504" y="5343206"/>
              <a:ext cx="518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Tetap Sama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54912F55-CC83-426C-BD27-79571DA82BFD}"/>
                </a:ext>
              </a:extLst>
            </p:cNvPr>
            <p:cNvSpPr txBox="1"/>
            <p:nvPr/>
          </p:nvSpPr>
          <p:spPr>
            <a:xfrm>
              <a:off x="8896570" y="4724988"/>
              <a:ext cx="6376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Di PHK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FCA1BDB-4902-426C-BE4B-B9CE7998F771}"/>
                </a:ext>
              </a:extLst>
            </p:cNvPr>
            <p:cNvSpPr txBox="1"/>
            <p:nvPr/>
          </p:nvSpPr>
          <p:spPr>
            <a:xfrm>
              <a:off x="8667025" y="5036757"/>
              <a:ext cx="828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Baru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E6D961F-BC1C-4F36-96E3-CC492EB7FEF0}"/>
                </a:ext>
              </a:extLst>
            </p:cNvPr>
            <p:cNvSpPr txBox="1"/>
            <p:nvPr/>
          </p:nvSpPr>
          <p:spPr>
            <a:xfrm>
              <a:off x="8755420" y="5671316"/>
              <a:ext cx="919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PHK: Kerja Lagi di Tempat Lama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4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78CC97-FB0F-4C03-9D89-7EFC82EFA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8" y="494300"/>
            <a:ext cx="10379548" cy="68395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575" y="244391"/>
            <a:ext cx="9891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PEKERJAAN ALTERNATIF YANG DIMINATI RESPONDEN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7575" y="670386"/>
            <a:ext cx="87267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Sebagian Besar Responden Tertarik pada Pekerjaan Alternatif di Bidang Produksi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:</a:t>
            </a:r>
          </a:p>
          <a:p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Food, Alat Olahraga,</a:t>
            </a: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Sayuran</a:t>
            </a:r>
            <a:r>
              <a:rPr lang="en-ID" b="1" dirty="0">
                <a:solidFill>
                  <a:srgbClr val="0070C0"/>
                </a:solidFill>
                <a:latin typeface="Myriad Pro" panose="020B0503030403020204" pitchFamily="34" charset="0"/>
              </a:rPr>
              <a:t> d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an Buah-buahan, Kuliner dan Frozen 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00BFD4-C49D-4946-B74A-537464E11D81}"/>
              </a:ext>
            </a:extLst>
          </p:cNvPr>
          <p:cNvSpPr txBox="1"/>
          <p:nvPr/>
        </p:nvSpPr>
        <p:spPr>
          <a:xfrm rot="16200000">
            <a:off x="9178760" y="3975583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rgbClr val="0070C0"/>
                </a:solidFill>
                <a:latin typeface="Myriad Pro" panose="020B0503030403020204" pitchFamily="34" charset="0"/>
              </a:rPr>
              <a:t>23,66 %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A6F66E-0E0C-4D86-B328-1F77E2826E5B}"/>
              </a:ext>
            </a:extLst>
          </p:cNvPr>
          <p:cNvSpPr txBox="1"/>
          <p:nvPr/>
        </p:nvSpPr>
        <p:spPr>
          <a:xfrm rot="16200000">
            <a:off x="8418278" y="3975582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17,24 %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6BAF8C-67F2-4685-A566-D806DD0DF1BD}"/>
              </a:ext>
            </a:extLst>
          </p:cNvPr>
          <p:cNvSpPr txBox="1"/>
          <p:nvPr/>
        </p:nvSpPr>
        <p:spPr>
          <a:xfrm>
            <a:off x="954534" y="5330300"/>
            <a:ext cx="3042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di Produsen Produk Makanan &amp; minuman kesehatan / healthy food (herbal, jamu, jus, jahe, salad, dll)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7453F0-EAA8-4DE8-8EAB-C0E004DE813E}"/>
              </a:ext>
            </a:extLst>
          </p:cNvPr>
          <p:cNvSpPr txBox="1"/>
          <p:nvPr/>
        </p:nvSpPr>
        <p:spPr>
          <a:xfrm>
            <a:off x="925627" y="5865624"/>
            <a:ext cx="3071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di Produsen Produk olahraga (perlengkapan yoga, perlengkapan olahraga luar ruangan seperti: sepeda, sepatu olahraga, kaos, helm, dll)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3A8FE6-5D05-4CE4-A916-BBA2159D4055}"/>
              </a:ext>
            </a:extLst>
          </p:cNvPr>
          <p:cNvSpPr txBox="1"/>
          <p:nvPr/>
        </p:nvSpPr>
        <p:spPr>
          <a:xfrm>
            <a:off x="925627" y="6454905"/>
            <a:ext cx="3071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Produksi Sayuran dan buah-buahan (Jualan dari hasil bercocok tanam)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9A3EE2-37B7-4B74-9B08-2C874060A22F}"/>
              </a:ext>
            </a:extLst>
          </p:cNvPr>
          <p:cNvSpPr txBox="1"/>
          <p:nvPr/>
        </p:nvSpPr>
        <p:spPr>
          <a:xfrm>
            <a:off x="925626" y="7012291"/>
            <a:ext cx="3130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di Produsen Produk Kuliner, Frozen Food, dan Oleh-oleh khas bogor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3A5EB5-777A-4C0D-BD18-CADE2F9EB836}"/>
              </a:ext>
            </a:extLst>
          </p:cNvPr>
          <p:cNvSpPr txBox="1"/>
          <p:nvPr/>
        </p:nvSpPr>
        <p:spPr>
          <a:xfrm>
            <a:off x="4364338" y="5370186"/>
            <a:ext cx="2869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di Produsen Produk kesehatan (jahit masker, produk hand sanitizer lokal, dll)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3C56E2A-94DB-4EFD-8075-DB85AB349DE1}"/>
              </a:ext>
            </a:extLst>
          </p:cNvPr>
          <p:cNvSpPr txBox="1"/>
          <p:nvPr/>
        </p:nvSpPr>
        <p:spPr>
          <a:xfrm>
            <a:off x="4364337" y="5893793"/>
            <a:ext cx="2869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 Bidang ekspedisi dan logistik sebagai kurir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BBA4971-1395-4FB7-A434-2673B0C7E81D}"/>
              </a:ext>
            </a:extLst>
          </p:cNvPr>
          <p:cNvSpPr txBox="1"/>
          <p:nvPr/>
        </p:nvSpPr>
        <p:spPr>
          <a:xfrm>
            <a:off x="4374981" y="6531849"/>
            <a:ext cx="2869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Lainnya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BBE090C-93C7-49C6-90A4-1421BD146ECC}"/>
              </a:ext>
            </a:extLst>
          </p:cNvPr>
          <p:cNvSpPr txBox="1"/>
          <p:nvPr/>
        </p:nvSpPr>
        <p:spPr>
          <a:xfrm>
            <a:off x="4374981" y="7089235"/>
            <a:ext cx="2869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Tenaga konstruksi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32D697-794F-4E29-809C-54AE513426E2}"/>
              </a:ext>
            </a:extLst>
          </p:cNvPr>
          <p:cNvSpPr txBox="1"/>
          <p:nvPr/>
        </p:nvSpPr>
        <p:spPr>
          <a:xfrm>
            <a:off x="7681869" y="5271080"/>
            <a:ext cx="2972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di Industri kreatif: desain, film, games, animasi, desain, fashion, periklanan, pengrajin handicraft (souvenirs, tas, sepatu), film, fotografi, musik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70E8359-CF23-4CBA-9877-ABF7A685E9A9}"/>
              </a:ext>
            </a:extLst>
          </p:cNvPr>
          <p:cNvSpPr txBox="1"/>
          <p:nvPr/>
        </p:nvSpPr>
        <p:spPr>
          <a:xfrm>
            <a:off x="7693275" y="5953042"/>
            <a:ext cx="3042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di Produsen Produk-produk dekorasi rumah (tanaman hias, wallpaper, gorden, hiasan dinding, dll)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F0B300E-B7AD-4C11-B0BA-A09EF4FAB0D6}"/>
              </a:ext>
            </a:extLst>
          </p:cNvPr>
          <p:cNvSpPr txBox="1"/>
          <p:nvPr/>
        </p:nvSpPr>
        <p:spPr>
          <a:xfrm>
            <a:off x="7693276" y="6531848"/>
            <a:ext cx="2869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Tidak ada minat untuk bekerja kembali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8BFF971-1774-4061-93FC-CD8D9C336FCF}"/>
              </a:ext>
            </a:extLst>
          </p:cNvPr>
          <p:cNvSpPr txBox="1"/>
          <p:nvPr/>
        </p:nvSpPr>
        <p:spPr>
          <a:xfrm>
            <a:off x="7693275" y="7012290"/>
            <a:ext cx="2869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di Produsen Produk-produk meubelair perkantoran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A2F944B-544F-4377-A337-05F08E83068C}"/>
              </a:ext>
            </a:extLst>
          </p:cNvPr>
          <p:cNvSpPr txBox="1"/>
          <p:nvPr/>
        </p:nvSpPr>
        <p:spPr>
          <a:xfrm rot="16200000">
            <a:off x="7634713" y="3978948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16,38 %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22BB9B3-7D96-4832-BA15-872D45B6D618}"/>
              </a:ext>
            </a:extLst>
          </p:cNvPr>
          <p:cNvSpPr txBox="1"/>
          <p:nvPr/>
        </p:nvSpPr>
        <p:spPr>
          <a:xfrm rot="16200000">
            <a:off x="6849847" y="3978947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14,73 %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673D4BA-9D6C-4AB8-9ABD-6D41CD82A8E8}"/>
              </a:ext>
            </a:extLst>
          </p:cNvPr>
          <p:cNvSpPr txBox="1"/>
          <p:nvPr/>
        </p:nvSpPr>
        <p:spPr>
          <a:xfrm rot="16200000">
            <a:off x="6035547" y="3975582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11,44 %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272C39-E119-4FE1-AE80-79D25D96748F}"/>
              </a:ext>
            </a:extLst>
          </p:cNvPr>
          <p:cNvSpPr txBox="1"/>
          <p:nvPr/>
        </p:nvSpPr>
        <p:spPr>
          <a:xfrm rot="16200000">
            <a:off x="5275065" y="3975581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10,57 %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E5CB764-344E-466C-A71B-11E74CC73DE6}"/>
              </a:ext>
            </a:extLst>
          </p:cNvPr>
          <p:cNvSpPr txBox="1"/>
          <p:nvPr/>
        </p:nvSpPr>
        <p:spPr>
          <a:xfrm rot="16200000">
            <a:off x="4466700" y="3978947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9,79 %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8EE5261-3752-43F0-8109-47CCA5599B3B}"/>
              </a:ext>
            </a:extLst>
          </p:cNvPr>
          <p:cNvSpPr txBox="1"/>
          <p:nvPr/>
        </p:nvSpPr>
        <p:spPr>
          <a:xfrm rot="16200000">
            <a:off x="3683210" y="3975581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9,36 %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7EA7802-1758-4EC3-A0E5-520D3CAD21D9}"/>
              </a:ext>
            </a:extLst>
          </p:cNvPr>
          <p:cNvSpPr txBox="1"/>
          <p:nvPr/>
        </p:nvSpPr>
        <p:spPr>
          <a:xfrm rot="16200000">
            <a:off x="2880493" y="3985810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8,41 %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BA575F4-F195-48C5-AC34-ED87FC19BC55}"/>
              </a:ext>
            </a:extLst>
          </p:cNvPr>
          <p:cNvSpPr txBox="1"/>
          <p:nvPr/>
        </p:nvSpPr>
        <p:spPr>
          <a:xfrm rot="16200000">
            <a:off x="2118931" y="4151331"/>
            <a:ext cx="1106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dirty="0">
                <a:solidFill>
                  <a:schemeClr val="bg1"/>
                </a:solidFill>
                <a:latin typeface="Myriad Pro" panose="020B0503030403020204" pitchFamily="34" charset="0"/>
              </a:rPr>
              <a:t>4,25 %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3CE68A6-2054-401F-96F6-283DF1220EC5}"/>
              </a:ext>
            </a:extLst>
          </p:cNvPr>
          <p:cNvSpPr txBox="1"/>
          <p:nvPr/>
        </p:nvSpPr>
        <p:spPr>
          <a:xfrm rot="16200000">
            <a:off x="1295505" y="3991501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70C0"/>
                </a:solidFill>
                <a:latin typeface="Myriad Pro" panose="020B0503030403020204" pitchFamily="34" charset="0"/>
              </a:rPr>
              <a:t>2,08 %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493EB6E-45CB-494F-9369-3CA4A0973FEA}"/>
              </a:ext>
            </a:extLst>
          </p:cNvPr>
          <p:cNvSpPr txBox="1"/>
          <p:nvPr/>
        </p:nvSpPr>
        <p:spPr>
          <a:xfrm rot="16200000">
            <a:off x="480948" y="4014262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70C0"/>
                </a:solidFill>
                <a:latin typeface="Myriad Pro" panose="020B0503030403020204" pitchFamily="34" charset="0"/>
              </a:rPr>
              <a:t>1,65 %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764F0D30-7D7B-49FC-9406-9813F5EAACF2}"/>
              </a:ext>
            </a:extLst>
          </p:cNvPr>
          <p:cNvSpPr txBox="1"/>
          <p:nvPr/>
        </p:nvSpPr>
        <p:spPr>
          <a:xfrm rot="16200000" flipH="1">
            <a:off x="8816849" y="2706099"/>
            <a:ext cx="183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336F6B4-94C1-428E-A2D3-DE0FA47A3BE0}"/>
              </a:ext>
            </a:extLst>
          </p:cNvPr>
          <p:cNvSpPr txBox="1"/>
          <p:nvPr/>
        </p:nvSpPr>
        <p:spPr>
          <a:xfrm rot="16200000" flipH="1">
            <a:off x="8056367" y="2707133"/>
            <a:ext cx="183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Alat Olahraga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C21D86F-5E87-463D-AC21-4B755ACE8A4E}"/>
              </a:ext>
            </a:extLst>
          </p:cNvPr>
          <p:cNvSpPr txBox="1"/>
          <p:nvPr/>
        </p:nvSpPr>
        <p:spPr>
          <a:xfrm rot="16200000" flipH="1">
            <a:off x="7156793" y="2589028"/>
            <a:ext cx="2092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Sayuran dan Buah-buahan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6B68DF0B-617E-4994-A3C3-C122272BD308}"/>
              </a:ext>
            </a:extLst>
          </p:cNvPr>
          <p:cNvSpPr txBox="1"/>
          <p:nvPr/>
        </p:nvSpPr>
        <p:spPr>
          <a:xfrm rot="16200000" flipH="1">
            <a:off x="6373298" y="2589027"/>
            <a:ext cx="2092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Kuliner dan Frozen Food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F09D327F-47F0-4F3D-BA2B-38F35F7BAF0E}"/>
              </a:ext>
            </a:extLst>
          </p:cNvPr>
          <p:cNvSpPr txBox="1"/>
          <p:nvPr/>
        </p:nvSpPr>
        <p:spPr>
          <a:xfrm rot="16200000" flipH="1">
            <a:off x="5893676" y="2960106"/>
            <a:ext cx="1372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Produk Kesehatan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52CB4351-7D33-42A2-932C-CD845A8289D0}"/>
              </a:ext>
            </a:extLst>
          </p:cNvPr>
          <p:cNvSpPr txBox="1"/>
          <p:nvPr/>
        </p:nvSpPr>
        <p:spPr>
          <a:xfrm rot="16200000" flipH="1">
            <a:off x="5194853" y="2995204"/>
            <a:ext cx="1261442" cy="281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Ekspedisi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74ECC2B1-8715-43D7-92BF-022F62A9E29B}"/>
              </a:ext>
            </a:extLst>
          </p:cNvPr>
          <p:cNvSpPr txBox="1"/>
          <p:nvPr/>
        </p:nvSpPr>
        <p:spPr>
          <a:xfrm rot="16200000" flipH="1">
            <a:off x="4447940" y="3093385"/>
            <a:ext cx="1106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Lainnya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10466CC3-3F45-4EC4-AFD9-FE902064E340}"/>
              </a:ext>
            </a:extLst>
          </p:cNvPr>
          <p:cNvSpPr txBox="1"/>
          <p:nvPr/>
        </p:nvSpPr>
        <p:spPr>
          <a:xfrm rot="16200000" flipH="1">
            <a:off x="3701059" y="3104611"/>
            <a:ext cx="1040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Konstruksi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F02DED5-1933-4EE8-AD2C-1A76D087A467}"/>
              </a:ext>
            </a:extLst>
          </p:cNvPr>
          <p:cNvSpPr txBox="1"/>
          <p:nvPr/>
        </p:nvSpPr>
        <p:spPr>
          <a:xfrm rot="16200000" flipH="1">
            <a:off x="3006152" y="3121518"/>
            <a:ext cx="86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Industri</a:t>
            </a:r>
          </a:p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Kreatif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F9BD55D-6075-4517-968C-97B7E0FC3B85}"/>
              </a:ext>
            </a:extLst>
          </p:cNvPr>
          <p:cNvSpPr txBox="1"/>
          <p:nvPr/>
        </p:nvSpPr>
        <p:spPr>
          <a:xfrm rot="16200000" flipH="1">
            <a:off x="1859323" y="2928018"/>
            <a:ext cx="1594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rgbClr val="0070C0"/>
                </a:solidFill>
                <a:latin typeface="Myriad Pro" panose="020B0503030403020204" pitchFamily="34" charset="0"/>
              </a:rPr>
              <a:t>Dekorasi Rumah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CC681E1E-A876-47A8-9D7B-F6A9EA3B4DD1}"/>
              </a:ext>
            </a:extLst>
          </p:cNvPr>
          <p:cNvSpPr txBox="1"/>
          <p:nvPr/>
        </p:nvSpPr>
        <p:spPr>
          <a:xfrm rot="16200000" flipH="1">
            <a:off x="1201406" y="3044887"/>
            <a:ext cx="1284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rgbClr val="0070C0"/>
                </a:solidFill>
                <a:latin typeface="Myriad Pro" panose="020B0503030403020204" pitchFamily="34" charset="0"/>
              </a:rPr>
              <a:t>Tidak Berminat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8F802A09-6508-4110-BF69-C9F698EABEA6}"/>
              </a:ext>
            </a:extLst>
          </p:cNvPr>
          <p:cNvSpPr txBox="1"/>
          <p:nvPr/>
        </p:nvSpPr>
        <p:spPr>
          <a:xfrm rot="16200000" flipH="1">
            <a:off x="408861" y="3006016"/>
            <a:ext cx="1284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rgbClr val="0070C0"/>
                </a:solidFill>
                <a:latin typeface="Myriad Pro" panose="020B0503030403020204" pitchFamily="34" charset="0"/>
              </a:rPr>
              <a:t>Meubelair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960775-D566-42F6-80C8-4000999CC31D}"/>
              </a:ext>
            </a:extLst>
          </p:cNvPr>
          <p:cNvSpPr txBox="1"/>
          <p:nvPr/>
        </p:nvSpPr>
        <p:spPr>
          <a:xfrm>
            <a:off x="9576664" y="4664224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9997DA9-26B4-40BC-9FCF-8FB040D31F41}"/>
              </a:ext>
            </a:extLst>
          </p:cNvPr>
          <p:cNvSpPr txBox="1"/>
          <p:nvPr/>
        </p:nvSpPr>
        <p:spPr>
          <a:xfrm>
            <a:off x="8800698" y="4664224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5CCFF4B-171E-483A-9DC0-CB529974E1B2}"/>
              </a:ext>
            </a:extLst>
          </p:cNvPr>
          <p:cNvSpPr txBox="1"/>
          <p:nvPr/>
        </p:nvSpPr>
        <p:spPr>
          <a:xfrm>
            <a:off x="8015832" y="4656608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B9B02CF-548C-406E-A66A-B796F99C6A70}"/>
              </a:ext>
            </a:extLst>
          </p:cNvPr>
          <p:cNvSpPr txBox="1"/>
          <p:nvPr/>
        </p:nvSpPr>
        <p:spPr>
          <a:xfrm>
            <a:off x="7242701" y="4627805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DDD5FB0-6780-487B-A747-787044D6CC2B}"/>
              </a:ext>
            </a:extLst>
          </p:cNvPr>
          <p:cNvSpPr txBox="1"/>
          <p:nvPr/>
        </p:nvSpPr>
        <p:spPr>
          <a:xfrm>
            <a:off x="6416427" y="4640189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71BF1B6-CD34-40EE-B58A-5937F4B1F310}"/>
              </a:ext>
            </a:extLst>
          </p:cNvPr>
          <p:cNvSpPr txBox="1"/>
          <p:nvPr/>
        </p:nvSpPr>
        <p:spPr>
          <a:xfrm>
            <a:off x="5655030" y="4627805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BF3D49B-C58D-4D00-A5E5-42A25B897908}"/>
              </a:ext>
            </a:extLst>
          </p:cNvPr>
          <p:cNvSpPr txBox="1"/>
          <p:nvPr/>
        </p:nvSpPr>
        <p:spPr>
          <a:xfrm>
            <a:off x="4054455" y="4627805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A4A8DF5-3C3F-4DB5-995B-3E8048112E8E}"/>
              </a:ext>
            </a:extLst>
          </p:cNvPr>
          <p:cNvSpPr txBox="1"/>
          <p:nvPr/>
        </p:nvSpPr>
        <p:spPr>
          <a:xfrm>
            <a:off x="4841779" y="4640189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1948325-647C-43FF-9D52-616A7123B022}"/>
              </a:ext>
            </a:extLst>
          </p:cNvPr>
          <p:cNvSpPr txBox="1"/>
          <p:nvPr/>
        </p:nvSpPr>
        <p:spPr>
          <a:xfrm>
            <a:off x="6112230" y="5085005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D3C1D0C-9B6B-4B15-9B8A-C171BFC474D1}"/>
              </a:ext>
            </a:extLst>
          </p:cNvPr>
          <p:cNvSpPr txBox="1"/>
          <p:nvPr/>
        </p:nvSpPr>
        <p:spPr>
          <a:xfrm>
            <a:off x="3280764" y="4616859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901A7B3-1A9D-40D6-B7B7-5072AE61945D}"/>
              </a:ext>
            </a:extLst>
          </p:cNvPr>
          <p:cNvSpPr txBox="1"/>
          <p:nvPr/>
        </p:nvSpPr>
        <p:spPr>
          <a:xfrm>
            <a:off x="2423437" y="4618269"/>
            <a:ext cx="514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10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AF3255D-6DBC-4FFB-999B-020E1E4DE736}"/>
              </a:ext>
            </a:extLst>
          </p:cNvPr>
          <p:cNvSpPr txBox="1"/>
          <p:nvPr/>
        </p:nvSpPr>
        <p:spPr>
          <a:xfrm>
            <a:off x="1560907" y="4660223"/>
            <a:ext cx="514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11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DDD84B2-3945-46F5-9E2E-7893B48C4367}"/>
              </a:ext>
            </a:extLst>
          </p:cNvPr>
          <p:cNvSpPr txBox="1"/>
          <p:nvPr/>
        </p:nvSpPr>
        <p:spPr>
          <a:xfrm>
            <a:off x="796052" y="4667082"/>
            <a:ext cx="514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12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6EBD6C1-3C88-47A4-9F51-2585BE21EDF4}"/>
              </a:ext>
            </a:extLst>
          </p:cNvPr>
          <p:cNvSpPr txBox="1"/>
          <p:nvPr/>
        </p:nvSpPr>
        <p:spPr>
          <a:xfrm>
            <a:off x="566859" y="5346790"/>
            <a:ext cx="32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1CE07A5-E643-462C-9FCA-DEAC47756019}"/>
              </a:ext>
            </a:extLst>
          </p:cNvPr>
          <p:cNvSpPr txBox="1"/>
          <p:nvPr/>
        </p:nvSpPr>
        <p:spPr>
          <a:xfrm>
            <a:off x="566859" y="5893793"/>
            <a:ext cx="32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7C67D8A-2B29-42F2-B39B-59BE9F0CADFE}"/>
              </a:ext>
            </a:extLst>
          </p:cNvPr>
          <p:cNvSpPr txBox="1"/>
          <p:nvPr/>
        </p:nvSpPr>
        <p:spPr>
          <a:xfrm>
            <a:off x="566859" y="6440796"/>
            <a:ext cx="32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CC4F5F4-3961-4AFA-84EF-48066F2FCF6E}"/>
              </a:ext>
            </a:extLst>
          </p:cNvPr>
          <p:cNvSpPr txBox="1"/>
          <p:nvPr/>
        </p:nvSpPr>
        <p:spPr>
          <a:xfrm>
            <a:off x="566859" y="6987799"/>
            <a:ext cx="32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CF441A3-F4B9-4A5C-A4B2-4D02ABCB5E56}"/>
              </a:ext>
            </a:extLst>
          </p:cNvPr>
          <p:cNvSpPr txBox="1"/>
          <p:nvPr/>
        </p:nvSpPr>
        <p:spPr>
          <a:xfrm>
            <a:off x="4003766" y="5902099"/>
            <a:ext cx="32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E292991-63DC-4A8C-9CA3-F467A6ACE53B}"/>
              </a:ext>
            </a:extLst>
          </p:cNvPr>
          <p:cNvSpPr txBox="1"/>
          <p:nvPr/>
        </p:nvSpPr>
        <p:spPr>
          <a:xfrm>
            <a:off x="4003766" y="6449102"/>
            <a:ext cx="32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0269A9F-248A-4964-8AAF-F4317E3121AC}"/>
              </a:ext>
            </a:extLst>
          </p:cNvPr>
          <p:cNvSpPr txBox="1"/>
          <p:nvPr/>
        </p:nvSpPr>
        <p:spPr>
          <a:xfrm>
            <a:off x="4003766" y="6996105"/>
            <a:ext cx="32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722B09-8192-4322-A59C-87B648102A95}"/>
              </a:ext>
            </a:extLst>
          </p:cNvPr>
          <p:cNvSpPr txBox="1"/>
          <p:nvPr/>
        </p:nvSpPr>
        <p:spPr>
          <a:xfrm>
            <a:off x="4003766" y="5346790"/>
            <a:ext cx="32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525E0397-21B8-4BFE-92C7-1484284A311E}"/>
              </a:ext>
            </a:extLst>
          </p:cNvPr>
          <p:cNvSpPr txBox="1"/>
          <p:nvPr/>
        </p:nvSpPr>
        <p:spPr>
          <a:xfrm>
            <a:off x="7350653" y="5911725"/>
            <a:ext cx="41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10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A49333E-B82C-4DF6-801C-9CDFD01FC0EA}"/>
              </a:ext>
            </a:extLst>
          </p:cNvPr>
          <p:cNvSpPr txBox="1"/>
          <p:nvPr/>
        </p:nvSpPr>
        <p:spPr>
          <a:xfrm>
            <a:off x="7357882" y="6474179"/>
            <a:ext cx="41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11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3A7C99C-48D0-449D-8DF8-B4E4A48CA813}"/>
              </a:ext>
            </a:extLst>
          </p:cNvPr>
          <p:cNvSpPr txBox="1"/>
          <p:nvPr/>
        </p:nvSpPr>
        <p:spPr>
          <a:xfrm>
            <a:off x="7365111" y="7012290"/>
            <a:ext cx="41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12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FD7D2406-48B1-478E-8C66-AF4085A73D3B}"/>
              </a:ext>
            </a:extLst>
          </p:cNvPr>
          <p:cNvSpPr txBox="1"/>
          <p:nvPr/>
        </p:nvSpPr>
        <p:spPr>
          <a:xfrm>
            <a:off x="7402983" y="5352857"/>
            <a:ext cx="32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9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37575" y="1915195"/>
            <a:ext cx="478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Q: “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Sebagai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alternatif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jika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anda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kehilangan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pekerjaan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bidang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pekerjaan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apa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yang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anda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minati</a:t>
            </a:r>
            <a:r>
              <a:rPr lang="en-ID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501538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200" y="194557"/>
            <a:ext cx="51307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SEBARAN RESPONDEN DENGAN MINAT PEKERJAAN ALTERNATIF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:</a:t>
            </a:r>
          </a:p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PRODUKSI HEALTHY FOOD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200" y="1386601"/>
            <a:ext cx="3357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Responden di wilayah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Bogor Utara dan Bogor Barat </a:t>
            </a:r>
            <a:r>
              <a: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menunjukkan 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minat yang cukup tinggi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untuk </a:t>
            </a:r>
            <a:r>
              <a:rPr lang="nb-N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Bekerja di Produsen Produk Makanan &amp; minuman kesehatan/ healthy food  (herbal, jamu, jus, jahe, salad, dll)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D30213-2D2C-42D8-AEFC-833940303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5039" r="2637" b="4361"/>
          <a:stretch/>
        </p:blipFill>
        <p:spPr>
          <a:xfrm>
            <a:off x="4754509" y="0"/>
            <a:ext cx="5541287" cy="75146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4EC6E60-3C41-4199-96A3-E39126DE1898}"/>
              </a:ext>
            </a:extLst>
          </p:cNvPr>
          <p:cNvCxnSpPr>
            <a:cxnSpLocks/>
          </p:cNvCxnSpPr>
          <p:nvPr/>
        </p:nvCxnSpPr>
        <p:spPr>
          <a:xfrm>
            <a:off x="6129777" y="976218"/>
            <a:ext cx="0" cy="939527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11ADF96-8CCA-4347-A81B-38CC8500FE89}"/>
              </a:ext>
            </a:extLst>
          </p:cNvPr>
          <p:cNvSpPr/>
          <p:nvPr/>
        </p:nvSpPr>
        <p:spPr>
          <a:xfrm>
            <a:off x="5113242" y="941823"/>
            <a:ext cx="103913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Semplak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8D4F655-BA02-4719-B77C-74CE86DD03DB}"/>
              </a:ext>
            </a:extLst>
          </p:cNvPr>
          <p:cNvCxnSpPr>
            <a:cxnSpLocks/>
          </p:cNvCxnSpPr>
          <p:nvPr/>
        </p:nvCxnSpPr>
        <p:spPr>
          <a:xfrm flipV="1">
            <a:off x="5852881" y="2417562"/>
            <a:ext cx="0" cy="939527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34EA6A5-8318-4A28-BF16-231AAAA267F4}"/>
              </a:ext>
            </a:extLst>
          </p:cNvPr>
          <p:cNvSpPr/>
          <p:nvPr/>
        </p:nvSpPr>
        <p:spPr>
          <a:xfrm>
            <a:off x="5179520" y="3431488"/>
            <a:ext cx="111405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Bubulak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91182F2-BE60-4329-B9E8-EA04D9BAB74F}"/>
              </a:ext>
            </a:extLst>
          </p:cNvPr>
          <p:cNvCxnSpPr>
            <a:cxnSpLocks/>
          </p:cNvCxnSpPr>
          <p:nvPr/>
        </p:nvCxnSpPr>
        <p:spPr>
          <a:xfrm flipH="1" flipV="1">
            <a:off x="5428267" y="2553408"/>
            <a:ext cx="0" cy="381977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633DBC-5DDA-4469-8EB7-D2432ECC8A0D}"/>
              </a:ext>
            </a:extLst>
          </p:cNvPr>
          <p:cNvSpPr/>
          <p:nvPr/>
        </p:nvSpPr>
        <p:spPr>
          <a:xfrm>
            <a:off x="4656235" y="3009387"/>
            <a:ext cx="111405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Margajaya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303D637-7143-4F8E-83F8-3C0D3F43B354}"/>
              </a:ext>
            </a:extLst>
          </p:cNvPr>
          <p:cNvCxnSpPr>
            <a:cxnSpLocks/>
          </p:cNvCxnSpPr>
          <p:nvPr/>
        </p:nvCxnSpPr>
        <p:spPr>
          <a:xfrm>
            <a:off x="5428267" y="2343673"/>
            <a:ext cx="0" cy="381977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9587C76-5730-40CB-A9FB-0658BCF0AA6D}"/>
              </a:ext>
            </a:extLst>
          </p:cNvPr>
          <p:cNvSpPr/>
          <p:nvPr/>
        </p:nvSpPr>
        <p:spPr>
          <a:xfrm>
            <a:off x="3687949" y="2372846"/>
            <a:ext cx="1449137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Balumbangjaya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369F7B5-B475-450D-98DA-C476079E6E51}"/>
              </a:ext>
            </a:extLst>
          </p:cNvPr>
          <p:cNvSpPr/>
          <p:nvPr/>
        </p:nvSpPr>
        <p:spPr>
          <a:xfrm>
            <a:off x="9292373" y="1093439"/>
            <a:ext cx="1168607" cy="263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Ciparigi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ABE7287-2926-4202-9B6D-627FB4B217DE}"/>
              </a:ext>
            </a:extLst>
          </p:cNvPr>
          <p:cNvCxnSpPr>
            <a:cxnSpLocks/>
          </p:cNvCxnSpPr>
          <p:nvPr/>
        </p:nvCxnSpPr>
        <p:spPr>
          <a:xfrm flipH="1">
            <a:off x="8517565" y="1225074"/>
            <a:ext cx="659830" cy="0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2668CF8-1D82-459F-B28A-5AA5AC17FB80}"/>
              </a:ext>
            </a:extLst>
          </p:cNvPr>
          <p:cNvSpPr/>
          <p:nvPr/>
        </p:nvSpPr>
        <p:spPr>
          <a:xfrm>
            <a:off x="9503897" y="1910280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Cibuluh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E1083722-9FAA-433F-A9D7-D4C5BE24C809}"/>
              </a:ext>
            </a:extLst>
          </p:cNvPr>
          <p:cNvCxnSpPr>
            <a:cxnSpLocks/>
          </p:cNvCxnSpPr>
          <p:nvPr/>
        </p:nvCxnSpPr>
        <p:spPr>
          <a:xfrm flipH="1">
            <a:off x="8511301" y="3087435"/>
            <a:ext cx="1254994" cy="0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62C6671-097F-47CA-B8A8-29AAEC314C65}"/>
              </a:ext>
            </a:extLst>
          </p:cNvPr>
          <p:cNvSpPr/>
          <p:nvPr/>
        </p:nvSpPr>
        <p:spPr>
          <a:xfrm>
            <a:off x="9434666" y="3173064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Tegalgundil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A6A9BC7-1CCC-47C8-ADFD-FA9BFBA598DB}"/>
              </a:ext>
            </a:extLst>
          </p:cNvPr>
          <p:cNvSpPr/>
          <p:nvPr/>
        </p:nvSpPr>
        <p:spPr>
          <a:xfrm>
            <a:off x="318928" y="4829455"/>
            <a:ext cx="954460" cy="342962"/>
          </a:xfrm>
          <a:prstGeom prst="rect">
            <a:avLst/>
          </a:prstGeom>
          <a:solidFill>
            <a:srgbClr val="D3E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9A2FF52-3907-4EC4-9FEE-C4990FC9DE80}"/>
              </a:ext>
            </a:extLst>
          </p:cNvPr>
          <p:cNvSpPr/>
          <p:nvPr/>
        </p:nvSpPr>
        <p:spPr>
          <a:xfrm>
            <a:off x="320461" y="5291738"/>
            <a:ext cx="954460" cy="342962"/>
          </a:xfrm>
          <a:prstGeom prst="rect">
            <a:avLst/>
          </a:prstGeom>
          <a:solidFill>
            <a:srgbClr val="A6B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0901DC9-CCF5-4089-A3FF-FF9EF23ED1EB}"/>
              </a:ext>
            </a:extLst>
          </p:cNvPr>
          <p:cNvSpPr/>
          <p:nvPr/>
        </p:nvSpPr>
        <p:spPr>
          <a:xfrm>
            <a:off x="318928" y="5764890"/>
            <a:ext cx="954460" cy="342962"/>
          </a:xfrm>
          <a:prstGeom prst="rect">
            <a:avLst/>
          </a:prstGeom>
          <a:solidFill>
            <a:srgbClr val="7E9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846F3B0-254D-46BC-B4E3-A46B45BB2292}"/>
              </a:ext>
            </a:extLst>
          </p:cNvPr>
          <p:cNvSpPr/>
          <p:nvPr/>
        </p:nvSpPr>
        <p:spPr>
          <a:xfrm>
            <a:off x="317395" y="6238042"/>
            <a:ext cx="954460" cy="342962"/>
          </a:xfrm>
          <a:prstGeom prst="rect">
            <a:avLst/>
          </a:prstGeom>
          <a:solidFill>
            <a:srgbClr val="537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3DFFFF2-26A6-4E5F-95CC-45353CE04D86}"/>
              </a:ext>
            </a:extLst>
          </p:cNvPr>
          <p:cNvSpPr/>
          <p:nvPr/>
        </p:nvSpPr>
        <p:spPr>
          <a:xfrm>
            <a:off x="315862" y="6711194"/>
            <a:ext cx="954460" cy="342962"/>
          </a:xfrm>
          <a:prstGeom prst="rect">
            <a:avLst/>
          </a:prstGeom>
          <a:solidFill>
            <a:srgbClr val="2E6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0661A49-1522-4F5F-8160-16D9F96DFF70}"/>
              </a:ext>
            </a:extLst>
          </p:cNvPr>
          <p:cNvSpPr txBox="1"/>
          <p:nvPr/>
        </p:nvSpPr>
        <p:spPr>
          <a:xfrm>
            <a:off x="1270322" y="4851350"/>
            <a:ext cx="3695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&lt;20% Responden di Kelurahan Tersebut yang Berminat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7A5867F-4BC6-4A75-9A10-B5D4975C24C6}"/>
              </a:ext>
            </a:extLst>
          </p:cNvPr>
          <p:cNvSpPr txBox="1"/>
          <p:nvPr/>
        </p:nvSpPr>
        <p:spPr>
          <a:xfrm>
            <a:off x="1277170" y="5305831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20 – 40% Responden di Kelurahan Tersebut yang Berminat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A47C157-B51A-4818-86A3-B8E6E1E16456}"/>
              </a:ext>
            </a:extLst>
          </p:cNvPr>
          <p:cNvSpPr txBox="1"/>
          <p:nvPr/>
        </p:nvSpPr>
        <p:spPr>
          <a:xfrm>
            <a:off x="1277170" y="5801979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40 – 60% Responden di Kelurahan Tersebut yang Berminat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BB50F59D-05B6-404A-A4A8-BDF6287D9EE1}"/>
              </a:ext>
            </a:extLst>
          </p:cNvPr>
          <p:cNvSpPr/>
          <p:nvPr/>
        </p:nvSpPr>
        <p:spPr>
          <a:xfrm>
            <a:off x="4546075" y="6332543"/>
            <a:ext cx="2527112" cy="120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46FD770-8EB6-4473-A62C-55BFFCCEFA71}"/>
              </a:ext>
            </a:extLst>
          </p:cNvPr>
          <p:cNvSpPr txBox="1"/>
          <p:nvPr/>
        </p:nvSpPr>
        <p:spPr>
          <a:xfrm>
            <a:off x="1364533" y="6710941"/>
            <a:ext cx="3727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&gt; 80% Responden di Kelurahan Tersebut yang Berminat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EC139036-8742-453D-8B61-2AD8D363A764}"/>
              </a:ext>
            </a:extLst>
          </p:cNvPr>
          <p:cNvCxnSpPr>
            <a:cxnSpLocks/>
          </p:cNvCxnSpPr>
          <p:nvPr/>
        </p:nvCxnSpPr>
        <p:spPr>
          <a:xfrm flipH="1">
            <a:off x="8742793" y="2020963"/>
            <a:ext cx="720000" cy="0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C0447E4-4926-47C6-9B17-007E6D09617E}"/>
              </a:ext>
            </a:extLst>
          </p:cNvPr>
          <p:cNvSpPr txBox="1"/>
          <p:nvPr/>
        </p:nvSpPr>
        <p:spPr>
          <a:xfrm>
            <a:off x="1277170" y="6256460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60 – 80% Responden di Kelurahan Tersebut yang Berminat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C4862B9-A7BD-403A-8F77-8E1E35D31E60}"/>
              </a:ext>
            </a:extLst>
          </p:cNvPr>
          <p:cNvCxnSpPr>
            <a:cxnSpLocks/>
          </p:cNvCxnSpPr>
          <p:nvPr/>
        </p:nvCxnSpPr>
        <p:spPr>
          <a:xfrm flipH="1" flipV="1">
            <a:off x="5094203" y="2171431"/>
            <a:ext cx="0" cy="381977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40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  <p:bldP spid="22" grpId="0"/>
      <p:bldP spid="30" grpId="0"/>
      <p:bldP spid="34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3178E73-FD14-4CF7-93E8-D9F816FEEB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5348" r="1627" b="3826"/>
          <a:stretch/>
        </p:blipFill>
        <p:spPr>
          <a:xfrm>
            <a:off x="4965885" y="43511"/>
            <a:ext cx="5654780" cy="75161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200" y="194557"/>
            <a:ext cx="5385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SEBARAN RESPONDEN DENGAN MINAT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PEKERJAAN ALTERNATIF:</a:t>
            </a:r>
          </a:p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PRODUSEN </a:t>
            </a:r>
            <a:r>
              <a:rPr lang="nn-NO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PRODUK OLAHRAGA </a:t>
            </a:r>
            <a:endParaRPr lang="id-ID" sz="2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200" y="1271775"/>
            <a:ext cx="3695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Responden di Kecamatan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Bogor Barat dan Bogor Utara </a:t>
            </a:r>
            <a:r>
              <a: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menunjukkan 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minat yang tinggi </a:t>
            </a:r>
            <a:r>
              <a: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terhadap alternatif pekerjaan produsen olahraga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864D50-B869-4065-A6A2-F7ADD959C3BD}"/>
              </a:ext>
            </a:extLst>
          </p:cNvPr>
          <p:cNvSpPr/>
          <p:nvPr/>
        </p:nvSpPr>
        <p:spPr>
          <a:xfrm>
            <a:off x="318928" y="4829455"/>
            <a:ext cx="954460" cy="342962"/>
          </a:xfrm>
          <a:prstGeom prst="rect">
            <a:avLst/>
          </a:prstGeom>
          <a:solidFill>
            <a:srgbClr val="D3E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880EC0-1F08-498F-8657-5BBE5E444090}"/>
              </a:ext>
            </a:extLst>
          </p:cNvPr>
          <p:cNvSpPr/>
          <p:nvPr/>
        </p:nvSpPr>
        <p:spPr>
          <a:xfrm>
            <a:off x="320461" y="5291738"/>
            <a:ext cx="954460" cy="342962"/>
          </a:xfrm>
          <a:prstGeom prst="rect">
            <a:avLst/>
          </a:prstGeom>
          <a:solidFill>
            <a:srgbClr val="A5B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8212F18-5A34-4AEF-A803-FC301E1AE725}"/>
              </a:ext>
            </a:extLst>
          </p:cNvPr>
          <p:cNvSpPr/>
          <p:nvPr/>
        </p:nvSpPr>
        <p:spPr>
          <a:xfrm>
            <a:off x="318928" y="5764890"/>
            <a:ext cx="954460" cy="342962"/>
          </a:xfrm>
          <a:prstGeom prst="rect">
            <a:avLst/>
          </a:prstGeom>
          <a:solidFill>
            <a:srgbClr val="7D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5B64452-3AFB-46AB-9FA7-20EF25B15990}"/>
              </a:ext>
            </a:extLst>
          </p:cNvPr>
          <p:cNvSpPr/>
          <p:nvPr/>
        </p:nvSpPr>
        <p:spPr>
          <a:xfrm>
            <a:off x="317395" y="6238042"/>
            <a:ext cx="954460" cy="342962"/>
          </a:xfrm>
          <a:prstGeom prst="rect">
            <a:avLst/>
          </a:prstGeom>
          <a:solidFill>
            <a:srgbClr val="547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DC7AAE-222B-4CD2-AA06-331990A48A4C}"/>
              </a:ext>
            </a:extLst>
          </p:cNvPr>
          <p:cNvSpPr/>
          <p:nvPr/>
        </p:nvSpPr>
        <p:spPr>
          <a:xfrm>
            <a:off x="315862" y="6711194"/>
            <a:ext cx="954460" cy="342962"/>
          </a:xfrm>
          <a:prstGeom prst="rect">
            <a:avLst/>
          </a:prstGeom>
          <a:solidFill>
            <a:srgbClr val="2E6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54F890-33E4-4383-93FB-6F8ED83553AC}"/>
              </a:ext>
            </a:extLst>
          </p:cNvPr>
          <p:cNvSpPr txBox="1"/>
          <p:nvPr/>
        </p:nvSpPr>
        <p:spPr>
          <a:xfrm>
            <a:off x="1270322" y="4851350"/>
            <a:ext cx="3695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&lt;20% Responden di Kelurahan Tersebut yang Berminat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29DE17-BA05-43C7-B4DD-5E60C29E8A2A}"/>
              </a:ext>
            </a:extLst>
          </p:cNvPr>
          <p:cNvSpPr txBox="1"/>
          <p:nvPr/>
        </p:nvSpPr>
        <p:spPr>
          <a:xfrm>
            <a:off x="1277170" y="5305831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20 – 40% Responden di Kelurahan Tersebut yang Berminat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C5858DD-F8A7-41A9-A65B-0112E66A6316}"/>
              </a:ext>
            </a:extLst>
          </p:cNvPr>
          <p:cNvSpPr txBox="1"/>
          <p:nvPr/>
        </p:nvSpPr>
        <p:spPr>
          <a:xfrm>
            <a:off x="1277170" y="5801979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40 – 60% Responden di Kelurahan Tersebut yang Berminat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029E6F2-D725-46C0-B5A2-4111E9A78EC8}"/>
              </a:ext>
            </a:extLst>
          </p:cNvPr>
          <p:cNvSpPr/>
          <p:nvPr/>
        </p:nvSpPr>
        <p:spPr>
          <a:xfrm>
            <a:off x="5443593" y="978526"/>
            <a:ext cx="103913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Bubulak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0B08EDE-191F-49A5-8E95-23521821287F}"/>
              </a:ext>
            </a:extLst>
          </p:cNvPr>
          <p:cNvSpPr/>
          <p:nvPr/>
        </p:nvSpPr>
        <p:spPr>
          <a:xfrm>
            <a:off x="4695577" y="6682067"/>
            <a:ext cx="2667495" cy="86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69E1017-4CE1-46CF-A02A-4155F97B7340}"/>
              </a:ext>
            </a:extLst>
          </p:cNvPr>
          <p:cNvSpPr txBox="1"/>
          <p:nvPr/>
        </p:nvSpPr>
        <p:spPr>
          <a:xfrm>
            <a:off x="1277170" y="6752608"/>
            <a:ext cx="3727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&gt; 80% Responden di Kelurahan Tersebut yang Berminat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453DB10-F701-4F06-AA23-E449CB9B4EAB}"/>
              </a:ext>
            </a:extLst>
          </p:cNvPr>
          <p:cNvSpPr txBox="1"/>
          <p:nvPr/>
        </p:nvSpPr>
        <p:spPr>
          <a:xfrm>
            <a:off x="1277170" y="6256460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60 – 80% Responden di Kelurahan Tersebut yang Berminat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23A1DD55-D242-4950-B57D-F2D29701DB7B}"/>
              </a:ext>
            </a:extLst>
          </p:cNvPr>
          <p:cNvCxnSpPr>
            <a:cxnSpLocks/>
          </p:cNvCxnSpPr>
          <p:nvPr/>
        </p:nvCxnSpPr>
        <p:spPr>
          <a:xfrm flipH="1" flipV="1">
            <a:off x="5661630" y="2696283"/>
            <a:ext cx="0" cy="381977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1B4B425-CB21-4CC8-9A9A-9AE5DC4E5C50}"/>
              </a:ext>
            </a:extLst>
          </p:cNvPr>
          <p:cNvSpPr/>
          <p:nvPr/>
        </p:nvSpPr>
        <p:spPr>
          <a:xfrm>
            <a:off x="4695577" y="3123465"/>
            <a:ext cx="111405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Margajaya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D280BF3-3984-47C8-9CE2-C0DBB47237B6}"/>
              </a:ext>
            </a:extLst>
          </p:cNvPr>
          <p:cNvSpPr/>
          <p:nvPr/>
        </p:nvSpPr>
        <p:spPr>
          <a:xfrm>
            <a:off x="3593267" y="2155005"/>
            <a:ext cx="1449137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Balumbangjaya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975BF7BF-BDE2-477C-8626-1464D5981AFB}"/>
              </a:ext>
            </a:extLst>
          </p:cNvPr>
          <p:cNvSpPr/>
          <p:nvPr/>
        </p:nvSpPr>
        <p:spPr>
          <a:xfrm>
            <a:off x="9420488" y="1132094"/>
            <a:ext cx="1168607" cy="263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Ciparigi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C19AD34B-6E48-4B5F-959A-ADB416638286}"/>
              </a:ext>
            </a:extLst>
          </p:cNvPr>
          <p:cNvCxnSpPr>
            <a:cxnSpLocks/>
          </p:cNvCxnSpPr>
          <p:nvPr/>
        </p:nvCxnSpPr>
        <p:spPr>
          <a:xfrm flipH="1">
            <a:off x="8729089" y="1258428"/>
            <a:ext cx="659830" cy="0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2FE4AF04-A931-45E5-A90C-1A9F9888DCD0}"/>
              </a:ext>
            </a:extLst>
          </p:cNvPr>
          <p:cNvSpPr/>
          <p:nvPr/>
        </p:nvSpPr>
        <p:spPr>
          <a:xfrm>
            <a:off x="9740837" y="1925425"/>
            <a:ext cx="985932" cy="259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2E638B"/>
                </a:solidFill>
                <a:latin typeface="Myriad Pro" panose="020B0503030403020204" pitchFamily="34" charset="0"/>
              </a:rPr>
              <a:t>Kel. Cibuluh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FB2C2F55-5334-4B48-ADF3-16DD67A1D73B}"/>
              </a:ext>
            </a:extLst>
          </p:cNvPr>
          <p:cNvCxnSpPr>
            <a:cxnSpLocks/>
          </p:cNvCxnSpPr>
          <p:nvPr/>
        </p:nvCxnSpPr>
        <p:spPr>
          <a:xfrm flipH="1">
            <a:off x="8982416" y="2055282"/>
            <a:ext cx="720000" cy="0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EB2C0B1E-1837-4430-95E1-C272A049FD3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52604" y="2088125"/>
            <a:ext cx="0" cy="381977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11AEEABA-EF59-45A5-9E3B-B4E61009EF47}"/>
              </a:ext>
            </a:extLst>
          </p:cNvPr>
          <p:cNvCxnSpPr>
            <a:cxnSpLocks/>
          </p:cNvCxnSpPr>
          <p:nvPr/>
        </p:nvCxnSpPr>
        <p:spPr>
          <a:xfrm flipH="1">
            <a:off x="6258876" y="1258428"/>
            <a:ext cx="0" cy="540000"/>
          </a:xfrm>
          <a:prstGeom prst="line">
            <a:avLst/>
          </a:prstGeom>
          <a:ln w="9525">
            <a:solidFill>
              <a:srgbClr val="2E638B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2" grpId="0"/>
      <p:bldP spid="56" grpId="0"/>
      <p:bldP spid="58" grpId="0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BA4F18-EF87-4748-881A-7939C0E06C2C}"/>
              </a:ext>
            </a:extLst>
          </p:cNvPr>
          <p:cNvSpPr/>
          <p:nvPr/>
        </p:nvSpPr>
        <p:spPr>
          <a:xfrm>
            <a:off x="314257" y="830490"/>
            <a:ext cx="3372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Dipersiapkan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oleh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86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309291" y="0"/>
            <a:ext cx="5883149" cy="7559675"/>
            <a:chOff x="4309291" y="0"/>
            <a:chExt cx="5883149" cy="755967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9CA5D087-8715-4187-8750-4261EF995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4" b="3807"/>
            <a:stretch/>
          </p:blipFill>
          <p:spPr>
            <a:xfrm>
              <a:off x="4309291" y="0"/>
              <a:ext cx="5883149" cy="7559675"/>
            </a:xfrm>
            <a:prstGeom prst="rect">
              <a:avLst/>
            </a:prstGeom>
          </p:spPr>
        </p:pic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D2962414-5821-49CF-A165-7AB2F694CF5C}"/>
                </a:ext>
              </a:extLst>
            </p:cNvPr>
            <p:cNvSpPr/>
            <p:nvPr/>
          </p:nvSpPr>
          <p:spPr>
            <a:xfrm>
              <a:off x="4399712" y="6533459"/>
              <a:ext cx="2667495" cy="1026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5200" y="194557"/>
            <a:ext cx="53857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SEBARAN RESPONDEN DENGAN MINAT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PEKERJAAN ALTERNATIF:</a:t>
            </a:r>
          </a:p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PRODUSEN SAYUR</a:t>
            </a:r>
            <a:r>
              <a:rPr lang="en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AN</a:t>
            </a:r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en-ID" sz="2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DAN BUAH -BUAHAN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5673FE25-A9CE-4C0E-B7C1-8733A7EC5011}"/>
              </a:ext>
            </a:extLst>
          </p:cNvPr>
          <p:cNvCxnSpPr>
            <a:cxnSpLocks/>
          </p:cNvCxnSpPr>
          <p:nvPr/>
        </p:nvCxnSpPr>
        <p:spPr>
          <a:xfrm flipV="1">
            <a:off x="6743345" y="6202139"/>
            <a:ext cx="0" cy="378865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FDE4193D-8840-4DAC-AE98-9D5316AAE15F}"/>
              </a:ext>
            </a:extLst>
          </p:cNvPr>
          <p:cNvSpPr/>
          <p:nvPr/>
        </p:nvSpPr>
        <p:spPr>
          <a:xfrm>
            <a:off x="6464164" y="6581004"/>
            <a:ext cx="1206085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</a:t>
            </a:r>
            <a:r>
              <a:rPr lang="en-ID" sz="1200" dirty="0" err="1">
                <a:solidFill>
                  <a:srgbClr val="144F49"/>
                </a:solidFill>
                <a:latin typeface="Myriad Pro" panose="020B0503030403020204" pitchFamily="34" charset="0"/>
              </a:rPr>
              <a:t>Mulyaharja</a:t>
            </a:r>
            <a:endParaRPr lang="id-ID" sz="1200" dirty="0">
              <a:solidFill>
                <a:srgbClr val="144F49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5131FB38-A28A-423D-B392-6C47A3A6E9EE}"/>
              </a:ext>
            </a:extLst>
          </p:cNvPr>
          <p:cNvCxnSpPr>
            <a:cxnSpLocks/>
          </p:cNvCxnSpPr>
          <p:nvPr/>
        </p:nvCxnSpPr>
        <p:spPr>
          <a:xfrm flipH="1">
            <a:off x="8490346" y="2568208"/>
            <a:ext cx="936000" cy="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A5F949DC-7C8B-41BD-BD46-BEF6AD397D4C}"/>
              </a:ext>
            </a:extLst>
          </p:cNvPr>
          <p:cNvSpPr/>
          <p:nvPr/>
        </p:nvSpPr>
        <p:spPr>
          <a:xfrm>
            <a:off x="9466701" y="2457525"/>
            <a:ext cx="1206085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Tanahbaru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4D30707B-9E6E-4269-A6D0-E51ABD397DBA}"/>
              </a:ext>
            </a:extLst>
          </p:cNvPr>
          <p:cNvCxnSpPr>
            <a:cxnSpLocks/>
          </p:cNvCxnSpPr>
          <p:nvPr/>
        </p:nvCxnSpPr>
        <p:spPr>
          <a:xfrm flipH="1">
            <a:off x="8490346" y="1937266"/>
            <a:ext cx="659830" cy="0"/>
          </a:xfrm>
          <a:prstGeom prst="line">
            <a:avLst/>
          </a:prstGeom>
          <a:ln w="9525">
            <a:solidFill>
              <a:srgbClr val="144F4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ED939152-6090-4C9E-8540-5F35F8A57C44}"/>
              </a:ext>
            </a:extLst>
          </p:cNvPr>
          <p:cNvSpPr/>
          <p:nvPr/>
        </p:nvSpPr>
        <p:spPr>
          <a:xfrm>
            <a:off x="9218273" y="1824603"/>
            <a:ext cx="996866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Cibuluh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295C4C01-58B9-43BB-88F7-67867F74EB53}"/>
              </a:ext>
            </a:extLst>
          </p:cNvPr>
          <p:cNvCxnSpPr>
            <a:cxnSpLocks/>
          </p:cNvCxnSpPr>
          <p:nvPr/>
        </p:nvCxnSpPr>
        <p:spPr>
          <a:xfrm flipH="1">
            <a:off x="8290352" y="1200266"/>
            <a:ext cx="659830" cy="0"/>
          </a:xfrm>
          <a:prstGeom prst="line">
            <a:avLst/>
          </a:prstGeom>
          <a:ln w="9525">
            <a:solidFill>
              <a:srgbClr val="144F4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F82E1EF0-9765-41BC-99B4-A1A1700C252B}"/>
              </a:ext>
            </a:extLst>
          </p:cNvPr>
          <p:cNvSpPr/>
          <p:nvPr/>
        </p:nvSpPr>
        <p:spPr>
          <a:xfrm>
            <a:off x="9072878" y="1099537"/>
            <a:ext cx="996866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Ciparigi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B090CFE6-04CE-4998-A188-E41F80AB51D8}"/>
              </a:ext>
            </a:extLst>
          </p:cNvPr>
          <p:cNvCxnSpPr>
            <a:cxnSpLocks/>
          </p:cNvCxnSpPr>
          <p:nvPr/>
        </p:nvCxnSpPr>
        <p:spPr>
          <a:xfrm>
            <a:off x="5733776" y="995758"/>
            <a:ext cx="0" cy="939527"/>
          </a:xfrm>
          <a:prstGeom prst="line">
            <a:avLst/>
          </a:prstGeom>
          <a:ln w="9525">
            <a:solidFill>
              <a:srgbClr val="144F4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7BAE3DBF-57A6-422A-9DC5-AB5B51DFF64C}"/>
              </a:ext>
            </a:extLst>
          </p:cNvPr>
          <p:cNvCxnSpPr>
            <a:cxnSpLocks/>
          </p:cNvCxnSpPr>
          <p:nvPr/>
        </p:nvCxnSpPr>
        <p:spPr>
          <a:xfrm flipV="1">
            <a:off x="5152737" y="2549209"/>
            <a:ext cx="0" cy="648000"/>
          </a:xfrm>
          <a:prstGeom prst="line">
            <a:avLst/>
          </a:prstGeom>
          <a:ln w="9525">
            <a:solidFill>
              <a:srgbClr val="144F4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DF890B78-C8ED-4BEF-9F06-7CD871CEB196}"/>
              </a:ext>
            </a:extLst>
          </p:cNvPr>
          <p:cNvSpPr/>
          <p:nvPr/>
        </p:nvSpPr>
        <p:spPr>
          <a:xfrm>
            <a:off x="4622493" y="3262793"/>
            <a:ext cx="111405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Margajaya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2DAE01AB-804E-46D8-9886-C008AFAAB7B2}"/>
              </a:ext>
            </a:extLst>
          </p:cNvPr>
          <p:cNvSpPr txBox="1"/>
          <p:nvPr/>
        </p:nvSpPr>
        <p:spPr>
          <a:xfrm>
            <a:off x="225386" y="1599879"/>
            <a:ext cx="37660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pada kelurahan-kelurahan di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bagian utara</a:t>
            </a:r>
            <a:r>
              <a:rPr lang="en-ID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ID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timur</a:t>
            </a:r>
            <a:r>
              <a:rPr lang="en-ID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ID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dan</a:t>
            </a:r>
            <a:r>
              <a:rPr lang="en-ID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barat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menunjukkan 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minat yang cukup tinggi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memp</a:t>
            </a:r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roduksi Sayuran dan buah-buahan (Jualan dari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hasil bercocok tanam)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 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036AA855-1D8F-41CA-B5C0-3939E27EB2E2}"/>
              </a:ext>
            </a:extLst>
          </p:cNvPr>
          <p:cNvSpPr/>
          <p:nvPr/>
        </p:nvSpPr>
        <p:spPr>
          <a:xfrm>
            <a:off x="318928" y="4829455"/>
            <a:ext cx="954460" cy="342962"/>
          </a:xfrm>
          <a:prstGeom prst="rect">
            <a:avLst/>
          </a:prstGeom>
          <a:solidFill>
            <a:srgbClr val="D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79A6384A-B56C-4635-95E9-F345E39023F3}"/>
              </a:ext>
            </a:extLst>
          </p:cNvPr>
          <p:cNvSpPr/>
          <p:nvPr/>
        </p:nvSpPr>
        <p:spPr>
          <a:xfrm>
            <a:off x="320461" y="5291738"/>
            <a:ext cx="954460" cy="342962"/>
          </a:xfrm>
          <a:prstGeom prst="rect">
            <a:avLst/>
          </a:prstGeom>
          <a:solidFill>
            <a:srgbClr val="9FC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CF0BFB5A-3184-4FD4-A804-C147986B8567}"/>
              </a:ext>
            </a:extLst>
          </p:cNvPr>
          <p:cNvSpPr/>
          <p:nvPr/>
        </p:nvSpPr>
        <p:spPr>
          <a:xfrm>
            <a:off x="318928" y="5764890"/>
            <a:ext cx="954460" cy="342962"/>
          </a:xfrm>
          <a:prstGeom prst="rect">
            <a:avLst/>
          </a:prstGeom>
          <a:solidFill>
            <a:srgbClr val="6B9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5216BE81-4D26-44F9-B431-937A1B07B664}"/>
              </a:ext>
            </a:extLst>
          </p:cNvPr>
          <p:cNvSpPr/>
          <p:nvPr/>
        </p:nvSpPr>
        <p:spPr>
          <a:xfrm>
            <a:off x="317395" y="6238042"/>
            <a:ext cx="954460" cy="342962"/>
          </a:xfrm>
          <a:prstGeom prst="rect">
            <a:avLst/>
          </a:prstGeom>
          <a:solidFill>
            <a:srgbClr val="3F7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89FC3FFD-C55E-4C21-932F-9A572D731C10}"/>
              </a:ext>
            </a:extLst>
          </p:cNvPr>
          <p:cNvSpPr/>
          <p:nvPr/>
        </p:nvSpPr>
        <p:spPr>
          <a:xfrm>
            <a:off x="315862" y="6711194"/>
            <a:ext cx="954460" cy="342962"/>
          </a:xfrm>
          <a:prstGeom prst="rect">
            <a:avLst/>
          </a:prstGeom>
          <a:solidFill>
            <a:srgbClr val="144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1CD74B63-9F8F-4DE5-8B3C-1C855810F812}"/>
              </a:ext>
            </a:extLst>
          </p:cNvPr>
          <p:cNvSpPr txBox="1"/>
          <p:nvPr/>
        </p:nvSpPr>
        <p:spPr>
          <a:xfrm>
            <a:off x="1270322" y="4851350"/>
            <a:ext cx="3695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&lt;20% Responden di Kelurahan Tersebut yang Berminat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82D5CA28-01E5-43E2-9C33-6620A54DC2E7}"/>
              </a:ext>
            </a:extLst>
          </p:cNvPr>
          <p:cNvSpPr txBox="1"/>
          <p:nvPr/>
        </p:nvSpPr>
        <p:spPr>
          <a:xfrm>
            <a:off x="1277170" y="5801979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40 – 60% Responden di Kelurahan Tersebut yang Berminat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EA3B98D2-D410-43ED-BBA3-6ED47EFCACEC}"/>
              </a:ext>
            </a:extLst>
          </p:cNvPr>
          <p:cNvSpPr txBox="1"/>
          <p:nvPr/>
        </p:nvSpPr>
        <p:spPr>
          <a:xfrm>
            <a:off x="1277170" y="6256460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60 – 80% Responden di Kelurahan Tersebut yang Berminat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507383DA-3BCB-4DFA-8C35-B01B8940F8F3}"/>
              </a:ext>
            </a:extLst>
          </p:cNvPr>
          <p:cNvSpPr txBox="1"/>
          <p:nvPr/>
        </p:nvSpPr>
        <p:spPr>
          <a:xfrm>
            <a:off x="1277170" y="5305831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20 – 40% Responden di Kelurahan Tersebut yang Berminat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109F0B94-8C77-41F4-B200-AABA91AEFA9D}"/>
              </a:ext>
            </a:extLst>
          </p:cNvPr>
          <p:cNvSpPr txBox="1"/>
          <p:nvPr/>
        </p:nvSpPr>
        <p:spPr>
          <a:xfrm>
            <a:off x="1277170" y="6752608"/>
            <a:ext cx="3727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&gt; 80% Responden di Kelurahan Tersebut yang Berminat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2562E921-98C5-4442-8F00-A5F57AF741BA}"/>
              </a:ext>
            </a:extLst>
          </p:cNvPr>
          <p:cNvSpPr/>
          <p:nvPr/>
        </p:nvSpPr>
        <p:spPr>
          <a:xfrm>
            <a:off x="4965885" y="677114"/>
            <a:ext cx="103913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Bubulak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131FB38-A28A-423D-B392-6C47A3A6E9EE}"/>
              </a:ext>
            </a:extLst>
          </p:cNvPr>
          <p:cNvCxnSpPr>
            <a:cxnSpLocks/>
          </p:cNvCxnSpPr>
          <p:nvPr/>
        </p:nvCxnSpPr>
        <p:spPr>
          <a:xfrm flipH="1">
            <a:off x="8958346" y="4740668"/>
            <a:ext cx="329204" cy="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5F949DC-7C8B-41BD-BD46-BEF6AD397D4C}"/>
              </a:ext>
            </a:extLst>
          </p:cNvPr>
          <p:cNvSpPr/>
          <p:nvPr/>
        </p:nvSpPr>
        <p:spPr>
          <a:xfrm>
            <a:off x="9327905" y="4629985"/>
            <a:ext cx="1206085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</a:t>
            </a:r>
            <a:r>
              <a:rPr lang="en-ID" sz="1200" dirty="0" err="1">
                <a:solidFill>
                  <a:srgbClr val="144F49"/>
                </a:solidFill>
                <a:latin typeface="Myriad Pro" panose="020B0503030403020204" pitchFamily="34" charset="0"/>
              </a:rPr>
              <a:t>Katulampa</a:t>
            </a:r>
            <a:endParaRPr lang="id-ID" sz="1200" dirty="0">
              <a:solidFill>
                <a:srgbClr val="144F49"/>
              </a:solidFill>
              <a:latin typeface="Myriad Pro" panose="020B0503030403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5131FB38-A28A-423D-B392-6C47A3A6E9EE}"/>
              </a:ext>
            </a:extLst>
          </p:cNvPr>
          <p:cNvCxnSpPr>
            <a:cxnSpLocks/>
          </p:cNvCxnSpPr>
          <p:nvPr/>
        </p:nvCxnSpPr>
        <p:spPr>
          <a:xfrm flipH="1">
            <a:off x="8958346" y="3315090"/>
            <a:ext cx="329204" cy="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5F949DC-7C8B-41BD-BD46-BEF6AD397D4C}"/>
              </a:ext>
            </a:extLst>
          </p:cNvPr>
          <p:cNvSpPr/>
          <p:nvPr/>
        </p:nvSpPr>
        <p:spPr>
          <a:xfrm>
            <a:off x="9327905" y="3204407"/>
            <a:ext cx="1206085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</a:t>
            </a:r>
            <a:r>
              <a:rPr lang="en-ID" sz="1200" dirty="0" err="1">
                <a:solidFill>
                  <a:srgbClr val="144F49"/>
                </a:solidFill>
                <a:latin typeface="Myriad Pro" panose="020B0503030403020204" pitchFamily="34" charset="0"/>
              </a:rPr>
              <a:t>Cimahpar</a:t>
            </a:r>
            <a:endParaRPr lang="id-ID" sz="1200" dirty="0">
              <a:solidFill>
                <a:srgbClr val="144F49"/>
              </a:solidFill>
              <a:latin typeface="Myriad Pro" panose="020B0503030403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5131FB38-A28A-423D-B392-6C47A3A6E9EE}"/>
              </a:ext>
            </a:extLst>
          </p:cNvPr>
          <p:cNvCxnSpPr>
            <a:cxnSpLocks/>
          </p:cNvCxnSpPr>
          <p:nvPr/>
        </p:nvCxnSpPr>
        <p:spPr>
          <a:xfrm flipH="1">
            <a:off x="9571311" y="6502254"/>
            <a:ext cx="187877" cy="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5F949DC-7C8B-41BD-BD46-BEF6AD397D4C}"/>
              </a:ext>
            </a:extLst>
          </p:cNvPr>
          <p:cNvSpPr/>
          <p:nvPr/>
        </p:nvSpPr>
        <p:spPr>
          <a:xfrm>
            <a:off x="9799543" y="6391571"/>
            <a:ext cx="1206085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050" dirty="0">
                <a:solidFill>
                  <a:srgbClr val="144F49"/>
                </a:solidFill>
                <a:latin typeface="Myriad Pro" panose="020B0503030403020204" pitchFamily="34" charset="0"/>
              </a:rPr>
              <a:t>Kel. </a:t>
            </a:r>
            <a:r>
              <a:rPr lang="en-ID" sz="1050" dirty="0" err="1">
                <a:solidFill>
                  <a:srgbClr val="144F49"/>
                </a:solidFill>
                <a:latin typeface="Myriad Pro" panose="020B0503030403020204" pitchFamily="34" charset="0"/>
              </a:rPr>
              <a:t>Harjasari</a:t>
            </a:r>
            <a:endParaRPr lang="id-ID" sz="1050" dirty="0">
              <a:solidFill>
                <a:srgbClr val="144F49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6" grpId="0"/>
      <p:bldP spid="70" grpId="0"/>
      <p:bldP spid="74" grpId="0"/>
      <p:bldP spid="82" grpId="0"/>
      <p:bldP spid="116" grpId="0"/>
      <p:bldP spid="31" grpId="0"/>
      <p:bldP spid="34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70750" y="-1"/>
            <a:ext cx="5613247" cy="7559673"/>
            <a:chOff x="4670750" y="-1"/>
            <a:chExt cx="5613247" cy="75596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E0BB54C6-5474-4F90-960B-B048E7759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" t="4424" r="3464" b="5146"/>
            <a:stretch/>
          </p:blipFill>
          <p:spPr>
            <a:xfrm>
              <a:off x="4778759" y="-1"/>
              <a:ext cx="5505238" cy="755967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FB94D425-C1AA-4273-A8BD-C3BC783248D6}"/>
                </a:ext>
              </a:extLst>
            </p:cNvPr>
            <p:cNvSpPr/>
            <p:nvPr/>
          </p:nvSpPr>
          <p:spPr>
            <a:xfrm>
              <a:off x="4670750" y="6533458"/>
              <a:ext cx="2667495" cy="1026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5200" y="194557"/>
            <a:ext cx="5385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SEBARAN RESPONDEN DENGAN MINAT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PEKERJAAN ALTERNATIF:</a:t>
            </a:r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en-ID" sz="20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BISNIS </a:t>
            </a:r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KULINER DAN FROZEN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820413-2BA0-4F8D-BE18-38EF3F03C457}"/>
              </a:ext>
            </a:extLst>
          </p:cNvPr>
          <p:cNvSpPr txBox="1"/>
          <p:nvPr/>
        </p:nvSpPr>
        <p:spPr>
          <a:xfrm>
            <a:off x="315862" y="1377922"/>
            <a:ext cx="39796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di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Bogor Utara dan Bogor Selatan 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menunjukkan 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minat yang cukup tinggi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</a:t>
            </a:r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di Produsen Produk Kuliner, Frozen Food, dan Oleh-oleh khas bogor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810F409-2D14-4F5D-91AF-7A6E57D17CA0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815824" y="982838"/>
            <a:ext cx="0" cy="568802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5A2131-31F7-4BE4-8218-5BB36AADD40D}"/>
              </a:ext>
            </a:extLst>
          </p:cNvPr>
          <p:cNvSpPr/>
          <p:nvPr/>
        </p:nvSpPr>
        <p:spPr>
          <a:xfrm>
            <a:off x="9197139" y="1166242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Ciparigi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C7FE318-0B1D-4FA9-8ACF-774AC8557698}"/>
              </a:ext>
            </a:extLst>
          </p:cNvPr>
          <p:cNvCxnSpPr>
            <a:cxnSpLocks/>
          </p:cNvCxnSpPr>
          <p:nvPr/>
        </p:nvCxnSpPr>
        <p:spPr>
          <a:xfrm flipH="1" flipV="1">
            <a:off x="7985276" y="2571216"/>
            <a:ext cx="1584000" cy="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C5D6BDC-A810-405B-B7C7-DE95740D92F0}"/>
              </a:ext>
            </a:extLst>
          </p:cNvPr>
          <p:cNvSpPr/>
          <p:nvPr/>
        </p:nvSpPr>
        <p:spPr>
          <a:xfrm>
            <a:off x="9570473" y="1979121"/>
            <a:ext cx="1114593" cy="187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Cibuluh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47D8492-7539-4E42-8D3C-174BAAE9B621}"/>
              </a:ext>
            </a:extLst>
          </p:cNvPr>
          <p:cNvCxnSpPr>
            <a:cxnSpLocks/>
          </p:cNvCxnSpPr>
          <p:nvPr/>
        </p:nvCxnSpPr>
        <p:spPr>
          <a:xfrm flipH="1">
            <a:off x="8569827" y="3343487"/>
            <a:ext cx="1044000" cy="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910BBA3-2344-41D6-8E45-A4968CD24D30}"/>
              </a:ext>
            </a:extLst>
          </p:cNvPr>
          <p:cNvSpPr/>
          <p:nvPr/>
        </p:nvSpPr>
        <p:spPr>
          <a:xfrm>
            <a:off x="9429702" y="3400246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Tegalgundil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3F0FF7C-BFBC-4455-BF22-4EF290FBB4E2}"/>
              </a:ext>
            </a:extLst>
          </p:cNvPr>
          <p:cNvCxnSpPr>
            <a:cxnSpLocks/>
          </p:cNvCxnSpPr>
          <p:nvPr/>
        </p:nvCxnSpPr>
        <p:spPr>
          <a:xfrm>
            <a:off x="8117447" y="907239"/>
            <a:ext cx="0" cy="72000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C96D8C9-2C96-47B0-906C-BFBE19E59224}"/>
              </a:ext>
            </a:extLst>
          </p:cNvPr>
          <p:cNvSpPr/>
          <p:nvPr/>
        </p:nvSpPr>
        <p:spPr>
          <a:xfrm>
            <a:off x="7897066" y="564754"/>
            <a:ext cx="1760421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Kedunghalang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876C021-2D87-422B-BDD3-834CC11810AD}"/>
              </a:ext>
            </a:extLst>
          </p:cNvPr>
          <p:cNvSpPr/>
          <p:nvPr/>
        </p:nvSpPr>
        <p:spPr>
          <a:xfrm>
            <a:off x="9174871" y="4607437"/>
            <a:ext cx="1497411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Lawanggintung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976F422-75FE-41FC-B05B-4BD33C2E0435}"/>
              </a:ext>
            </a:extLst>
          </p:cNvPr>
          <p:cNvCxnSpPr>
            <a:cxnSpLocks/>
          </p:cNvCxnSpPr>
          <p:nvPr/>
        </p:nvCxnSpPr>
        <p:spPr>
          <a:xfrm>
            <a:off x="7379447" y="5351042"/>
            <a:ext cx="1476000" cy="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C690F28-9059-4F18-BDF5-67F28C6376B4}"/>
              </a:ext>
            </a:extLst>
          </p:cNvPr>
          <p:cNvSpPr/>
          <p:nvPr/>
        </p:nvSpPr>
        <p:spPr>
          <a:xfrm>
            <a:off x="9788786" y="5011618"/>
            <a:ext cx="771270" cy="211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Tajur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7A03EE6-6907-4AE6-9759-182927CFE4A7}"/>
              </a:ext>
            </a:extLst>
          </p:cNvPr>
          <p:cNvSpPr/>
          <p:nvPr/>
        </p:nvSpPr>
        <p:spPr>
          <a:xfrm>
            <a:off x="318928" y="4829455"/>
            <a:ext cx="954460" cy="342962"/>
          </a:xfrm>
          <a:prstGeom prst="rect">
            <a:avLst/>
          </a:prstGeom>
          <a:solidFill>
            <a:srgbClr val="D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AB8DB81-D44C-42FB-BDB9-0DC5BEC44B5F}"/>
              </a:ext>
            </a:extLst>
          </p:cNvPr>
          <p:cNvSpPr/>
          <p:nvPr/>
        </p:nvSpPr>
        <p:spPr>
          <a:xfrm>
            <a:off x="320461" y="5291738"/>
            <a:ext cx="954460" cy="342962"/>
          </a:xfrm>
          <a:prstGeom prst="rect">
            <a:avLst/>
          </a:prstGeom>
          <a:solidFill>
            <a:srgbClr val="9FC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350F34A-05ED-4D77-B760-67B6951D4D81}"/>
              </a:ext>
            </a:extLst>
          </p:cNvPr>
          <p:cNvSpPr/>
          <p:nvPr/>
        </p:nvSpPr>
        <p:spPr>
          <a:xfrm>
            <a:off x="318928" y="5764890"/>
            <a:ext cx="954460" cy="342962"/>
          </a:xfrm>
          <a:prstGeom prst="rect">
            <a:avLst/>
          </a:prstGeom>
          <a:solidFill>
            <a:srgbClr val="6B9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1A85FF1-32F6-4800-B3FA-5C34BFB61CD6}"/>
              </a:ext>
            </a:extLst>
          </p:cNvPr>
          <p:cNvSpPr/>
          <p:nvPr/>
        </p:nvSpPr>
        <p:spPr>
          <a:xfrm>
            <a:off x="317395" y="6238042"/>
            <a:ext cx="954460" cy="342962"/>
          </a:xfrm>
          <a:prstGeom prst="rect">
            <a:avLst/>
          </a:prstGeom>
          <a:solidFill>
            <a:srgbClr val="3F7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37E262B-E521-47F6-82E4-F1260E8E0928}"/>
              </a:ext>
            </a:extLst>
          </p:cNvPr>
          <p:cNvSpPr/>
          <p:nvPr/>
        </p:nvSpPr>
        <p:spPr>
          <a:xfrm>
            <a:off x="315862" y="6711194"/>
            <a:ext cx="954460" cy="342962"/>
          </a:xfrm>
          <a:prstGeom prst="rect">
            <a:avLst/>
          </a:prstGeom>
          <a:solidFill>
            <a:srgbClr val="144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89DCF93-5CD2-4038-9F4D-92D07949D152}"/>
              </a:ext>
            </a:extLst>
          </p:cNvPr>
          <p:cNvSpPr txBox="1"/>
          <p:nvPr/>
        </p:nvSpPr>
        <p:spPr>
          <a:xfrm>
            <a:off x="1270322" y="4851350"/>
            <a:ext cx="3695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&lt;20% Responden di Kelurahan Tersebut yang Berminat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B886767-736A-40F3-92F3-714CC2A0A6F1}"/>
              </a:ext>
            </a:extLst>
          </p:cNvPr>
          <p:cNvSpPr txBox="1"/>
          <p:nvPr/>
        </p:nvSpPr>
        <p:spPr>
          <a:xfrm>
            <a:off x="1277170" y="5801979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40 – 60% Responden di Kelurahan Tersebut yang Berminat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413C7A71-84BE-4FF1-B223-C5017B0D609A}"/>
              </a:ext>
            </a:extLst>
          </p:cNvPr>
          <p:cNvSpPr txBox="1"/>
          <p:nvPr/>
        </p:nvSpPr>
        <p:spPr>
          <a:xfrm>
            <a:off x="1277170" y="6256460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60 – 80% Responden di Kelurahan Tersebut yang Berminat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412A30-EEAD-47FA-96C9-42BDD331860A}"/>
              </a:ext>
            </a:extLst>
          </p:cNvPr>
          <p:cNvSpPr txBox="1"/>
          <p:nvPr/>
        </p:nvSpPr>
        <p:spPr>
          <a:xfrm>
            <a:off x="1277170" y="5305831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20 – 40% Responden di Kelurahan Tersebut yang Berminat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91CEFC4-F998-4461-B81C-0E7ADD5F1486}"/>
              </a:ext>
            </a:extLst>
          </p:cNvPr>
          <p:cNvSpPr txBox="1"/>
          <p:nvPr/>
        </p:nvSpPr>
        <p:spPr>
          <a:xfrm>
            <a:off x="1277170" y="6752608"/>
            <a:ext cx="3727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&gt; 80% Responden di Kelurahan Tersebut yang Berminat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1F9CFEE3-3105-43BA-92FD-871DAC8C0EEC}"/>
              </a:ext>
            </a:extLst>
          </p:cNvPr>
          <p:cNvSpPr/>
          <p:nvPr/>
        </p:nvSpPr>
        <p:spPr>
          <a:xfrm>
            <a:off x="9472891" y="2603500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Tanahsareal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B982A848-104C-4425-AF52-25D75193B849}"/>
              </a:ext>
            </a:extLst>
          </p:cNvPr>
          <p:cNvSpPr/>
          <p:nvPr/>
        </p:nvSpPr>
        <p:spPr>
          <a:xfrm>
            <a:off x="5850193" y="4733061"/>
            <a:ext cx="1497411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Ranggamekar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DE53A642-3612-4CC3-9F5F-30B6C1E7412F}"/>
              </a:ext>
            </a:extLst>
          </p:cNvPr>
          <p:cNvSpPr/>
          <p:nvPr/>
        </p:nvSpPr>
        <p:spPr>
          <a:xfrm>
            <a:off x="5214088" y="3502765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Pabaton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3972830E-0E7D-4103-B603-EC524E6A7EA7}"/>
              </a:ext>
            </a:extLst>
          </p:cNvPr>
          <p:cNvSpPr/>
          <p:nvPr/>
        </p:nvSpPr>
        <p:spPr>
          <a:xfrm>
            <a:off x="6438126" y="5238003"/>
            <a:ext cx="994125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Pakuan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C89A150D-489C-40CE-9F7C-98E3AE4511AE}"/>
              </a:ext>
            </a:extLst>
          </p:cNvPr>
          <p:cNvSpPr/>
          <p:nvPr/>
        </p:nvSpPr>
        <p:spPr>
          <a:xfrm>
            <a:off x="7391790" y="6780424"/>
            <a:ext cx="1114593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Harjasari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8D96E86-B6C3-4002-BA69-7B234326A803}"/>
              </a:ext>
            </a:extLst>
          </p:cNvPr>
          <p:cNvSpPr/>
          <p:nvPr/>
        </p:nvSpPr>
        <p:spPr>
          <a:xfrm>
            <a:off x="5094776" y="1058212"/>
            <a:ext cx="1045981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144F49"/>
                </a:solidFill>
                <a:latin typeface="Myriad Pro" panose="020B0503030403020204" pitchFamily="34" charset="0"/>
              </a:rPr>
              <a:t>Kel. Semplak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2A7F680E-A396-4C83-9B8E-70DBF050129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9137276" y="1708045"/>
            <a:ext cx="0" cy="72000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9880EDE4-1497-4370-AF81-18A2EB8E4502}"/>
              </a:ext>
            </a:extLst>
          </p:cNvPr>
          <p:cNvCxnSpPr>
            <a:cxnSpLocks/>
          </p:cNvCxnSpPr>
          <p:nvPr/>
        </p:nvCxnSpPr>
        <p:spPr>
          <a:xfrm rot="5400000" flipV="1">
            <a:off x="7347604" y="4550936"/>
            <a:ext cx="0" cy="900000"/>
          </a:xfrm>
          <a:prstGeom prst="line">
            <a:avLst/>
          </a:prstGeom>
          <a:ln w="9525">
            <a:solidFill>
              <a:srgbClr val="144F4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F82FEC4B-80CA-4C7F-9456-0DFA7E7B779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9069460" y="4463462"/>
            <a:ext cx="0" cy="900000"/>
          </a:xfrm>
          <a:prstGeom prst="line">
            <a:avLst/>
          </a:prstGeom>
          <a:ln w="9525">
            <a:solidFill>
              <a:srgbClr val="144F4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86AE897B-DF57-44F2-B9A6-335B4D9B0B45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9365520" y="4741209"/>
            <a:ext cx="0" cy="792000"/>
          </a:xfrm>
          <a:prstGeom prst="line">
            <a:avLst/>
          </a:prstGeom>
          <a:ln w="9525">
            <a:solidFill>
              <a:srgbClr val="144F4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EDB3EC5A-A954-44BD-8DDD-85085086FB7E}"/>
              </a:ext>
            </a:extLst>
          </p:cNvPr>
          <p:cNvCxnSpPr>
            <a:cxnSpLocks/>
          </p:cNvCxnSpPr>
          <p:nvPr/>
        </p:nvCxnSpPr>
        <p:spPr>
          <a:xfrm>
            <a:off x="8399276" y="6902308"/>
            <a:ext cx="1476000" cy="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6CDE6042-90D9-4C0B-A270-D9800A6B7495}"/>
              </a:ext>
            </a:extLst>
          </p:cNvPr>
          <p:cNvCxnSpPr>
            <a:cxnSpLocks/>
          </p:cNvCxnSpPr>
          <p:nvPr/>
        </p:nvCxnSpPr>
        <p:spPr>
          <a:xfrm>
            <a:off x="6190176" y="3614408"/>
            <a:ext cx="1476000" cy="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85F9E2EF-825E-4CDA-BB21-5FBFEBEF7FF0}"/>
              </a:ext>
            </a:extLst>
          </p:cNvPr>
          <p:cNvCxnSpPr>
            <a:cxnSpLocks/>
          </p:cNvCxnSpPr>
          <p:nvPr/>
        </p:nvCxnSpPr>
        <p:spPr>
          <a:xfrm>
            <a:off x="6113387" y="1166242"/>
            <a:ext cx="0" cy="720000"/>
          </a:xfrm>
          <a:prstGeom prst="line">
            <a:avLst/>
          </a:prstGeom>
          <a:ln w="9525">
            <a:solidFill>
              <a:srgbClr val="3F746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09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18066" y="0"/>
            <a:ext cx="5940736" cy="7533988"/>
            <a:chOff x="4518066" y="0"/>
            <a:chExt cx="5940736" cy="75339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45969154-B7AF-4F55-9D4C-7B17DA379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4" b="5112"/>
            <a:stretch/>
          </p:blipFill>
          <p:spPr>
            <a:xfrm>
              <a:off x="4534779" y="0"/>
              <a:ext cx="5924023" cy="7512093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2DC55C23-3AA0-4676-BD26-9249022DB25A}"/>
                </a:ext>
              </a:extLst>
            </p:cNvPr>
            <p:cNvSpPr/>
            <p:nvPr/>
          </p:nvSpPr>
          <p:spPr>
            <a:xfrm>
              <a:off x="4518066" y="6642680"/>
              <a:ext cx="3104031" cy="891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5200" y="194557"/>
            <a:ext cx="53857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SEBARAN RESPONDEN DENGAN MINAT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PEKERJAAN ALTERNATIF:</a:t>
            </a:r>
          </a:p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PRODUK KESEHATAN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7EC957B-C027-4520-8D31-58CC58DD4AF4}"/>
              </a:ext>
            </a:extLst>
          </p:cNvPr>
          <p:cNvCxnSpPr>
            <a:cxnSpLocks/>
          </p:cNvCxnSpPr>
          <p:nvPr/>
        </p:nvCxnSpPr>
        <p:spPr>
          <a:xfrm>
            <a:off x="5405770" y="916995"/>
            <a:ext cx="0" cy="612000"/>
          </a:xfrm>
          <a:prstGeom prst="line">
            <a:avLst/>
          </a:prstGeom>
          <a:ln w="9525">
            <a:solidFill>
              <a:srgbClr val="22663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D8F52EA-A268-4BAE-9E5B-4451B302D18A}"/>
              </a:ext>
            </a:extLst>
          </p:cNvPr>
          <p:cNvSpPr/>
          <p:nvPr/>
        </p:nvSpPr>
        <p:spPr>
          <a:xfrm>
            <a:off x="4945828" y="595678"/>
            <a:ext cx="103913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226633"/>
                </a:solidFill>
                <a:latin typeface="Myriad Pro" panose="020B0503030403020204" pitchFamily="34" charset="0"/>
              </a:rPr>
              <a:t>Kel. Situgede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901CACEE-E538-445E-8D35-D8AEE76358A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293335" y="78091"/>
            <a:ext cx="0" cy="568802"/>
          </a:xfrm>
          <a:prstGeom prst="line">
            <a:avLst/>
          </a:prstGeom>
          <a:ln w="9525">
            <a:solidFill>
              <a:srgbClr val="22663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7F0582F-3404-438A-AADF-8EDDBF62219E}"/>
              </a:ext>
            </a:extLst>
          </p:cNvPr>
          <p:cNvSpPr/>
          <p:nvPr/>
        </p:nvSpPr>
        <p:spPr>
          <a:xfrm>
            <a:off x="7645714" y="251809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226633"/>
                </a:solidFill>
                <a:latin typeface="Myriad Pro" panose="020B0503030403020204" pitchFamily="34" charset="0"/>
              </a:rPr>
              <a:t>Kel. Mekarwangi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F96C79D-D8C4-49DE-AA67-ADFCC95567DC}"/>
              </a:ext>
            </a:extLst>
          </p:cNvPr>
          <p:cNvCxnSpPr>
            <a:cxnSpLocks/>
          </p:cNvCxnSpPr>
          <p:nvPr/>
        </p:nvCxnSpPr>
        <p:spPr>
          <a:xfrm rot="16200000">
            <a:off x="6155692" y="3186144"/>
            <a:ext cx="0" cy="468000"/>
          </a:xfrm>
          <a:prstGeom prst="line">
            <a:avLst/>
          </a:prstGeom>
          <a:ln w="9525">
            <a:solidFill>
              <a:srgbClr val="22663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F75D80E-F08E-4112-92E9-136871571526}"/>
              </a:ext>
            </a:extLst>
          </p:cNvPr>
          <p:cNvSpPr/>
          <p:nvPr/>
        </p:nvSpPr>
        <p:spPr>
          <a:xfrm>
            <a:off x="5104104" y="3315083"/>
            <a:ext cx="736072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226633"/>
                </a:solidFill>
                <a:latin typeface="Myriad Pro" panose="020B0503030403020204" pitchFamily="34" charset="0"/>
              </a:rPr>
              <a:t>Kel. Loji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2AC45C2-6D89-46F0-A4F7-D357738ED5BE}"/>
              </a:ext>
            </a:extLst>
          </p:cNvPr>
          <p:cNvSpPr txBox="1"/>
          <p:nvPr/>
        </p:nvSpPr>
        <p:spPr>
          <a:xfrm>
            <a:off x="235972" y="1333330"/>
            <a:ext cx="3695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di wilayah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Bogor Tengah dan Bogor Barat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menunjukkan 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minat yang cukup tinggi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</a:t>
            </a:r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 di Produsen Produk kesehatan (jahit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masker, produk hand sanitizer lokal, dll)</a:t>
            </a:r>
            <a:endParaRPr lang="id-ID" sz="14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8D551F4-6346-4DE1-9E8C-8968251DDEF1}"/>
              </a:ext>
            </a:extLst>
          </p:cNvPr>
          <p:cNvSpPr/>
          <p:nvPr/>
        </p:nvSpPr>
        <p:spPr>
          <a:xfrm>
            <a:off x="318928" y="4829455"/>
            <a:ext cx="954460" cy="342962"/>
          </a:xfrm>
          <a:prstGeom prst="rect">
            <a:avLst/>
          </a:prstGeom>
          <a:solidFill>
            <a:srgbClr val="DA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EB1BE9F-E5EC-4C79-957D-DDFB95DE2461}"/>
              </a:ext>
            </a:extLst>
          </p:cNvPr>
          <p:cNvSpPr/>
          <p:nvPr/>
        </p:nvSpPr>
        <p:spPr>
          <a:xfrm>
            <a:off x="320461" y="5291738"/>
            <a:ext cx="954460" cy="342962"/>
          </a:xfrm>
          <a:prstGeom prst="rect">
            <a:avLst/>
          </a:prstGeom>
          <a:solidFill>
            <a:srgbClr val="C0D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8DFFB77-4230-409E-A5F9-1A43A99F3A63}"/>
              </a:ext>
            </a:extLst>
          </p:cNvPr>
          <p:cNvSpPr/>
          <p:nvPr/>
        </p:nvSpPr>
        <p:spPr>
          <a:xfrm>
            <a:off x="318928" y="5764890"/>
            <a:ext cx="954460" cy="342962"/>
          </a:xfrm>
          <a:prstGeom prst="rect">
            <a:avLst/>
          </a:prstGeom>
          <a:solidFill>
            <a:srgbClr val="76A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1B20A71-E948-4C04-9B61-CC9A9C7A5C69}"/>
              </a:ext>
            </a:extLst>
          </p:cNvPr>
          <p:cNvSpPr/>
          <p:nvPr/>
        </p:nvSpPr>
        <p:spPr>
          <a:xfrm>
            <a:off x="317395" y="6238042"/>
            <a:ext cx="954460" cy="342962"/>
          </a:xfrm>
          <a:prstGeom prst="rect">
            <a:avLst/>
          </a:prstGeom>
          <a:solidFill>
            <a:srgbClr val="498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5B536EF-FD45-47F2-B562-182F7B22158F}"/>
              </a:ext>
            </a:extLst>
          </p:cNvPr>
          <p:cNvSpPr/>
          <p:nvPr/>
        </p:nvSpPr>
        <p:spPr>
          <a:xfrm>
            <a:off x="315862" y="6711194"/>
            <a:ext cx="954460" cy="342962"/>
          </a:xfrm>
          <a:prstGeom prst="rect">
            <a:avLst/>
          </a:prstGeom>
          <a:solidFill>
            <a:srgbClr val="23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33636F5-A8D6-4FD0-AA3D-AE0B0A5C6D0C}"/>
              </a:ext>
            </a:extLst>
          </p:cNvPr>
          <p:cNvSpPr txBox="1"/>
          <p:nvPr/>
        </p:nvSpPr>
        <p:spPr>
          <a:xfrm>
            <a:off x="1270322" y="4851350"/>
            <a:ext cx="3695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&lt;20% Responden di Kelurahan Tersebut yang Berminat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F099B7B-AD3A-4A7E-A547-D973F9B40B0D}"/>
              </a:ext>
            </a:extLst>
          </p:cNvPr>
          <p:cNvSpPr txBox="1"/>
          <p:nvPr/>
        </p:nvSpPr>
        <p:spPr>
          <a:xfrm>
            <a:off x="1277170" y="5801979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40 – 60% Responden di Kelurahan Tersebut yang Berminat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BAEB054-47E3-4326-BDFD-799E1698132B}"/>
              </a:ext>
            </a:extLst>
          </p:cNvPr>
          <p:cNvSpPr txBox="1"/>
          <p:nvPr/>
        </p:nvSpPr>
        <p:spPr>
          <a:xfrm>
            <a:off x="1277170" y="6256460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60 – 80% Responden di Kelurahan Tersebut yang Berminat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F1402C5-96E1-4288-95CF-3998AF5C0BEF}"/>
              </a:ext>
            </a:extLst>
          </p:cNvPr>
          <p:cNvSpPr txBox="1"/>
          <p:nvPr/>
        </p:nvSpPr>
        <p:spPr>
          <a:xfrm>
            <a:off x="1277170" y="5305831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20 – 40% Responden di Kelurahan Tersebut yang Berminat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BABC8DED-0B72-41BE-ABF3-AE9CEF0A68D1}"/>
              </a:ext>
            </a:extLst>
          </p:cNvPr>
          <p:cNvSpPr/>
          <p:nvPr/>
        </p:nvSpPr>
        <p:spPr>
          <a:xfrm>
            <a:off x="4458733" y="2882023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226633"/>
                </a:solidFill>
                <a:latin typeface="Myriad Pro" panose="020B0503030403020204" pitchFamily="34" charset="0"/>
              </a:rPr>
              <a:t>Kel. Kebonpedes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1DD3A37D-E2F7-4CAF-8B66-FA4EFCE6D552}"/>
              </a:ext>
            </a:extLst>
          </p:cNvPr>
          <p:cNvSpPr/>
          <p:nvPr/>
        </p:nvSpPr>
        <p:spPr>
          <a:xfrm>
            <a:off x="9436449" y="2232560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226633"/>
                </a:solidFill>
                <a:latin typeface="Myriad Pro" panose="020B0503030403020204" pitchFamily="34" charset="0"/>
              </a:rPr>
              <a:t>Kel. Tanahs</a:t>
            </a:r>
            <a:r>
              <a:rPr lang="en-ID" sz="1200" dirty="0">
                <a:solidFill>
                  <a:srgbClr val="226633"/>
                </a:solidFill>
                <a:latin typeface="Myriad Pro" panose="020B0503030403020204" pitchFamily="34" charset="0"/>
              </a:rPr>
              <a:t>a</a:t>
            </a:r>
            <a:r>
              <a:rPr lang="id-ID" sz="1200" dirty="0">
                <a:solidFill>
                  <a:srgbClr val="226633"/>
                </a:solidFill>
                <a:latin typeface="Myriad Pro" panose="020B0503030403020204" pitchFamily="34" charset="0"/>
              </a:rPr>
              <a:t>real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6A66751D-493D-4A5C-98A2-F7C9570F0E5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786474" y="1752659"/>
            <a:ext cx="0" cy="1512000"/>
          </a:xfrm>
          <a:prstGeom prst="line">
            <a:avLst/>
          </a:prstGeom>
          <a:ln w="9525">
            <a:solidFill>
              <a:srgbClr val="22663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C4C97CAE-BB12-44FB-B3AF-5119A6347411}"/>
              </a:ext>
            </a:extLst>
          </p:cNvPr>
          <p:cNvCxnSpPr>
            <a:cxnSpLocks/>
          </p:cNvCxnSpPr>
          <p:nvPr/>
        </p:nvCxnSpPr>
        <p:spPr>
          <a:xfrm rot="5400000" flipV="1">
            <a:off x="6668097" y="2027856"/>
            <a:ext cx="0" cy="1908000"/>
          </a:xfrm>
          <a:prstGeom prst="line">
            <a:avLst/>
          </a:prstGeom>
          <a:ln w="9525">
            <a:solidFill>
              <a:srgbClr val="22663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AEE90E5-AA79-448A-AE73-396DA2099060}"/>
              </a:ext>
            </a:extLst>
          </p:cNvPr>
          <p:cNvSpPr txBox="1"/>
          <p:nvPr/>
        </p:nvSpPr>
        <p:spPr>
          <a:xfrm>
            <a:off x="1277170" y="6752608"/>
            <a:ext cx="3727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&gt; 80% Responden di Kelurahan Tersebut yang Berminat</a:t>
            </a:r>
          </a:p>
        </p:txBody>
      </p:sp>
    </p:spTree>
    <p:extLst>
      <p:ext uri="{BB962C8B-B14F-4D97-AF65-F5344CB8AC3E}">
        <p14:creationId xmlns:p14="http://schemas.microsoft.com/office/powerpoint/2010/main" val="6310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6" grpId="0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7AA011-21B9-496F-8D43-46697E082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5050" r="3921" b="4659"/>
          <a:stretch/>
        </p:blipFill>
        <p:spPr>
          <a:xfrm>
            <a:off x="4879174" y="-1"/>
            <a:ext cx="5516449" cy="7559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200" y="194557"/>
            <a:ext cx="5385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SEBARAN RESPONDEN DENGAN MINAT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PEKERJAAN ALTERNATIF:</a:t>
            </a:r>
          </a:p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BIDANG EKSPEDISI DAN LOGISTIK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550" y="1362239"/>
            <a:ext cx="3813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Sebagian besar responden di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kelurahan bagian utara</a:t>
            </a:r>
            <a:r>
              <a:rPr lang="id-ID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memiliki 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minat yang cukup tinggi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b</a:t>
            </a:r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ekerja di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</a:t>
            </a:r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idang ekspedisi dan logistik</a:t>
            </a:r>
            <a:endParaRPr lang="id-ID" sz="14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6035BAA-07EA-4116-AFA6-70355146B5BB}"/>
              </a:ext>
            </a:extLst>
          </p:cNvPr>
          <p:cNvCxnSpPr>
            <a:cxnSpLocks/>
          </p:cNvCxnSpPr>
          <p:nvPr/>
        </p:nvCxnSpPr>
        <p:spPr>
          <a:xfrm rot="5400000" flipV="1">
            <a:off x="5337268" y="1269060"/>
            <a:ext cx="0" cy="568802"/>
          </a:xfrm>
          <a:prstGeom prst="line">
            <a:avLst/>
          </a:prstGeom>
          <a:ln w="9525">
            <a:solidFill>
              <a:srgbClr val="63636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0EE7C42-A3C3-4C2C-A4AE-ECEC3FBFD039}"/>
              </a:ext>
            </a:extLst>
          </p:cNvPr>
          <p:cNvSpPr/>
          <p:nvPr/>
        </p:nvSpPr>
        <p:spPr>
          <a:xfrm>
            <a:off x="4211196" y="1251557"/>
            <a:ext cx="103913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454545"/>
                </a:solidFill>
                <a:latin typeface="Myriad Pro" panose="020B0503030403020204" pitchFamily="34" charset="0"/>
              </a:rPr>
              <a:t>Kel. Situgede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xmlns="" id="{728ED855-C088-4B83-B0A7-4174803BB245}"/>
              </a:ext>
            </a:extLst>
          </p:cNvPr>
          <p:cNvSpPr/>
          <p:nvPr/>
        </p:nvSpPr>
        <p:spPr>
          <a:xfrm rot="16200000" flipV="1">
            <a:off x="6180457" y="877824"/>
            <a:ext cx="274320" cy="809244"/>
          </a:xfrm>
          <a:custGeom>
            <a:avLst/>
            <a:gdLst>
              <a:gd name="connsiteX0" fmla="*/ 274320 w 274320"/>
              <a:gd name="connsiteY0" fmla="*/ 809244 h 809244"/>
              <a:gd name="connsiteX1" fmla="*/ 0 w 274320"/>
              <a:gd name="connsiteY1" fmla="*/ 809244 h 809244"/>
              <a:gd name="connsiteX2" fmla="*/ 0 w 274320"/>
              <a:gd name="connsiteY2" fmla="*/ 0 h 80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" h="809244">
                <a:moveTo>
                  <a:pt x="274320" y="809244"/>
                </a:moveTo>
                <a:lnTo>
                  <a:pt x="0" y="809244"/>
                </a:lnTo>
                <a:lnTo>
                  <a:pt x="0" y="0"/>
                </a:lnTo>
              </a:path>
            </a:pathLst>
          </a:custGeom>
          <a:ln w="9525">
            <a:solidFill>
              <a:srgbClr val="45454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1509EC1-38D5-4207-9356-FCF8835C9407}"/>
              </a:ext>
            </a:extLst>
          </p:cNvPr>
          <p:cNvSpPr/>
          <p:nvPr/>
        </p:nvSpPr>
        <p:spPr>
          <a:xfrm>
            <a:off x="5245112" y="877825"/>
            <a:ext cx="1127567" cy="219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454545"/>
                </a:solidFill>
                <a:latin typeface="Myriad Pro" panose="020B0503030403020204" pitchFamily="34" charset="0"/>
              </a:rPr>
              <a:t>Kel. Curug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64B8D13-9330-4F09-8823-79548392B11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468347" y="43180"/>
            <a:ext cx="0" cy="756000"/>
          </a:xfrm>
          <a:prstGeom prst="line">
            <a:avLst/>
          </a:prstGeom>
          <a:ln w="9525">
            <a:solidFill>
              <a:srgbClr val="45454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3018D17-230A-4706-9DE9-4443F36F7FE6}"/>
              </a:ext>
            </a:extLst>
          </p:cNvPr>
          <p:cNvSpPr/>
          <p:nvPr/>
        </p:nvSpPr>
        <p:spPr>
          <a:xfrm>
            <a:off x="7889232" y="304786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454545"/>
                </a:solidFill>
                <a:latin typeface="Myriad Pro" panose="020B0503030403020204" pitchFamily="34" charset="0"/>
              </a:rPr>
              <a:t>Kel. Mekarwangi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3458248-54E2-49FF-B8C2-E39492CFAE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945580" y="977471"/>
            <a:ext cx="0" cy="568802"/>
          </a:xfrm>
          <a:prstGeom prst="line">
            <a:avLst/>
          </a:prstGeom>
          <a:ln w="9525">
            <a:solidFill>
              <a:srgbClr val="45454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3A7E1BE-843F-4131-8F71-B866A1F6501C}"/>
              </a:ext>
            </a:extLst>
          </p:cNvPr>
          <p:cNvSpPr/>
          <p:nvPr/>
        </p:nvSpPr>
        <p:spPr>
          <a:xfrm>
            <a:off x="9277014" y="1151189"/>
            <a:ext cx="125536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454545"/>
                </a:solidFill>
                <a:latin typeface="Myriad Pro" panose="020B0503030403020204" pitchFamily="34" charset="0"/>
              </a:rPr>
              <a:t>Kel. Ciparigi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7FB9BDF-C4C8-4495-B16B-94DD0924DB47}"/>
              </a:ext>
            </a:extLst>
          </p:cNvPr>
          <p:cNvCxnSpPr>
            <a:cxnSpLocks/>
          </p:cNvCxnSpPr>
          <p:nvPr/>
        </p:nvCxnSpPr>
        <p:spPr>
          <a:xfrm flipV="1">
            <a:off x="6206917" y="2822413"/>
            <a:ext cx="0" cy="568802"/>
          </a:xfrm>
          <a:prstGeom prst="line">
            <a:avLst/>
          </a:prstGeom>
          <a:ln w="9525">
            <a:solidFill>
              <a:srgbClr val="63636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4C5649B-7394-4B4C-960B-A4A68A704B33}"/>
              </a:ext>
            </a:extLst>
          </p:cNvPr>
          <p:cNvSpPr/>
          <p:nvPr/>
        </p:nvSpPr>
        <p:spPr>
          <a:xfrm>
            <a:off x="5028928" y="3416628"/>
            <a:ext cx="1425849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454545"/>
                </a:solidFill>
                <a:latin typeface="Myriad Pro" panose="020B0503030403020204" pitchFamily="34" charset="0"/>
              </a:rPr>
              <a:t>Kel. Sindangbarang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276ED2B-49CF-4856-8541-ADEC2F418FB3}"/>
              </a:ext>
            </a:extLst>
          </p:cNvPr>
          <p:cNvCxnSpPr>
            <a:cxnSpLocks/>
          </p:cNvCxnSpPr>
          <p:nvPr/>
        </p:nvCxnSpPr>
        <p:spPr>
          <a:xfrm>
            <a:off x="7090347" y="4890358"/>
            <a:ext cx="980434" cy="0"/>
          </a:xfrm>
          <a:prstGeom prst="line">
            <a:avLst/>
          </a:prstGeom>
          <a:ln w="9525">
            <a:solidFill>
              <a:srgbClr val="45454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5653D8C-CB52-45F8-A45A-233FAC46BCE5}"/>
              </a:ext>
            </a:extLst>
          </p:cNvPr>
          <p:cNvSpPr/>
          <p:nvPr/>
        </p:nvSpPr>
        <p:spPr>
          <a:xfrm>
            <a:off x="5604692" y="4779675"/>
            <a:ext cx="1425849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rgbClr val="454545"/>
                </a:solidFill>
                <a:latin typeface="Myriad Pro" panose="020B0503030403020204" pitchFamily="34" charset="0"/>
              </a:rPr>
              <a:t>Kel. Ranggamekar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70083294-FD85-4B10-9589-C1E1DB1FDA68}"/>
              </a:ext>
            </a:extLst>
          </p:cNvPr>
          <p:cNvCxnSpPr>
            <a:cxnSpLocks/>
          </p:cNvCxnSpPr>
          <p:nvPr/>
        </p:nvCxnSpPr>
        <p:spPr>
          <a:xfrm flipH="1">
            <a:off x="8947099" y="1943958"/>
            <a:ext cx="659830" cy="0"/>
          </a:xfrm>
          <a:prstGeom prst="line">
            <a:avLst/>
          </a:prstGeom>
          <a:ln w="9525">
            <a:solidFill>
              <a:srgbClr val="63636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6C6D220-8D25-48CE-B644-7A2562720B5F}"/>
              </a:ext>
            </a:extLst>
          </p:cNvPr>
          <p:cNvSpPr/>
          <p:nvPr/>
        </p:nvSpPr>
        <p:spPr>
          <a:xfrm>
            <a:off x="9706748" y="1830675"/>
            <a:ext cx="985065" cy="223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rgbClr val="454545"/>
                </a:solidFill>
                <a:latin typeface="Myriad Pro" panose="020B0503030403020204" pitchFamily="34" charset="0"/>
              </a:rPr>
              <a:t>Kel. Cibuluh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235BD87-AAFA-401B-B2BF-B7ADF8EC9360}"/>
              </a:ext>
            </a:extLst>
          </p:cNvPr>
          <p:cNvSpPr/>
          <p:nvPr/>
        </p:nvSpPr>
        <p:spPr>
          <a:xfrm>
            <a:off x="318928" y="4829455"/>
            <a:ext cx="954460" cy="342962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C3399F8-5662-45EF-953E-31FB9D009FD6}"/>
              </a:ext>
            </a:extLst>
          </p:cNvPr>
          <p:cNvSpPr/>
          <p:nvPr/>
        </p:nvSpPr>
        <p:spPr>
          <a:xfrm>
            <a:off x="320461" y="5291738"/>
            <a:ext cx="954460" cy="342962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B4AFD9F-D4FB-4F6F-969D-79BF06219AAE}"/>
              </a:ext>
            </a:extLst>
          </p:cNvPr>
          <p:cNvSpPr/>
          <p:nvPr/>
        </p:nvSpPr>
        <p:spPr>
          <a:xfrm>
            <a:off x="318928" y="5764890"/>
            <a:ext cx="954460" cy="342962"/>
          </a:xfrm>
          <a:prstGeom prst="rect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CF994B0-839E-404E-A069-1E210F3A9FB9}"/>
              </a:ext>
            </a:extLst>
          </p:cNvPr>
          <p:cNvSpPr/>
          <p:nvPr/>
        </p:nvSpPr>
        <p:spPr>
          <a:xfrm>
            <a:off x="317395" y="6238042"/>
            <a:ext cx="954460" cy="342962"/>
          </a:xfrm>
          <a:prstGeom prst="rect">
            <a:avLst/>
          </a:prstGeom>
          <a:solidFill>
            <a:srgbClr val="636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DAA0EC9-5A27-4416-A469-5A875861B349}"/>
              </a:ext>
            </a:extLst>
          </p:cNvPr>
          <p:cNvSpPr/>
          <p:nvPr/>
        </p:nvSpPr>
        <p:spPr>
          <a:xfrm>
            <a:off x="315862" y="6711194"/>
            <a:ext cx="954460" cy="342962"/>
          </a:xfrm>
          <a:prstGeom prst="rect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C360A57-B04E-4BBA-A7EB-0E65191061DF}"/>
              </a:ext>
            </a:extLst>
          </p:cNvPr>
          <p:cNvSpPr txBox="1"/>
          <p:nvPr/>
        </p:nvSpPr>
        <p:spPr>
          <a:xfrm>
            <a:off x="1270322" y="4851350"/>
            <a:ext cx="3695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&lt;20% Responden di Kelurahan Tersebut yang Berminat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C09F992-23A8-4C57-B592-FF8D8F96D4C4}"/>
              </a:ext>
            </a:extLst>
          </p:cNvPr>
          <p:cNvSpPr txBox="1"/>
          <p:nvPr/>
        </p:nvSpPr>
        <p:spPr>
          <a:xfrm>
            <a:off x="1277170" y="5801979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40 – 60% Responden di Kelurahan Tersebut yang Berminat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B7BB15B-CC4A-42A1-ABA3-F1BF3371ABD4}"/>
              </a:ext>
            </a:extLst>
          </p:cNvPr>
          <p:cNvSpPr txBox="1"/>
          <p:nvPr/>
        </p:nvSpPr>
        <p:spPr>
          <a:xfrm>
            <a:off x="1277170" y="6256460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60 – 80% Responden di Kelurahan Tersebut yang Berminat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8C26EBBF-359F-4334-85DA-697BCCA0FD9C}"/>
              </a:ext>
            </a:extLst>
          </p:cNvPr>
          <p:cNvSpPr/>
          <p:nvPr/>
        </p:nvSpPr>
        <p:spPr>
          <a:xfrm>
            <a:off x="4600548" y="6533459"/>
            <a:ext cx="2667495" cy="102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A5F569E-8DC3-41BF-92D9-DA89B2BA6830}"/>
              </a:ext>
            </a:extLst>
          </p:cNvPr>
          <p:cNvSpPr txBox="1"/>
          <p:nvPr/>
        </p:nvSpPr>
        <p:spPr>
          <a:xfrm>
            <a:off x="1277170" y="5305831"/>
            <a:ext cx="3902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20 – 40% Responden di Kelurahan Tersebut yang Berminat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865F270-3BE4-4486-81A3-D010CCB1BCBB}"/>
              </a:ext>
            </a:extLst>
          </p:cNvPr>
          <p:cNvSpPr txBox="1"/>
          <p:nvPr/>
        </p:nvSpPr>
        <p:spPr>
          <a:xfrm>
            <a:off x="1277170" y="6752608"/>
            <a:ext cx="3727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dirty="0">
                <a:latin typeface="Myriad Pro" panose="020B0503030403020204" pitchFamily="34" charset="0"/>
              </a:rPr>
              <a:t>&gt; 80% Responden di Kelurahan Tersebut yang Berminat</a:t>
            </a:r>
          </a:p>
        </p:txBody>
      </p:sp>
    </p:spTree>
    <p:extLst>
      <p:ext uri="{BB962C8B-B14F-4D97-AF65-F5344CB8AC3E}">
        <p14:creationId xmlns:p14="http://schemas.microsoft.com/office/powerpoint/2010/main" val="203200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8" grpId="0"/>
      <p:bldP spid="22" grpId="0"/>
      <p:bldP spid="26" grpId="0"/>
      <p:bldP spid="30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1A34ADC-29A0-4BC3-955F-7D2F0D99A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85" y="2416895"/>
            <a:ext cx="2171658" cy="3990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3722" y="236530"/>
            <a:ext cx="8960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PEKERJAAN ALTERNATIF YANG DIMINATI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OLEH</a:t>
            </a:r>
          </a:p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BER</a:t>
            </a:r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PENGHASILAN DI BAWAH UM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 (&lt; 4,2 JUTA)</a:t>
            </a:r>
            <a:endParaRPr lang="id-ID" sz="20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8ADFA38-F120-42A0-B866-439F315E0018}"/>
              </a:ext>
            </a:extLst>
          </p:cNvPr>
          <p:cNvSpPr/>
          <p:nvPr/>
        </p:nvSpPr>
        <p:spPr>
          <a:xfrm>
            <a:off x="701219" y="6482177"/>
            <a:ext cx="4162480" cy="463420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Responden dengan Penghasilan &lt; 2 Juta Rupiah</a:t>
            </a:r>
            <a:r>
              <a:rPr lang="en-ID" sz="1400" b="1" dirty="0">
                <a:latin typeface="Myriad Pro" panose="020B0503030403020204" pitchFamily="34" charset="0"/>
              </a:rPr>
              <a:t> </a:t>
            </a:r>
            <a:r>
              <a:rPr lang="en-ID" sz="1400" b="1" dirty="0" err="1">
                <a:latin typeface="Myriad Pro" panose="020B0503030403020204" pitchFamily="34" charset="0"/>
              </a:rPr>
              <a:t>Lebih</a:t>
            </a:r>
            <a:r>
              <a:rPr lang="en-ID" sz="1400" b="1" dirty="0">
                <a:latin typeface="Myriad Pro" panose="020B0503030403020204" pitchFamily="34" charset="0"/>
              </a:rPr>
              <a:t> </a:t>
            </a:r>
            <a:r>
              <a:rPr lang="en-ID" sz="1400" b="1" dirty="0" err="1">
                <a:latin typeface="Myriad Pro" panose="020B0503030403020204" pitchFamily="34" charset="0"/>
              </a:rPr>
              <a:t>Meminati</a:t>
            </a:r>
            <a:r>
              <a:rPr lang="en-ID" sz="1400" b="1" dirty="0">
                <a:latin typeface="Myriad Pro" panose="020B0503030403020204" pitchFamily="34" charset="0"/>
              </a:rPr>
              <a:t> </a:t>
            </a:r>
            <a:r>
              <a:rPr lang="en-ID" sz="1400" b="1" dirty="0" err="1">
                <a:latin typeface="Myriad Pro" panose="020B0503030403020204" pitchFamily="34" charset="0"/>
              </a:rPr>
              <a:t>Sektor</a:t>
            </a:r>
            <a:r>
              <a:rPr lang="en-ID" sz="1400" b="1" dirty="0">
                <a:latin typeface="Myriad Pro" panose="020B0503030403020204" pitchFamily="34" charset="0"/>
              </a:rPr>
              <a:t> Healthy Food</a:t>
            </a:r>
            <a:endParaRPr lang="id-ID" sz="1400" b="1" dirty="0">
              <a:latin typeface="Myriad Pro" panose="020B05030304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15A4B09-1420-4AFE-AB2A-23AB4E0694D5}"/>
              </a:ext>
            </a:extLst>
          </p:cNvPr>
          <p:cNvSpPr txBox="1"/>
          <p:nvPr/>
        </p:nvSpPr>
        <p:spPr>
          <a:xfrm>
            <a:off x="423994" y="1010895"/>
            <a:ext cx="93296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Berpenghasilan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>
                <a:solidFill>
                  <a:schemeClr val="accent5"/>
                </a:solidFill>
                <a:latin typeface="Myriad Pro" panose="020B0503030403020204" pitchFamily="34" charset="0"/>
              </a:rPr>
              <a:t>&lt; 2 </a:t>
            </a:r>
            <a:r>
              <a:rPr lang="en-ID" sz="1600" b="1" dirty="0" err="1">
                <a:solidFill>
                  <a:schemeClr val="accent5"/>
                </a:solidFill>
                <a:latin typeface="Myriad Pro" panose="020B0503030403020204" pitchFamily="34" charset="0"/>
              </a:rPr>
              <a:t>Juta</a:t>
            </a:r>
            <a:r>
              <a:rPr lang="en-ID" sz="1600" b="1" dirty="0">
                <a:solidFill>
                  <a:schemeClr val="accent5"/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Lebih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Banyak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Meminati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Alternatif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Pekerjaan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di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Bidang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Produsen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Food,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sedangkan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Berpenghasilan</a:t>
            </a:r>
            <a:r>
              <a:rPr lang="en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>
                <a:solidFill>
                  <a:schemeClr val="accent5"/>
                </a:solidFill>
                <a:latin typeface="Myriad Pro" panose="020B0503030403020204" pitchFamily="34" charset="0"/>
              </a:rPr>
              <a:t>&gt; 2 </a:t>
            </a:r>
            <a:r>
              <a:rPr lang="en-ID" sz="1600" b="1" dirty="0" err="1">
                <a:solidFill>
                  <a:schemeClr val="accent5"/>
                </a:solidFill>
                <a:latin typeface="Myriad Pro" panose="020B0503030403020204" pitchFamily="34" charset="0"/>
              </a:rPr>
              <a:t>juta</a:t>
            </a:r>
            <a:r>
              <a:rPr lang="en-ID" sz="1600" b="1" dirty="0">
                <a:solidFill>
                  <a:schemeClr val="accent5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chemeClr val="accent5"/>
                </a:solidFill>
                <a:latin typeface="Myriad Pro" panose="020B0503030403020204" pitchFamily="34" charset="0"/>
              </a:rPr>
              <a:t>pilihannya</a:t>
            </a:r>
            <a:r>
              <a:rPr lang="en-ID" sz="1600" b="1" dirty="0">
                <a:solidFill>
                  <a:schemeClr val="accent5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chemeClr val="accent5"/>
                </a:solidFill>
                <a:latin typeface="Myriad Pro" panose="020B0503030403020204" pitchFamily="34" charset="0"/>
              </a:rPr>
              <a:t>lebih</a:t>
            </a:r>
            <a:r>
              <a:rPr lang="en-ID" sz="1600" b="1" dirty="0">
                <a:solidFill>
                  <a:schemeClr val="accent5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chemeClr val="accent5"/>
                </a:solidFill>
                <a:latin typeface="Myriad Pro" panose="020B0503030403020204" pitchFamily="34" charset="0"/>
              </a:rPr>
              <a:t>bervariasi</a:t>
            </a:r>
            <a:endParaRPr lang="id-ID" sz="1400" b="1" dirty="0">
              <a:solidFill>
                <a:schemeClr val="accent5"/>
              </a:solidFill>
              <a:latin typeface="Myriad Pro" panose="020B0503030403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FE537060-5DDE-4CC0-8048-B0B269FF7CC3}"/>
              </a:ext>
            </a:extLst>
          </p:cNvPr>
          <p:cNvSpPr/>
          <p:nvPr/>
        </p:nvSpPr>
        <p:spPr>
          <a:xfrm>
            <a:off x="5771766" y="6482177"/>
            <a:ext cx="4162480" cy="463421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Responden dengan Penghasilan 2</a:t>
            </a:r>
            <a:r>
              <a:rPr lang="en-ID" sz="1400" b="1" dirty="0">
                <a:latin typeface="Myriad Pro" panose="020B0503030403020204" pitchFamily="34" charset="0"/>
              </a:rPr>
              <a:t> </a:t>
            </a:r>
            <a:r>
              <a:rPr lang="id-ID" sz="1400" b="1" dirty="0">
                <a:latin typeface="Myriad Pro" panose="020B0503030403020204" pitchFamily="34" charset="0"/>
              </a:rPr>
              <a:t>– 4</a:t>
            </a:r>
            <a:r>
              <a:rPr lang="en-ID" sz="1400" b="1" dirty="0">
                <a:latin typeface="Myriad Pro" panose="020B0503030403020204" pitchFamily="34" charset="0"/>
              </a:rPr>
              <a:t>,2</a:t>
            </a:r>
            <a:r>
              <a:rPr lang="id-ID" sz="1400" b="1" dirty="0">
                <a:latin typeface="Myriad Pro" panose="020B0503030403020204" pitchFamily="34" charset="0"/>
              </a:rPr>
              <a:t> juta Rupiah</a:t>
            </a:r>
            <a:r>
              <a:rPr lang="en-ID" sz="1400" b="1" dirty="0">
                <a:latin typeface="Myriad Pro" panose="020B0503030403020204" pitchFamily="34" charset="0"/>
              </a:rPr>
              <a:t> </a:t>
            </a:r>
            <a:r>
              <a:rPr lang="en-ID" sz="1400" b="1" dirty="0" err="1">
                <a:latin typeface="Myriad Pro" panose="020B0503030403020204" pitchFamily="34" charset="0"/>
              </a:rPr>
              <a:t>Memiliki</a:t>
            </a:r>
            <a:r>
              <a:rPr lang="en-ID" sz="1400" b="1" dirty="0">
                <a:latin typeface="Myriad Pro" panose="020B0503030403020204" pitchFamily="34" charset="0"/>
              </a:rPr>
              <a:t> </a:t>
            </a:r>
            <a:r>
              <a:rPr lang="en-ID" sz="1400" b="1" dirty="0" err="1">
                <a:latin typeface="Myriad Pro" panose="020B0503030403020204" pitchFamily="34" charset="0"/>
              </a:rPr>
              <a:t>Pilihan</a:t>
            </a:r>
            <a:r>
              <a:rPr lang="en-ID" sz="1400" b="1" dirty="0">
                <a:latin typeface="Myriad Pro" panose="020B0503030403020204" pitchFamily="34" charset="0"/>
              </a:rPr>
              <a:t> yang </a:t>
            </a:r>
            <a:r>
              <a:rPr lang="en-ID" sz="1400" b="1" dirty="0" err="1">
                <a:latin typeface="Myriad Pro" panose="020B0503030403020204" pitchFamily="34" charset="0"/>
              </a:rPr>
              <a:t>Lebih</a:t>
            </a:r>
            <a:r>
              <a:rPr lang="en-ID" sz="1400" b="1" dirty="0">
                <a:latin typeface="Myriad Pro" panose="020B0503030403020204" pitchFamily="34" charset="0"/>
              </a:rPr>
              <a:t> </a:t>
            </a:r>
            <a:r>
              <a:rPr lang="en-ID" sz="1400" b="1" dirty="0" err="1">
                <a:latin typeface="Myriad Pro" panose="020B0503030403020204" pitchFamily="34" charset="0"/>
              </a:rPr>
              <a:t>Variatif</a:t>
            </a:r>
            <a:endParaRPr lang="id-ID" sz="1400" b="1" dirty="0"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B08114-25B0-4C51-B1B0-4E7AE20060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57" y="2022652"/>
            <a:ext cx="2223862" cy="4370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392127-2807-44C4-86A2-FE1502D6AC87}"/>
              </a:ext>
            </a:extLst>
          </p:cNvPr>
          <p:cNvSpPr txBox="1"/>
          <p:nvPr/>
        </p:nvSpPr>
        <p:spPr>
          <a:xfrm>
            <a:off x="617888" y="2474890"/>
            <a:ext cx="79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dirty="0">
                <a:solidFill>
                  <a:srgbClr val="3A4D5C"/>
                </a:solidFill>
                <a:latin typeface="Myriad Pro" panose="020B0503030403020204" pitchFamily="34" charset="0"/>
              </a:rPr>
              <a:t>27 %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6A69220C-47A3-4235-9FA8-487EEA12271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670957" y="2389308"/>
            <a:ext cx="0" cy="478944"/>
          </a:xfrm>
          <a:prstGeom prst="straightConnector1">
            <a:avLst/>
          </a:prstGeom>
          <a:ln w="12700">
            <a:solidFill>
              <a:srgbClr val="3A4D5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FE6E43-281E-4159-91EF-ACC42A71BB10}"/>
              </a:ext>
            </a:extLst>
          </p:cNvPr>
          <p:cNvSpPr txBox="1"/>
          <p:nvPr/>
        </p:nvSpPr>
        <p:spPr>
          <a:xfrm flipH="1">
            <a:off x="423995" y="2262878"/>
            <a:ext cx="1007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Healthy Food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96CA42-F6DE-4E49-B8C4-51D58518E6CE}"/>
              </a:ext>
            </a:extLst>
          </p:cNvPr>
          <p:cNvSpPr txBox="1"/>
          <p:nvPr/>
        </p:nvSpPr>
        <p:spPr>
          <a:xfrm>
            <a:off x="3786737" y="3636722"/>
            <a:ext cx="10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dirty="0">
                <a:solidFill>
                  <a:srgbClr val="005454"/>
                </a:solidFill>
                <a:latin typeface="Myriad Pro" panose="020B0503030403020204" pitchFamily="34" charset="0"/>
              </a:rPr>
              <a:t>16,15 %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658176-0D27-440D-A087-D08647511B47}"/>
              </a:ext>
            </a:extLst>
          </p:cNvPr>
          <p:cNvSpPr txBox="1"/>
          <p:nvPr/>
        </p:nvSpPr>
        <p:spPr>
          <a:xfrm flipH="1">
            <a:off x="3786737" y="3453360"/>
            <a:ext cx="1367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Sayuran &amp; Buah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1B0E6CD2-58D4-4BC2-BC0E-3CEDA02C0D5B}"/>
              </a:ext>
            </a:extLst>
          </p:cNvPr>
          <p:cNvCxnSpPr>
            <a:cxnSpLocks/>
          </p:cNvCxnSpPr>
          <p:nvPr/>
        </p:nvCxnSpPr>
        <p:spPr>
          <a:xfrm rot="5400000" flipV="1">
            <a:off x="3534819" y="3487979"/>
            <a:ext cx="0" cy="720000"/>
          </a:xfrm>
          <a:prstGeom prst="straightConnector1">
            <a:avLst/>
          </a:prstGeom>
          <a:ln w="12700">
            <a:solidFill>
              <a:srgbClr val="0054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341D8B-CD62-4C68-BC79-D4F373761BE3}"/>
              </a:ext>
            </a:extLst>
          </p:cNvPr>
          <p:cNvSpPr txBox="1"/>
          <p:nvPr/>
        </p:nvSpPr>
        <p:spPr>
          <a:xfrm>
            <a:off x="4265695" y="4479880"/>
            <a:ext cx="10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rgbClr val="008B84"/>
                </a:solidFill>
                <a:latin typeface="Myriad Pro" panose="020B0503030403020204" pitchFamily="34" charset="0"/>
              </a:rPr>
              <a:t>14,42 %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8E98EA-7AA7-419F-8AAC-72AC7F08E4D4}"/>
              </a:ext>
            </a:extLst>
          </p:cNvPr>
          <p:cNvSpPr txBox="1"/>
          <p:nvPr/>
        </p:nvSpPr>
        <p:spPr>
          <a:xfrm flipH="1">
            <a:off x="4389727" y="4116194"/>
            <a:ext cx="1053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Kuliner &amp; </a:t>
            </a:r>
          </a:p>
          <a:p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Frozen Food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F387C299-4E34-4E3F-B9BB-38DDD0B62C3C}"/>
              </a:ext>
            </a:extLst>
          </p:cNvPr>
          <p:cNvCxnSpPr>
            <a:cxnSpLocks/>
          </p:cNvCxnSpPr>
          <p:nvPr/>
        </p:nvCxnSpPr>
        <p:spPr>
          <a:xfrm rot="5400000" flipV="1">
            <a:off x="3929183" y="4297221"/>
            <a:ext cx="0" cy="720000"/>
          </a:xfrm>
          <a:prstGeom prst="straightConnector1">
            <a:avLst/>
          </a:prstGeom>
          <a:ln w="12700">
            <a:solidFill>
              <a:srgbClr val="008C8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92497F-2AA9-424F-A151-F03C5D2554E4}"/>
              </a:ext>
            </a:extLst>
          </p:cNvPr>
          <p:cNvSpPr txBox="1"/>
          <p:nvPr/>
        </p:nvSpPr>
        <p:spPr>
          <a:xfrm>
            <a:off x="365252" y="4716875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rgbClr val="577994"/>
                </a:solidFill>
                <a:latin typeface="Myriad Pro" panose="020B0503030403020204" pitchFamily="34" charset="0"/>
              </a:rPr>
              <a:t>14,02 %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F614B20-C1B5-402E-B638-D0F41A3CE0E2}"/>
              </a:ext>
            </a:extLst>
          </p:cNvPr>
          <p:cNvSpPr txBox="1"/>
          <p:nvPr/>
        </p:nvSpPr>
        <p:spPr>
          <a:xfrm flipH="1">
            <a:off x="79482" y="4525578"/>
            <a:ext cx="131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Alat Olahraga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AEBF61DB-A86B-43AD-8F34-0C2C49B4B376}"/>
              </a:ext>
            </a:extLst>
          </p:cNvPr>
          <p:cNvCxnSpPr>
            <a:cxnSpLocks/>
          </p:cNvCxnSpPr>
          <p:nvPr/>
        </p:nvCxnSpPr>
        <p:spPr>
          <a:xfrm rot="16200000" flipV="1">
            <a:off x="1936682" y="4361541"/>
            <a:ext cx="0" cy="1080000"/>
          </a:xfrm>
          <a:prstGeom prst="straightConnector1">
            <a:avLst/>
          </a:prstGeom>
          <a:ln w="12700">
            <a:solidFill>
              <a:srgbClr val="56789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81FA56C-34F2-412F-A2BE-AAAF19FF352B}"/>
              </a:ext>
            </a:extLst>
          </p:cNvPr>
          <p:cNvSpPr txBox="1"/>
          <p:nvPr/>
        </p:nvSpPr>
        <p:spPr>
          <a:xfrm>
            <a:off x="5447794" y="2834304"/>
            <a:ext cx="96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dirty="0">
                <a:solidFill>
                  <a:srgbClr val="3A4D5C"/>
                </a:solidFill>
                <a:latin typeface="Myriad Pro" panose="020B0503030403020204" pitchFamily="34" charset="0"/>
              </a:rPr>
              <a:t>23,11 %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52483667-9B08-4A27-9B64-C711944345E0}"/>
              </a:ext>
            </a:extLst>
          </p:cNvPr>
          <p:cNvCxnSpPr>
            <a:cxnSpLocks/>
          </p:cNvCxnSpPr>
          <p:nvPr/>
        </p:nvCxnSpPr>
        <p:spPr>
          <a:xfrm rot="16200000" flipV="1">
            <a:off x="6672287" y="2748722"/>
            <a:ext cx="0" cy="478944"/>
          </a:xfrm>
          <a:prstGeom prst="straightConnector1">
            <a:avLst/>
          </a:prstGeom>
          <a:ln w="12700">
            <a:solidFill>
              <a:srgbClr val="3A4D5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80F85CB-2330-46BC-BD93-32C046AA2E2B}"/>
              </a:ext>
            </a:extLst>
          </p:cNvPr>
          <p:cNvSpPr txBox="1"/>
          <p:nvPr/>
        </p:nvSpPr>
        <p:spPr>
          <a:xfrm flipH="1">
            <a:off x="5425325" y="2622292"/>
            <a:ext cx="1007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Healthy Food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7E55394-DFD7-461C-8B44-AD004E3B2D44}"/>
              </a:ext>
            </a:extLst>
          </p:cNvPr>
          <p:cNvSpPr txBox="1"/>
          <p:nvPr/>
        </p:nvSpPr>
        <p:spPr>
          <a:xfrm>
            <a:off x="9054013" y="3271544"/>
            <a:ext cx="11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rgbClr val="577994"/>
                </a:solidFill>
                <a:latin typeface="Myriad Pro" panose="020B0503030403020204" pitchFamily="34" charset="0"/>
              </a:rPr>
              <a:t>21,17 %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0771D23C-85CA-4CE8-994E-4AF0D730A5B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538223" y="2913360"/>
            <a:ext cx="0" cy="1080000"/>
          </a:xfrm>
          <a:prstGeom prst="straightConnector1">
            <a:avLst/>
          </a:prstGeom>
          <a:ln w="12700">
            <a:solidFill>
              <a:srgbClr val="56789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E5CE250-6257-4DC8-8152-436B5621F0EA}"/>
              </a:ext>
            </a:extLst>
          </p:cNvPr>
          <p:cNvSpPr txBox="1"/>
          <p:nvPr/>
        </p:nvSpPr>
        <p:spPr>
          <a:xfrm flipH="1">
            <a:off x="9141289" y="3049328"/>
            <a:ext cx="13633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Alat Olahraga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04E00ED-70EB-4138-91A9-B98B9215C561}"/>
              </a:ext>
            </a:extLst>
          </p:cNvPr>
          <p:cNvSpPr txBox="1"/>
          <p:nvPr/>
        </p:nvSpPr>
        <p:spPr>
          <a:xfrm>
            <a:off x="9118591" y="4124697"/>
            <a:ext cx="10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dirty="0">
                <a:solidFill>
                  <a:srgbClr val="008B84"/>
                </a:solidFill>
                <a:latin typeface="Myriad Pro" panose="020B0503030403020204" pitchFamily="34" charset="0"/>
              </a:rPr>
              <a:t>17,48 %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455319A-D1CF-4BA0-A19E-A535E892F456}"/>
              </a:ext>
            </a:extLst>
          </p:cNvPr>
          <p:cNvSpPr txBox="1"/>
          <p:nvPr/>
        </p:nvSpPr>
        <p:spPr>
          <a:xfrm flipH="1">
            <a:off x="9118591" y="3924022"/>
            <a:ext cx="1367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Sayuran &amp; Buah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E096F122-0F3F-42E7-A602-832EF2FCFA0C}"/>
              </a:ext>
            </a:extLst>
          </p:cNvPr>
          <p:cNvCxnSpPr>
            <a:cxnSpLocks/>
          </p:cNvCxnSpPr>
          <p:nvPr/>
        </p:nvCxnSpPr>
        <p:spPr>
          <a:xfrm rot="5400000" flipV="1">
            <a:off x="8829243" y="3928130"/>
            <a:ext cx="0" cy="720000"/>
          </a:xfrm>
          <a:prstGeom prst="straightConnector1">
            <a:avLst/>
          </a:prstGeom>
          <a:ln w="12700">
            <a:solidFill>
              <a:srgbClr val="008B8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A78F15F-8AC5-48DA-9421-8728047F152B}"/>
              </a:ext>
            </a:extLst>
          </p:cNvPr>
          <p:cNvSpPr txBox="1"/>
          <p:nvPr/>
        </p:nvSpPr>
        <p:spPr>
          <a:xfrm>
            <a:off x="5409899" y="4823962"/>
            <a:ext cx="107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>
                <a:solidFill>
                  <a:srgbClr val="005454"/>
                </a:solidFill>
                <a:latin typeface="Myriad Pro" panose="020B0503030403020204" pitchFamily="34" charset="0"/>
              </a:rPr>
              <a:t>17,48 %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1C5FF8D-F664-44FF-A64D-D7048855F8B1}"/>
              </a:ext>
            </a:extLst>
          </p:cNvPr>
          <p:cNvSpPr txBox="1"/>
          <p:nvPr/>
        </p:nvSpPr>
        <p:spPr>
          <a:xfrm flipH="1">
            <a:off x="5333481" y="4466179"/>
            <a:ext cx="1053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Kuliner &amp; </a:t>
            </a:r>
          </a:p>
          <a:p>
            <a:pPr algn="r"/>
            <a:r>
              <a: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Frozen Food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0EA2B2F5-14C8-4834-AD8E-7ADBAD8A28A9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107783" y="3977409"/>
            <a:ext cx="0" cy="1440000"/>
          </a:xfrm>
          <a:prstGeom prst="straightConnector1">
            <a:avLst/>
          </a:prstGeom>
          <a:ln w="12700">
            <a:solidFill>
              <a:srgbClr val="0054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9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1" grpId="0" animBg="1"/>
      <p:bldP spid="7" grpId="0"/>
      <p:bldP spid="10" grpId="0"/>
      <p:bldP spid="11" grpId="0"/>
      <p:bldP spid="13" grpId="0"/>
      <p:bldP spid="17" grpId="0"/>
      <p:bldP spid="25" grpId="0"/>
      <p:bldP spid="31" grpId="0"/>
      <p:bldP spid="33" grpId="0"/>
      <p:bldP spid="38" grpId="0"/>
      <p:bldP spid="40" grpId="0"/>
      <p:bldP spid="41" grpId="0"/>
      <p:bldP spid="43" grpId="0"/>
      <p:bldP spid="44" grpId="0"/>
      <p:bldP spid="45" grpId="0"/>
      <p:bldP spid="47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2891CDB-4CD0-47AB-805A-A112CD4FA4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2317" r="5608" b="555"/>
          <a:stretch/>
        </p:blipFill>
        <p:spPr>
          <a:xfrm>
            <a:off x="7925762" y="3089617"/>
            <a:ext cx="2048400" cy="2542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4E0C87-293E-426C-B4E2-D778E6D803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3" t="420" r="5358" b="1495"/>
          <a:stretch/>
        </p:blipFill>
        <p:spPr>
          <a:xfrm>
            <a:off x="884083" y="3002299"/>
            <a:ext cx="2048400" cy="26294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FA74D89-45AD-4B7A-A6B0-9A54A3418D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1665" r="9295" b="3038"/>
          <a:stretch/>
        </p:blipFill>
        <p:spPr>
          <a:xfrm>
            <a:off x="4288158" y="2951576"/>
            <a:ext cx="2048400" cy="2556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836C7F-36B8-4E6B-87C7-593DE00E79F2}"/>
              </a:ext>
            </a:extLst>
          </p:cNvPr>
          <p:cNvSpPr txBox="1"/>
          <p:nvPr/>
        </p:nvSpPr>
        <p:spPr>
          <a:xfrm>
            <a:off x="458388" y="6211301"/>
            <a:ext cx="2936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25,08 %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pekerja harian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seperti</a:t>
            </a:r>
            <a:r>
              <a:rPr lang="en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buruh</a:t>
            </a:r>
            <a:r>
              <a:rPr lang="en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ID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tukang</a:t>
            </a:r>
            <a:r>
              <a:rPr lang="en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,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tertarik pada pekerjaan alternatif di 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bidang ekspedisi dan logistik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A7BD73-EC3A-4126-96F4-D25B284F3B5D}"/>
              </a:ext>
            </a:extLst>
          </p:cNvPr>
          <p:cNvSpPr/>
          <p:nvPr/>
        </p:nvSpPr>
        <p:spPr>
          <a:xfrm>
            <a:off x="580140" y="5844679"/>
            <a:ext cx="2814280" cy="36662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latin typeface="Myriad Pro" panose="020B0503030403020204" pitchFamily="34" charset="0"/>
              </a:rPr>
              <a:t>Buruh / Tukang / Sopir</a:t>
            </a:r>
            <a:r>
              <a:rPr lang="en-ID" sz="1200" b="1" dirty="0"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latin typeface="Myriad Pro" panose="020B0503030403020204" pitchFamily="34" charset="0"/>
              </a:rPr>
              <a:t>Lebih</a:t>
            </a:r>
            <a:r>
              <a:rPr lang="en-ID" sz="1200" b="1" dirty="0"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latin typeface="Myriad Pro" panose="020B0503030403020204" pitchFamily="34" charset="0"/>
              </a:rPr>
              <a:t>Meminati</a:t>
            </a:r>
            <a:r>
              <a:rPr lang="en-ID" sz="1200" b="1" dirty="0"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latin typeface="Myriad Pro" panose="020B0503030403020204" pitchFamily="34" charset="0"/>
              </a:rPr>
              <a:t>Sektor</a:t>
            </a:r>
            <a:r>
              <a:rPr lang="en-ID" sz="1200" b="1" dirty="0"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latin typeface="Myriad Pro" panose="020B0503030403020204" pitchFamily="34" charset="0"/>
              </a:rPr>
              <a:t>Ekspedisi</a:t>
            </a:r>
            <a:r>
              <a:rPr lang="en-ID" sz="1200" b="1" dirty="0">
                <a:latin typeface="Myriad Pro" panose="020B0503030403020204" pitchFamily="34" charset="0"/>
              </a:rPr>
              <a:t>, </a:t>
            </a:r>
            <a:r>
              <a:rPr lang="en-ID" sz="1200" b="1" dirty="0" err="1">
                <a:latin typeface="Myriad Pro" panose="020B0503030403020204" pitchFamily="34" charset="0"/>
              </a:rPr>
              <a:t>Kurir</a:t>
            </a:r>
            <a:r>
              <a:rPr lang="en-ID" sz="1200" b="1" dirty="0">
                <a:latin typeface="Myriad Pro" panose="020B0503030403020204" pitchFamily="34" charset="0"/>
              </a:rPr>
              <a:t>, </a:t>
            </a:r>
            <a:r>
              <a:rPr lang="en-ID" sz="1200" b="1" dirty="0" err="1">
                <a:latin typeface="Myriad Pro" panose="020B0503030403020204" pitchFamily="34" charset="0"/>
              </a:rPr>
              <a:t>Logistik</a:t>
            </a:r>
            <a:endParaRPr lang="id-ID" sz="1200" b="1" dirty="0">
              <a:latin typeface="Myriad Pro" panose="020B05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B1961D-7EA2-46C1-838D-6A93035A6C0E}"/>
              </a:ext>
            </a:extLst>
          </p:cNvPr>
          <p:cNvSpPr/>
          <p:nvPr/>
        </p:nvSpPr>
        <p:spPr>
          <a:xfrm>
            <a:off x="3930934" y="5844679"/>
            <a:ext cx="2814280" cy="387428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latin typeface="Myriad Pro" panose="020B0503030403020204" pitchFamily="34" charset="0"/>
              </a:rPr>
              <a:t>Wirausaha</a:t>
            </a:r>
            <a:r>
              <a:rPr lang="en-ID" sz="1200" b="1" dirty="0">
                <a:latin typeface="Myriad Pro" panose="020B0503030403020204" pitchFamily="34" charset="0"/>
              </a:rPr>
              <a:t>wan</a:t>
            </a:r>
            <a:r>
              <a:rPr lang="id-ID" sz="1200" b="1" dirty="0">
                <a:latin typeface="Myriad Pro" panose="020B0503030403020204" pitchFamily="34" charset="0"/>
              </a:rPr>
              <a:t> Toko </a:t>
            </a:r>
            <a:r>
              <a:rPr lang="en-ID" sz="1200" b="1" dirty="0" err="1">
                <a:latin typeface="Myriad Pro" panose="020B0503030403020204" pitchFamily="34" charset="0"/>
              </a:rPr>
              <a:t>Lebih</a:t>
            </a:r>
            <a:r>
              <a:rPr lang="en-ID" sz="1200" b="1" dirty="0"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latin typeface="Myriad Pro" panose="020B0503030403020204" pitchFamily="34" charset="0"/>
              </a:rPr>
              <a:t>Meminati</a:t>
            </a:r>
            <a:r>
              <a:rPr lang="en-ID" sz="1200" b="1" dirty="0"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latin typeface="Myriad Pro" panose="020B0503030403020204" pitchFamily="34" charset="0"/>
              </a:rPr>
              <a:t>Sektor</a:t>
            </a:r>
            <a:r>
              <a:rPr lang="en-ID" sz="1200" b="1" dirty="0">
                <a:latin typeface="Myriad Pro" panose="020B0503030403020204" pitchFamily="34" charset="0"/>
              </a:rPr>
              <a:t> Healthy Food</a:t>
            </a:r>
            <a:endParaRPr lang="id-ID" sz="1200" b="1" dirty="0">
              <a:latin typeface="Myriad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141C7B-34C3-4459-87E6-552CA38FED9B}"/>
              </a:ext>
            </a:extLst>
          </p:cNvPr>
          <p:cNvSpPr txBox="1"/>
          <p:nvPr/>
        </p:nvSpPr>
        <p:spPr>
          <a:xfrm>
            <a:off x="3921969" y="6280551"/>
            <a:ext cx="2814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22,91%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pemilik toko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tertarik pada pekerjaan alternatif di bidang produksi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0DD72CF-32AC-48DA-8FAD-B3D1FFDC406A}"/>
              </a:ext>
            </a:extLst>
          </p:cNvPr>
          <p:cNvSpPr/>
          <p:nvPr/>
        </p:nvSpPr>
        <p:spPr>
          <a:xfrm>
            <a:off x="7402519" y="5844679"/>
            <a:ext cx="2814280" cy="36662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200" b="1" dirty="0">
                <a:latin typeface="Myriad Pro" panose="020B0503030403020204" pitchFamily="34" charset="0"/>
              </a:rPr>
              <a:t>PKL </a:t>
            </a:r>
            <a:r>
              <a:rPr lang="en-ID" sz="1200" b="1" dirty="0" err="1">
                <a:latin typeface="Myriad Pro" panose="020B0503030403020204" pitchFamily="34" charset="0"/>
              </a:rPr>
              <a:t>Lebih</a:t>
            </a:r>
            <a:r>
              <a:rPr lang="en-ID" sz="1200" b="1" dirty="0"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latin typeface="Myriad Pro" panose="020B0503030403020204" pitchFamily="34" charset="0"/>
              </a:rPr>
              <a:t>Meminati</a:t>
            </a:r>
            <a:r>
              <a:rPr lang="en-ID" sz="1200" b="1" dirty="0"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latin typeface="Myriad Pro" panose="020B0503030403020204" pitchFamily="34" charset="0"/>
              </a:rPr>
              <a:t>Sektor</a:t>
            </a:r>
            <a:r>
              <a:rPr lang="en-ID" sz="1200" b="1" dirty="0"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latin typeface="Myriad Pro" panose="020B0503030403020204" pitchFamily="34" charset="0"/>
              </a:rPr>
              <a:t>Makanan</a:t>
            </a:r>
            <a:r>
              <a:rPr lang="en-ID" sz="1200" b="1" dirty="0">
                <a:latin typeface="Myriad Pro" panose="020B0503030403020204" pitchFamily="34" charset="0"/>
              </a:rPr>
              <a:t> (</a:t>
            </a:r>
            <a:r>
              <a:rPr lang="en-ID" sz="1200" b="1" dirty="0" err="1">
                <a:latin typeface="Myriad Pro" panose="020B0503030403020204" pitchFamily="34" charset="0"/>
              </a:rPr>
              <a:t>Kuliner</a:t>
            </a:r>
            <a:r>
              <a:rPr lang="en-ID" sz="1200" b="1" dirty="0">
                <a:latin typeface="Myriad Pro" panose="020B0503030403020204" pitchFamily="34" charset="0"/>
              </a:rPr>
              <a:t>, </a:t>
            </a:r>
            <a:r>
              <a:rPr lang="en-ID" sz="1200" b="1" dirty="0" err="1">
                <a:latin typeface="Myriad Pro" panose="020B0503030403020204" pitchFamily="34" charset="0"/>
              </a:rPr>
              <a:t>Sayuran</a:t>
            </a:r>
            <a:r>
              <a:rPr lang="en-ID" sz="1200" b="1" dirty="0">
                <a:latin typeface="Myriad Pro" panose="020B0503030403020204" pitchFamily="34" charset="0"/>
              </a:rPr>
              <a:t>, Healthy Food)</a:t>
            </a:r>
            <a:endParaRPr lang="id-ID" sz="1200" b="1" dirty="0">
              <a:latin typeface="Myriad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DA4D0B-E94C-4418-9560-8A624F34F9E1}"/>
              </a:ext>
            </a:extLst>
          </p:cNvPr>
          <p:cNvSpPr txBox="1"/>
          <p:nvPr/>
        </p:nvSpPr>
        <p:spPr>
          <a:xfrm>
            <a:off x="7402519" y="6277945"/>
            <a:ext cx="2814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18,04%</a:t>
            </a:r>
            <a:r>
              <a:rPr lang="id-ID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PKL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tertarik pada pekerjaan alternatif di bidang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kuliner dan frozen food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1E3A03-B48E-4B66-B285-F1628B8328FD}"/>
              </a:ext>
            </a:extLst>
          </p:cNvPr>
          <p:cNvSpPr txBox="1"/>
          <p:nvPr/>
        </p:nvSpPr>
        <p:spPr>
          <a:xfrm>
            <a:off x="2328324" y="3435358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577994"/>
                </a:solidFill>
                <a:latin typeface="Myriad Pro" panose="020B0503030403020204" pitchFamily="34" charset="0"/>
              </a:rPr>
              <a:t>19,73 %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701525-A434-4AB4-9EF4-E6B61C558BDA}"/>
              </a:ext>
            </a:extLst>
          </p:cNvPr>
          <p:cNvSpPr txBox="1"/>
          <p:nvPr/>
        </p:nvSpPr>
        <p:spPr>
          <a:xfrm>
            <a:off x="262487" y="3176120"/>
            <a:ext cx="107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3A4D5C"/>
                </a:solidFill>
                <a:latin typeface="Myriad Pro" panose="020B0503030403020204" pitchFamily="34" charset="0"/>
              </a:rPr>
              <a:t>23,75 %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AA98C48-CD4A-46C5-8E42-983A906B17F9}"/>
              </a:ext>
            </a:extLst>
          </p:cNvPr>
          <p:cNvSpPr txBox="1"/>
          <p:nvPr/>
        </p:nvSpPr>
        <p:spPr>
          <a:xfrm>
            <a:off x="1955027" y="2922083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79A9CD"/>
                </a:solidFill>
                <a:latin typeface="Myriad Pro" panose="020B0503030403020204" pitchFamily="34" charset="0"/>
              </a:rPr>
              <a:t>18,39 %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5236567-3405-4D25-8EFF-D3691AD14203}"/>
              </a:ext>
            </a:extLst>
          </p:cNvPr>
          <p:cNvSpPr txBox="1"/>
          <p:nvPr/>
        </p:nvSpPr>
        <p:spPr>
          <a:xfrm>
            <a:off x="670608" y="2624373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1B2E55"/>
                </a:solidFill>
                <a:latin typeface="Myriad Pro" panose="020B0503030403020204" pitchFamily="34" charset="0"/>
              </a:rPr>
              <a:t>25,08 %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6CBBD0-2DA2-4E74-B76E-B1EDD2BFE93D}"/>
              </a:ext>
            </a:extLst>
          </p:cNvPr>
          <p:cNvSpPr txBox="1"/>
          <p:nvPr/>
        </p:nvSpPr>
        <p:spPr>
          <a:xfrm flipH="1">
            <a:off x="200623" y="3014902"/>
            <a:ext cx="1138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Healthy Food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DD540F-8077-4119-8DE0-2CE46D638B1D}"/>
              </a:ext>
            </a:extLst>
          </p:cNvPr>
          <p:cNvSpPr txBox="1"/>
          <p:nvPr/>
        </p:nvSpPr>
        <p:spPr>
          <a:xfrm flipH="1">
            <a:off x="2567840" y="3271294"/>
            <a:ext cx="131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Alat Olahraga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B1969E-2D14-4332-84FC-E47B21D29AAD}"/>
              </a:ext>
            </a:extLst>
          </p:cNvPr>
          <p:cNvSpPr txBox="1"/>
          <p:nvPr/>
        </p:nvSpPr>
        <p:spPr>
          <a:xfrm flipH="1">
            <a:off x="2120464" y="2770687"/>
            <a:ext cx="822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Konstruksi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C4045F-BADE-4D77-B4E9-9C23FB936113}"/>
              </a:ext>
            </a:extLst>
          </p:cNvPr>
          <p:cNvSpPr txBox="1"/>
          <p:nvPr/>
        </p:nvSpPr>
        <p:spPr>
          <a:xfrm flipH="1">
            <a:off x="373665" y="2468138"/>
            <a:ext cx="1237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Ekspedisi &amp; Logistik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9B0F6AC-4770-4B06-9F58-2A6526B04C42}"/>
              </a:ext>
            </a:extLst>
          </p:cNvPr>
          <p:cNvSpPr txBox="1"/>
          <p:nvPr/>
        </p:nvSpPr>
        <p:spPr>
          <a:xfrm>
            <a:off x="6093390" y="3743135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rgbClr val="567893"/>
                </a:solidFill>
                <a:latin typeface="Myriad Pro" panose="020B0503030403020204" pitchFamily="34" charset="0"/>
              </a:rPr>
              <a:t>15,86 %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F4993CD-042C-4E4E-9189-E27751A0FCEE}"/>
              </a:ext>
            </a:extLst>
          </p:cNvPr>
          <p:cNvSpPr txBox="1"/>
          <p:nvPr/>
        </p:nvSpPr>
        <p:spPr>
          <a:xfrm>
            <a:off x="3708991" y="3817719"/>
            <a:ext cx="107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B8B0"/>
                </a:solidFill>
                <a:latin typeface="Myriad Pro" panose="020B0503030403020204" pitchFamily="34" charset="0"/>
              </a:rPr>
              <a:t>13,22 %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21638B7-BE92-4F7A-9A18-1E8DB4EBA8A3}"/>
              </a:ext>
            </a:extLst>
          </p:cNvPr>
          <p:cNvSpPr txBox="1"/>
          <p:nvPr/>
        </p:nvSpPr>
        <p:spPr>
          <a:xfrm>
            <a:off x="5260054" y="3130581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5454"/>
                </a:solidFill>
                <a:latin typeface="Myriad Pro" panose="020B0503030403020204" pitchFamily="34" charset="0"/>
              </a:rPr>
              <a:t>11,01 %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D428B74E-EB43-4225-ADF5-9D911F026404}"/>
              </a:ext>
            </a:extLst>
          </p:cNvPr>
          <p:cNvSpPr txBox="1"/>
          <p:nvPr/>
        </p:nvSpPr>
        <p:spPr>
          <a:xfrm>
            <a:off x="4187818" y="2953346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3A4D5C"/>
                </a:solidFill>
                <a:latin typeface="Myriad Pro" panose="020B0503030403020204" pitchFamily="34" charset="0"/>
              </a:rPr>
              <a:t>22,91 %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49A5AF5-08FE-4D75-B013-81DDA05D5612}"/>
              </a:ext>
            </a:extLst>
          </p:cNvPr>
          <p:cNvSpPr txBox="1"/>
          <p:nvPr/>
        </p:nvSpPr>
        <p:spPr>
          <a:xfrm flipH="1">
            <a:off x="4093048" y="2799388"/>
            <a:ext cx="10058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Healthy Food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146B7FF-DC4C-48ED-96AB-7FCC2ACBDC5D}"/>
              </a:ext>
            </a:extLst>
          </p:cNvPr>
          <p:cNvSpPr txBox="1"/>
          <p:nvPr/>
        </p:nvSpPr>
        <p:spPr>
          <a:xfrm flipH="1">
            <a:off x="6088267" y="3515963"/>
            <a:ext cx="1137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Alat Olahraga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F62D73E-4273-4A24-9422-0811A26B9592}"/>
              </a:ext>
            </a:extLst>
          </p:cNvPr>
          <p:cNvSpPr txBox="1"/>
          <p:nvPr/>
        </p:nvSpPr>
        <p:spPr>
          <a:xfrm flipH="1">
            <a:off x="5439099" y="2959026"/>
            <a:ext cx="1792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Sayuran dan Buah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62C0D27-C5FB-449F-A954-7940DA7BA951}"/>
              </a:ext>
            </a:extLst>
          </p:cNvPr>
          <p:cNvSpPr txBox="1"/>
          <p:nvPr/>
        </p:nvSpPr>
        <p:spPr>
          <a:xfrm flipH="1">
            <a:off x="3743435" y="3490281"/>
            <a:ext cx="871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Kuliner &amp; </a:t>
            </a:r>
          </a:p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Frozen Food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A67BBCD-21C6-4116-A426-037EEBFA708C}"/>
              </a:ext>
            </a:extLst>
          </p:cNvPr>
          <p:cNvSpPr txBox="1"/>
          <p:nvPr/>
        </p:nvSpPr>
        <p:spPr>
          <a:xfrm>
            <a:off x="9377826" y="3735475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3A4D5C"/>
                </a:solidFill>
                <a:latin typeface="Myriad Pro" panose="020B0503030403020204" pitchFamily="34" charset="0"/>
              </a:rPr>
              <a:t>16,49 %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E38AEC9-2D27-4422-8FE5-9E93A837098E}"/>
              </a:ext>
            </a:extLst>
          </p:cNvPr>
          <p:cNvSpPr txBox="1"/>
          <p:nvPr/>
        </p:nvSpPr>
        <p:spPr>
          <a:xfrm>
            <a:off x="7211297" y="3672313"/>
            <a:ext cx="107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>
                <a:solidFill>
                  <a:srgbClr val="005454"/>
                </a:solidFill>
                <a:latin typeface="Myriad Pro" panose="020B0503030403020204" pitchFamily="34" charset="0"/>
              </a:rPr>
              <a:t>17,01 %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E1A6075-1146-4585-8AB0-CDCDA2800CBC}"/>
              </a:ext>
            </a:extLst>
          </p:cNvPr>
          <p:cNvSpPr txBox="1"/>
          <p:nvPr/>
        </p:nvSpPr>
        <p:spPr>
          <a:xfrm>
            <a:off x="9071523" y="3241771"/>
            <a:ext cx="11062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rgbClr val="79A9CD"/>
                </a:solidFill>
                <a:latin typeface="Myriad Pro" panose="020B0503030403020204" pitchFamily="34" charset="0"/>
              </a:rPr>
              <a:t>11,86 %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ECFDEB0-6D3E-4577-97A7-4348B0469CB2}"/>
              </a:ext>
            </a:extLst>
          </p:cNvPr>
          <p:cNvSpPr txBox="1"/>
          <p:nvPr/>
        </p:nvSpPr>
        <p:spPr>
          <a:xfrm>
            <a:off x="7677260" y="3067669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B8B0"/>
                </a:solidFill>
                <a:latin typeface="Myriad Pro" panose="020B0503030403020204" pitchFamily="34" charset="0"/>
              </a:rPr>
              <a:t>18,04 %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75C0C2F-A9E0-469C-A6B2-0F8E0CF57A10}"/>
              </a:ext>
            </a:extLst>
          </p:cNvPr>
          <p:cNvSpPr txBox="1"/>
          <p:nvPr/>
        </p:nvSpPr>
        <p:spPr>
          <a:xfrm flipH="1">
            <a:off x="9281059" y="3505890"/>
            <a:ext cx="1419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Healthy Food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100E346-23DD-4BF5-9A53-C06BC09551A2}"/>
              </a:ext>
            </a:extLst>
          </p:cNvPr>
          <p:cNvSpPr txBox="1"/>
          <p:nvPr/>
        </p:nvSpPr>
        <p:spPr>
          <a:xfrm flipH="1">
            <a:off x="6881281" y="2891791"/>
            <a:ext cx="1760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Kuliner &amp; Frozen Food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5C0AF94-41A9-410B-8AA8-BE62AF2EB45F}"/>
              </a:ext>
            </a:extLst>
          </p:cNvPr>
          <p:cNvSpPr txBox="1"/>
          <p:nvPr/>
        </p:nvSpPr>
        <p:spPr>
          <a:xfrm flipH="1">
            <a:off x="7054606" y="3488382"/>
            <a:ext cx="1367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Sayuran &amp; Buah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95E54F9-7D01-4B08-B27D-2F1611078FE6}"/>
              </a:ext>
            </a:extLst>
          </p:cNvPr>
          <p:cNvSpPr txBox="1"/>
          <p:nvPr/>
        </p:nvSpPr>
        <p:spPr>
          <a:xfrm flipH="1">
            <a:off x="9084861" y="3053009"/>
            <a:ext cx="822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Konstruksi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91571F5-6C07-4045-90FC-2962E7C6F8A6}"/>
              </a:ext>
            </a:extLst>
          </p:cNvPr>
          <p:cNvSpPr/>
          <p:nvPr/>
        </p:nvSpPr>
        <p:spPr>
          <a:xfrm>
            <a:off x="262552" y="502696"/>
            <a:ext cx="1020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PEKERJAAN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ALTERNATIF </a:t>
            </a:r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YANG DIMINATI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OLEH </a:t>
            </a:r>
          </a:p>
          <a:p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 HARIAN, WIRAUSAHAWAN, DAN PKL</a:t>
            </a:r>
            <a:endParaRPr lang="id-ID" sz="20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E17984B6-C0AA-4013-ADC6-3A4098D86785}"/>
              </a:ext>
            </a:extLst>
          </p:cNvPr>
          <p:cNvCxnSpPr>
            <a:cxnSpLocks/>
          </p:cNvCxnSpPr>
          <p:nvPr/>
        </p:nvCxnSpPr>
        <p:spPr>
          <a:xfrm flipV="1">
            <a:off x="1612363" y="2570835"/>
            <a:ext cx="0" cy="663658"/>
          </a:xfrm>
          <a:prstGeom prst="straightConnector1">
            <a:avLst/>
          </a:prstGeom>
          <a:ln w="12700">
            <a:solidFill>
              <a:srgbClr val="1A3C5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2CD35CB3-A39D-4F74-B577-699B7C4B0897}"/>
              </a:ext>
            </a:extLst>
          </p:cNvPr>
          <p:cNvCxnSpPr>
            <a:cxnSpLocks/>
          </p:cNvCxnSpPr>
          <p:nvPr/>
        </p:nvCxnSpPr>
        <p:spPr>
          <a:xfrm flipV="1">
            <a:off x="2512321" y="3365637"/>
            <a:ext cx="0" cy="478944"/>
          </a:xfrm>
          <a:prstGeom prst="straightConnector1">
            <a:avLst/>
          </a:prstGeom>
          <a:ln w="12700">
            <a:solidFill>
              <a:srgbClr val="56789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0C8E344-0608-41AF-B9A5-6CAE469FB825}"/>
              </a:ext>
            </a:extLst>
          </p:cNvPr>
          <p:cNvCxnSpPr>
            <a:cxnSpLocks/>
          </p:cNvCxnSpPr>
          <p:nvPr/>
        </p:nvCxnSpPr>
        <p:spPr>
          <a:xfrm flipV="1">
            <a:off x="1230356" y="3138013"/>
            <a:ext cx="0" cy="478944"/>
          </a:xfrm>
          <a:prstGeom prst="straightConnector1">
            <a:avLst/>
          </a:prstGeom>
          <a:ln w="12700">
            <a:solidFill>
              <a:srgbClr val="3A4D5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CE5DFB56-C80E-4F69-9780-0084CE63E8FE}"/>
              </a:ext>
            </a:extLst>
          </p:cNvPr>
          <p:cNvCxnSpPr>
            <a:cxnSpLocks/>
          </p:cNvCxnSpPr>
          <p:nvPr/>
        </p:nvCxnSpPr>
        <p:spPr>
          <a:xfrm flipV="1">
            <a:off x="2120464" y="2851502"/>
            <a:ext cx="0" cy="1260000"/>
          </a:xfrm>
          <a:prstGeom prst="straightConnector1">
            <a:avLst/>
          </a:prstGeom>
          <a:ln w="12700">
            <a:solidFill>
              <a:srgbClr val="79A9C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F025F1F1-E31D-474C-9FED-3B067CA81E1B}"/>
              </a:ext>
            </a:extLst>
          </p:cNvPr>
          <p:cNvCxnSpPr>
            <a:cxnSpLocks/>
          </p:cNvCxnSpPr>
          <p:nvPr/>
        </p:nvCxnSpPr>
        <p:spPr>
          <a:xfrm flipV="1">
            <a:off x="5128685" y="3002299"/>
            <a:ext cx="0" cy="478944"/>
          </a:xfrm>
          <a:prstGeom prst="straightConnector1">
            <a:avLst/>
          </a:prstGeom>
          <a:ln w="12700">
            <a:solidFill>
              <a:srgbClr val="3A4D5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6C1C94DB-E33C-4FB2-B40D-3647AEDE02C9}"/>
              </a:ext>
            </a:extLst>
          </p:cNvPr>
          <p:cNvCxnSpPr>
            <a:cxnSpLocks/>
          </p:cNvCxnSpPr>
          <p:nvPr/>
        </p:nvCxnSpPr>
        <p:spPr>
          <a:xfrm flipV="1">
            <a:off x="4615054" y="3605109"/>
            <a:ext cx="0" cy="720000"/>
          </a:xfrm>
          <a:prstGeom prst="straightConnector1">
            <a:avLst/>
          </a:prstGeom>
          <a:ln w="12700">
            <a:solidFill>
              <a:srgbClr val="008C8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27DFE3FC-06EA-4AFB-ACC5-7D1F7A70FF30}"/>
              </a:ext>
            </a:extLst>
          </p:cNvPr>
          <p:cNvCxnSpPr>
            <a:cxnSpLocks/>
          </p:cNvCxnSpPr>
          <p:nvPr/>
        </p:nvCxnSpPr>
        <p:spPr>
          <a:xfrm flipV="1">
            <a:off x="6041515" y="3616957"/>
            <a:ext cx="0" cy="478944"/>
          </a:xfrm>
          <a:prstGeom prst="straightConnector1">
            <a:avLst/>
          </a:prstGeom>
          <a:ln w="12700">
            <a:solidFill>
              <a:srgbClr val="56789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73BB622A-0829-4907-BD8F-A787D3404507}"/>
              </a:ext>
            </a:extLst>
          </p:cNvPr>
          <p:cNvCxnSpPr>
            <a:cxnSpLocks/>
          </p:cNvCxnSpPr>
          <p:nvPr/>
        </p:nvCxnSpPr>
        <p:spPr>
          <a:xfrm flipV="1">
            <a:off x="5397839" y="3095650"/>
            <a:ext cx="0" cy="1620000"/>
          </a:xfrm>
          <a:prstGeom prst="straightConnector1">
            <a:avLst/>
          </a:prstGeom>
          <a:ln w="12700">
            <a:solidFill>
              <a:srgbClr val="0054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BB08E40B-64AB-4BE2-ABAC-B096D0405028}"/>
              </a:ext>
            </a:extLst>
          </p:cNvPr>
          <p:cNvCxnSpPr>
            <a:cxnSpLocks/>
          </p:cNvCxnSpPr>
          <p:nvPr/>
        </p:nvCxnSpPr>
        <p:spPr>
          <a:xfrm flipV="1">
            <a:off x="8667188" y="2983921"/>
            <a:ext cx="0" cy="720000"/>
          </a:xfrm>
          <a:prstGeom prst="straightConnector1">
            <a:avLst/>
          </a:prstGeom>
          <a:ln w="12700">
            <a:solidFill>
              <a:srgbClr val="008C8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C58AC79E-0B18-4E5C-BC50-4FB457F19143}"/>
              </a:ext>
            </a:extLst>
          </p:cNvPr>
          <p:cNvCxnSpPr>
            <a:cxnSpLocks/>
          </p:cNvCxnSpPr>
          <p:nvPr/>
        </p:nvCxnSpPr>
        <p:spPr>
          <a:xfrm flipV="1">
            <a:off x="8230397" y="3550672"/>
            <a:ext cx="0" cy="1620000"/>
          </a:xfrm>
          <a:prstGeom prst="straightConnector1">
            <a:avLst/>
          </a:prstGeom>
          <a:ln w="12700">
            <a:solidFill>
              <a:srgbClr val="0054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E456E5E5-17F1-4E56-8FF0-3124E7FE6CA6}"/>
              </a:ext>
            </a:extLst>
          </p:cNvPr>
          <p:cNvCxnSpPr>
            <a:cxnSpLocks/>
          </p:cNvCxnSpPr>
          <p:nvPr/>
        </p:nvCxnSpPr>
        <p:spPr>
          <a:xfrm flipV="1">
            <a:off x="9524898" y="3649892"/>
            <a:ext cx="0" cy="478944"/>
          </a:xfrm>
          <a:prstGeom prst="straightConnector1">
            <a:avLst/>
          </a:prstGeom>
          <a:ln w="12700">
            <a:solidFill>
              <a:srgbClr val="3A4D5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A01D2D8D-9E85-449A-9008-225E748ECEED}"/>
              </a:ext>
            </a:extLst>
          </p:cNvPr>
          <p:cNvCxnSpPr>
            <a:cxnSpLocks/>
          </p:cNvCxnSpPr>
          <p:nvPr/>
        </p:nvCxnSpPr>
        <p:spPr>
          <a:xfrm flipV="1">
            <a:off x="9035697" y="3205247"/>
            <a:ext cx="0" cy="1586126"/>
          </a:xfrm>
          <a:prstGeom prst="straightConnector1">
            <a:avLst/>
          </a:prstGeom>
          <a:ln w="12700">
            <a:solidFill>
              <a:srgbClr val="79A9C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9A61CF-719D-4975-9D6A-A385A3DA0501}"/>
              </a:ext>
            </a:extLst>
          </p:cNvPr>
          <p:cNvSpPr txBox="1"/>
          <p:nvPr/>
        </p:nvSpPr>
        <p:spPr>
          <a:xfrm>
            <a:off x="262487" y="1212338"/>
            <a:ext cx="877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Buruh/ Tukang/ Sopir, Pemilik Toko, dan PKL </a:t>
            </a: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Memiliki Minat pada Pekerjaan Alternatif yang 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Masih Berkaitan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Erat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dengan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Sektor Pekerjaan yang Saat </a:t>
            </a:r>
            <a:r>
              <a:rPr lang="en-ID" b="1" dirty="0">
                <a:solidFill>
                  <a:srgbClr val="0070C0"/>
                </a:solidFill>
                <a:latin typeface="Myriad Pro" panose="020B0503030403020204" pitchFamily="34" charset="0"/>
              </a:rPr>
              <a:t>i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ni Digeluti</a:t>
            </a:r>
            <a:endParaRPr lang="id-ID" sz="16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6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/>
      <p:bldP spid="8" grpId="0" animBg="1"/>
      <p:bldP spid="9" grpId="0"/>
      <p:bldP spid="12" grpId="0"/>
      <p:bldP spid="13" grpId="0"/>
      <p:bldP spid="41" grpId="0"/>
      <p:bldP spid="42" grpId="0"/>
      <p:bldP spid="14" grpId="0"/>
      <p:bldP spid="15" grpId="0"/>
      <p:bldP spid="16" grpId="0"/>
      <p:bldP spid="17" grpId="0"/>
      <p:bldP spid="66" grpId="0"/>
      <p:bldP spid="67" grpId="0"/>
      <p:bldP spid="68" grpId="0"/>
      <p:bldP spid="69" grpId="0"/>
      <p:bldP spid="33" grpId="0"/>
      <p:bldP spid="34" grpId="0"/>
      <p:bldP spid="35" grpId="0"/>
      <p:bldP spid="36" grpId="0"/>
      <p:bldP spid="39" grpId="0"/>
      <p:bldP spid="40" grpId="0"/>
      <p:bldP spid="43" grpId="0"/>
      <p:bldP spid="44" grpId="0"/>
      <p:bldP spid="45" grpId="0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A039CC-3891-4DF8-B265-D5630F1C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280" r="8031" b="3198"/>
          <a:stretch/>
        </p:blipFill>
        <p:spPr>
          <a:xfrm>
            <a:off x="7658995" y="2921289"/>
            <a:ext cx="2226153" cy="2785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623036-92EC-431B-8072-B4CA31E981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959" r="7543" b="1481"/>
          <a:stretch/>
        </p:blipFill>
        <p:spPr>
          <a:xfrm>
            <a:off x="4253783" y="2921289"/>
            <a:ext cx="2206241" cy="28149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49CCE5-420B-4FD6-A908-E25D873FA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2269" r="8074" b="1762"/>
          <a:stretch/>
        </p:blipFill>
        <p:spPr>
          <a:xfrm>
            <a:off x="817670" y="2828498"/>
            <a:ext cx="2048438" cy="29351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2FD6EBD-93AF-4833-98A2-ABCFF35AC703}"/>
              </a:ext>
            </a:extLst>
          </p:cNvPr>
          <p:cNvSpPr txBox="1"/>
          <p:nvPr/>
        </p:nvSpPr>
        <p:spPr>
          <a:xfrm>
            <a:off x="516724" y="6304058"/>
            <a:ext cx="2814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39,26%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karyawan toko/hotel/restoran tertarik pada pekerjaan alternatif di bidang produksi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B822CC2-6F42-4921-BC6D-EDC7CC20258E}"/>
              </a:ext>
            </a:extLst>
          </p:cNvPr>
          <p:cNvSpPr/>
          <p:nvPr/>
        </p:nvSpPr>
        <p:spPr>
          <a:xfrm>
            <a:off x="516724" y="5938535"/>
            <a:ext cx="2814280" cy="322504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50" b="1" dirty="0">
                <a:latin typeface="Myriad Pro" panose="020B0503030403020204" pitchFamily="34" charset="0"/>
              </a:rPr>
              <a:t> Karyawan Toko/ Hotel/ Restoran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0FDEF95-7500-4016-B172-8096DAD5BAC6}"/>
              </a:ext>
            </a:extLst>
          </p:cNvPr>
          <p:cNvSpPr/>
          <p:nvPr/>
        </p:nvSpPr>
        <p:spPr>
          <a:xfrm>
            <a:off x="3971254" y="5938535"/>
            <a:ext cx="2814280" cy="322504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latin typeface="Myriad Pro" panose="020B0503030403020204" pitchFamily="34" charset="0"/>
              </a:rPr>
              <a:t>Pegawai Kantoran/ Karyawan Swasta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42CB37-E194-43C5-A5A8-AB2616DE33CB}"/>
              </a:ext>
            </a:extLst>
          </p:cNvPr>
          <p:cNvSpPr txBox="1"/>
          <p:nvPr/>
        </p:nvSpPr>
        <p:spPr>
          <a:xfrm>
            <a:off x="3971254" y="6304058"/>
            <a:ext cx="2814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22,13%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responden pegawai kantoran/ karyawan swasta tertarik pada pekerjaan alternatif di bidang produksi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</a:t>
            </a:r>
            <a:r>
              <a:rPr lang="en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ID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sayuran</a:t>
            </a:r>
            <a:r>
              <a:rPr lang="en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ID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dan</a:t>
            </a:r>
            <a:r>
              <a:rPr lang="en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alat</a:t>
            </a:r>
            <a:r>
              <a:rPr lang="en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olahraga</a:t>
            </a:r>
            <a:endParaRPr lang="id-ID" sz="12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1DE4434-6CCA-45E4-A233-3F11C87564A7}"/>
              </a:ext>
            </a:extLst>
          </p:cNvPr>
          <p:cNvSpPr/>
          <p:nvPr/>
        </p:nvSpPr>
        <p:spPr>
          <a:xfrm>
            <a:off x="7364932" y="5926651"/>
            <a:ext cx="2814280" cy="320191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200" b="1" dirty="0" err="1">
                <a:latin typeface="Myriad Pro" panose="020B0503030403020204" pitchFamily="34" charset="0"/>
              </a:rPr>
              <a:t>Penganggur</a:t>
            </a:r>
            <a:endParaRPr lang="id-ID" sz="1200" b="1" dirty="0">
              <a:latin typeface="Myriad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CE3D85-E24A-4181-A6BE-FFB5FE0DF644}"/>
              </a:ext>
            </a:extLst>
          </p:cNvPr>
          <p:cNvSpPr txBox="1"/>
          <p:nvPr/>
        </p:nvSpPr>
        <p:spPr>
          <a:xfrm>
            <a:off x="7364930" y="6304058"/>
            <a:ext cx="28142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26,32%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responden yang tidak memiliki pekerjaan tertarik pada pekerjaan alternatif di pada bidang produksi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 </a:t>
            </a:r>
            <a:r>
              <a:rPr lang="en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&amp; </a:t>
            </a:r>
            <a:r>
              <a:rPr lang="en-ID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produk</a:t>
            </a:r>
            <a:r>
              <a:rPr lang="en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ID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kesehatan</a:t>
            </a:r>
            <a:endParaRPr lang="id-ID" sz="12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74F5594-E2F2-40CC-A0C6-0B961A04E6AF}"/>
              </a:ext>
            </a:extLst>
          </p:cNvPr>
          <p:cNvSpPr txBox="1"/>
          <p:nvPr/>
        </p:nvSpPr>
        <p:spPr>
          <a:xfrm>
            <a:off x="2557713" y="3281301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rgbClr val="005454"/>
                </a:solidFill>
                <a:latin typeface="Myriad Pro" panose="020B0503030403020204" pitchFamily="34" charset="0"/>
              </a:rPr>
              <a:t>23,31 %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4079A1A-4856-48F3-80C0-B1F0E0B1A663}"/>
              </a:ext>
            </a:extLst>
          </p:cNvPr>
          <p:cNvSpPr txBox="1"/>
          <p:nvPr/>
        </p:nvSpPr>
        <p:spPr>
          <a:xfrm>
            <a:off x="-190481" y="3003729"/>
            <a:ext cx="107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>
                <a:solidFill>
                  <a:srgbClr val="567893"/>
                </a:solidFill>
                <a:latin typeface="Myriad Pro" panose="020B0503030403020204" pitchFamily="34" charset="0"/>
              </a:rPr>
              <a:t>29,45 %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5F3B14D-3D3C-451C-B857-798EF04668D8}"/>
              </a:ext>
            </a:extLst>
          </p:cNvPr>
          <p:cNvSpPr txBox="1"/>
          <p:nvPr/>
        </p:nvSpPr>
        <p:spPr>
          <a:xfrm>
            <a:off x="1848991" y="2642089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008B84"/>
                </a:solidFill>
                <a:latin typeface="Myriad Pro" panose="020B0503030403020204" pitchFamily="34" charset="0"/>
              </a:rPr>
              <a:t>23,31 %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154890C-AD33-4448-8A8F-B28730DC696B}"/>
              </a:ext>
            </a:extLst>
          </p:cNvPr>
          <p:cNvSpPr txBox="1"/>
          <p:nvPr/>
        </p:nvSpPr>
        <p:spPr>
          <a:xfrm>
            <a:off x="689675" y="2592203"/>
            <a:ext cx="810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>
                <a:solidFill>
                  <a:srgbClr val="3A4D5C"/>
                </a:solidFill>
                <a:latin typeface="Myriad Pro" panose="020B0503030403020204" pitchFamily="34" charset="0"/>
              </a:rPr>
              <a:t>39,26 %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B58CDF9-7274-4257-A6EA-06CD8FBF5D51}"/>
              </a:ext>
            </a:extLst>
          </p:cNvPr>
          <p:cNvSpPr txBox="1"/>
          <p:nvPr/>
        </p:nvSpPr>
        <p:spPr>
          <a:xfrm flipH="1">
            <a:off x="512755" y="2437657"/>
            <a:ext cx="971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Healthy Food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F2D9979-B1FE-44DD-9F73-F5F517210864}"/>
              </a:ext>
            </a:extLst>
          </p:cNvPr>
          <p:cNvSpPr txBox="1"/>
          <p:nvPr/>
        </p:nvSpPr>
        <p:spPr>
          <a:xfrm flipH="1">
            <a:off x="2549458" y="3103502"/>
            <a:ext cx="1170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Sayuran &amp; Buah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A430E8B-0AC3-4894-B6DE-4551BB23DF18}"/>
              </a:ext>
            </a:extLst>
          </p:cNvPr>
          <p:cNvSpPr txBox="1"/>
          <p:nvPr/>
        </p:nvSpPr>
        <p:spPr>
          <a:xfrm flipH="1">
            <a:off x="-176564" y="2839763"/>
            <a:ext cx="1076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Alat Olahraga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12A5958-4690-42E9-93F8-6776AF35A824}"/>
              </a:ext>
            </a:extLst>
          </p:cNvPr>
          <p:cNvSpPr txBox="1"/>
          <p:nvPr/>
        </p:nvSpPr>
        <p:spPr>
          <a:xfrm flipH="1">
            <a:off x="1990819" y="2460808"/>
            <a:ext cx="1474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Kuliner &amp; Frozen Food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7834CAF-004B-4ADF-98CE-7EA524F40912}"/>
              </a:ext>
            </a:extLst>
          </p:cNvPr>
          <p:cNvSpPr txBox="1"/>
          <p:nvPr/>
        </p:nvSpPr>
        <p:spPr>
          <a:xfrm>
            <a:off x="9449831" y="2961993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rgbClr val="95B1C9"/>
                </a:solidFill>
                <a:latin typeface="Myriad Pro" panose="020B0503030403020204" pitchFamily="34" charset="0"/>
              </a:rPr>
              <a:t>25 %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9CB6B16-06E9-4F23-89CE-251447D35C8F}"/>
              </a:ext>
            </a:extLst>
          </p:cNvPr>
          <p:cNvSpPr txBox="1"/>
          <p:nvPr/>
        </p:nvSpPr>
        <p:spPr>
          <a:xfrm>
            <a:off x="6961266" y="3544397"/>
            <a:ext cx="107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>
                <a:solidFill>
                  <a:srgbClr val="005454"/>
                </a:solidFill>
                <a:latin typeface="Myriad Pro" panose="020B0503030403020204" pitchFamily="34" charset="0"/>
              </a:rPr>
              <a:t>15,79 %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F53A292A-5C46-4BE7-8B83-73B92F886A8D}"/>
              </a:ext>
            </a:extLst>
          </p:cNvPr>
          <p:cNvSpPr txBox="1"/>
          <p:nvPr/>
        </p:nvSpPr>
        <p:spPr>
          <a:xfrm>
            <a:off x="8987403" y="2515795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rgbClr val="567893"/>
                </a:solidFill>
                <a:latin typeface="Myriad Pro" panose="020B0503030403020204" pitchFamily="34" charset="0"/>
              </a:rPr>
              <a:t>13,16 %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8321B544-5E7A-461A-B576-B6732D845D40}"/>
              </a:ext>
            </a:extLst>
          </p:cNvPr>
          <p:cNvSpPr txBox="1"/>
          <p:nvPr/>
        </p:nvSpPr>
        <p:spPr>
          <a:xfrm>
            <a:off x="7521606" y="2511465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>
                <a:solidFill>
                  <a:srgbClr val="3A4D5C"/>
                </a:solidFill>
                <a:latin typeface="Myriad Pro" panose="020B0503030403020204" pitchFamily="34" charset="0"/>
              </a:rPr>
              <a:t>26,32 %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396D87F8-EC65-4BF8-86C4-B1F549E9C10B}"/>
              </a:ext>
            </a:extLst>
          </p:cNvPr>
          <p:cNvSpPr txBox="1"/>
          <p:nvPr/>
        </p:nvSpPr>
        <p:spPr>
          <a:xfrm>
            <a:off x="6147206" y="3442350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rgbClr val="567893"/>
                </a:solidFill>
                <a:latin typeface="Myriad Pro" panose="020B0503030403020204" pitchFamily="34" charset="0"/>
              </a:rPr>
              <a:t>18,85 %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9DA0E1A-E799-44B8-A867-269C297001F2}"/>
              </a:ext>
            </a:extLst>
          </p:cNvPr>
          <p:cNvSpPr txBox="1"/>
          <p:nvPr/>
        </p:nvSpPr>
        <p:spPr>
          <a:xfrm>
            <a:off x="3538212" y="3334262"/>
            <a:ext cx="107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>
                <a:solidFill>
                  <a:srgbClr val="005454"/>
                </a:solidFill>
                <a:latin typeface="Myriad Pro" panose="020B0503030403020204" pitchFamily="34" charset="0"/>
              </a:rPr>
              <a:t>20,49 %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08076B1E-56C7-468A-8ED3-18A424EFB191}"/>
              </a:ext>
            </a:extLst>
          </p:cNvPr>
          <p:cNvSpPr txBox="1"/>
          <p:nvPr/>
        </p:nvSpPr>
        <p:spPr>
          <a:xfrm>
            <a:off x="5531337" y="2992862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rgbClr val="008B84"/>
                </a:solidFill>
                <a:latin typeface="Myriad Pro" panose="020B0503030403020204" pitchFamily="34" charset="0"/>
              </a:rPr>
              <a:t>13,93 %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2BFFCEFB-3E92-4575-A8B2-CD3D3A3FC02E}"/>
              </a:ext>
            </a:extLst>
          </p:cNvPr>
          <p:cNvSpPr txBox="1"/>
          <p:nvPr/>
        </p:nvSpPr>
        <p:spPr>
          <a:xfrm>
            <a:off x="3966074" y="2799456"/>
            <a:ext cx="110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>
                <a:solidFill>
                  <a:srgbClr val="3A4D5C"/>
                </a:solidFill>
                <a:latin typeface="Myriad Pro" panose="020B0503030403020204" pitchFamily="34" charset="0"/>
              </a:rPr>
              <a:t>22,13 %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7BAC5239-7C26-4153-9B97-843AE5E17825}"/>
              </a:ext>
            </a:extLst>
          </p:cNvPr>
          <p:cNvSpPr txBox="1"/>
          <p:nvPr/>
        </p:nvSpPr>
        <p:spPr>
          <a:xfrm flipH="1">
            <a:off x="3959685" y="2613576"/>
            <a:ext cx="1106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Healthy Food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FDC0FBB8-E824-453F-BFBE-5077A7B09D99}"/>
              </a:ext>
            </a:extLst>
          </p:cNvPr>
          <p:cNvSpPr txBox="1"/>
          <p:nvPr/>
        </p:nvSpPr>
        <p:spPr>
          <a:xfrm flipH="1">
            <a:off x="3556898" y="3146958"/>
            <a:ext cx="1076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Sayuran &amp; Buah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9DF50D9-8A92-49A6-A354-2983D30E1508}"/>
              </a:ext>
            </a:extLst>
          </p:cNvPr>
          <p:cNvSpPr txBox="1"/>
          <p:nvPr/>
        </p:nvSpPr>
        <p:spPr>
          <a:xfrm flipH="1">
            <a:off x="6112858" y="3249101"/>
            <a:ext cx="9212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Alat Olahraga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472F2EBA-4893-4470-B25D-86EE070E742C}"/>
              </a:ext>
            </a:extLst>
          </p:cNvPr>
          <p:cNvSpPr txBox="1"/>
          <p:nvPr/>
        </p:nvSpPr>
        <p:spPr>
          <a:xfrm flipH="1">
            <a:off x="5542785" y="2808835"/>
            <a:ext cx="1542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Kuliner &amp; Frozen Food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AEE6E078-87E0-4A1F-BDE4-A4A380025413}"/>
              </a:ext>
            </a:extLst>
          </p:cNvPr>
          <p:cNvSpPr txBox="1"/>
          <p:nvPr/>
        </p:nvSpPr>
        <p:spPr>
          <a:xfrm flipH="1">
            <a:off x="7021254" y="2333836"/>
            <a:ext cx="1586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Healthy  Food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6D660EE-3AF6-45EF-A85F-97E7D7B14C0B}"/>
              </a:ext>
            </a:extLst>
          </p:cNvPr>
          <p:cNvSpPr txBox="1"/>
          <p:nvPr/>
        </p:nvSpPr>
        <p:spPr>
          <a:xfrm flipH="1">
            <a:off x="9448731" y="2782086"/>
            <a:ext cx="1243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Produk Kesehatan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C82F8D52-3FEA-4FFF-AEC0-D87561D181D4}"/>
              </a:ext>
            </a:extLst>
          </p:cNvPr>
          <p:cNvSpPr txBox="1"/>
          <p:nvPr/>
        </p:nvSpPr>
        <p:spPr>
          <a:xfrm flipH="1">
            <a:off x="8970720" y="2349651"/>
            <a:ext cx="1430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Alat Olahraga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FFF04091-5383-4116-A160-EF1656077D1D}"/>
              </a:ext>
            </a:extLst>
          </p:cNvPr>
          <p:cNvSpPr txBox="1"/>
          <p:nvPr/>
        </p:nvSpPr>
        <p:spPr>
          <a:xfrm flipH="1">
            <a:off x="6578324" y="3348367"/>
            <a:ext cx="1459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Sayuran &amp; Buah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F9D1096-2B5A-4FB2-80F0-AAD2CC747B88}"/>
              </a:ext>
            </a:extLst>
          </p:cNvPr>
          <p:cNvCxnSpPr>
            <a:cxnSpLocks/>
          </p:cNvCxnSpPr>
          <p:nvPr/>
        </p:nvCxnSpPr>
        <p:spPr>
          <a:xfrm flipV="1">
            <a:off x="886481" y="2980995"/>
            <a:ext cx="0" cy="478944"/>
          </a:xfrm>
          <a:prstGeom prst="straightConnector1">
            <a:avLst/>
          </a:prstGeom>
          <a:ln w="12700">
            <a:solidFill>
              <a:srgbClr val="56789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F8AA40E9-639F-4E53-A4D7-1555C9B570C2}"/>
              </a:ext>
            </a:extLst>
          </p:cNvPr>
          <p:cNvCxnSpPr>
            <a:cxnSpLocks/>
          </p:cNvCxnSpPr>
          <p:nvPr/>
        </p:nvCxnSpPr>
        <p:spPr>
          <a:xfrm flipV="1">
            <a:off x="1550632" y="2531434"/>
            <a:ext cx="0" cy="478944"/>
          </a:xfrm>
          <a:prstGeom prst="straightConnector1">
            <a:avLst/>
          </a:prstGeom>
          <a:ln w="12700">
            <a:solidFill>
              <a:srgbClr val="3A4D5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61E6458-2B14-43B8-B734-8EA3597AE4C2}"/>
              </a:ext>
            </a:extLst>
          </p:cNvPr>
          <p:cNvCxnSpPr>
            <a:cxnSpLocks/>
          </p:cNvCxnSpPr>
          <p:nvPr/>
        </p:nvCxnSpPr>
        <p:spPr>
          <a:xfrm flipV="1">
            <a:off x="1976230" y="2643767"/>
            <a:ext cx="0" cy="1440000"/>
          </a:xfrm>
          <a:prstGeom prst="straightConnector1">
            <a:avLst/>
          </a:prstGeom>
          <a:ln w="12700">
            <a:solidFill>
              <a:srgbClr val="008C8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766A0C1-9E82-4786-8EF1-360316171712}"/>
              </a:ext>
            </a:extLst>
          </p:cNvPr>
          <p:cNvCxnSpPr>
            <a:cxnSpLocks/>
          </p:cNvCxnSpPr>
          <p:nvPr/>
        </p:nvCxnSpPr>
        <p:spPr>
          <a:xfrm flipV="1">
            <a:off x="2512736" y="3202590"/>
            <a:ext cx="0" cy="360000"/>
          </a:xfrm>
          <a:prstGeom prst="straightConnector1">
            <a:avLst/>
          </a:prstGeom>
          <a:ln w="12700">
            <a:solidFill>
              <a:srgbClr val="0054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54539760-14D4-482B-92ED-33F94D554019}"/>
              </a:ext>
            </a:extLst>
          </p:cNvPr>
          <p:cNvCxnSpPr>
            <a:cxnSpLocks/>
          </p:cNvCxnSpPr>
          <p:nvPr/>
        </p:nvCxnSpPr>
        <p:spPr>
          <a:xfrm flipV="1">
            <a:off x="5072347" y="2739100"/>
            <a:ext cx="0" cy="720000"/>
          </a:xfrm>
          <a:prstGeom prst="straightConnector1">
            <a:avLst/>
          </a:prstGeom>
          <a:ln w="12700">
            <a:solidFill>
              <a:srgbClr val="3A4D5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6E6047E3-7AAD-4E40-8864-550EFEEA4A2D}"/>
              </a:ext>
            </a:extLst>
          </p:cNvPr>
          <p:cNvCxnSpPr>
            <a:cxnSpLocks/>
          </p:cNvCxnSpPr>
          <p:nvPr/>
        </p:nvCxnSpPr>
        <p:spPr>
          <a:xfrm flipV="1">
            <a:off x="4644754" y="3337477"/>
            <a:ext cx="0" cy="360000"/>
          </a:xfrm>
          <a:prstGeom prst="straightConnector1">
            <a:avLst/>
          </a:prstGeom>
          <a:ln w="12700">
            <a:solidFill>
              <a:srgbClr val="0054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31B2D093-682F-471C-8049-B91B2BAB9F55}"/>
              </a:ext>
            </a:extLst>
          </p:cNvPr>
          <p:cNvCxnSpPr>
            <a:cxnSpLocks/>
          </p:cNvCxnSpPr>
          <p:nvPr/>
        </p:nvCxnSpPr>
        <p:spPr>
          <a:xfrm flipV="1">
            <a:off x="5512057" y="2922039"/>
            <a:ext cx="0" cy="1440000"/>
          </a:xfrm>
          <a:prstGeom prst="straightConnector1">
            <a:avLst/>
          </a:prstGeom>
          <a:ln w="12700">
            <a:solidFill>
              <a:srgbClr val="008C8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B2B049F2-9EC5-4782-BA16-8FBDDBCC9C7B}"/>
              </a:ext>
            </a:extLst>
          </p:cNvPr>
          <p:cNvCxnSpPr>
            <a:cxnSpLocks/>
          </p:cNvCxnSpPr>
          <p:nvPr/>
        </p:nvCxnSpPr>
        <p:spPr>
          <a:xfrm flipV="1">
            <a:off x="6109204" y="3361977"/>
            <a:ext cx="0" cy="478944"/>
          </a:xfrm>
          <a:prstGeom prst="straightConnector1">
            <a:avLst/>
          </a:prstGeom>
          <a:ln w="12700">
            <a:solidFill>
              <a:srgbClr val="56789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056247B7-0601-40FC-9716-591008F81D91}"/>
              </a:ext>
            </a:extLst>
          </p:cNvPr>
          <p:cNvCxnSpPr>
            <a:cxnSpLocks/>
          </p:cNvCxnSpPr>
          <p:nvPr/>
        </p:nvCxnSpPr>
        <p:spPr>
          <a:xfrm flipV="1">
            <a:off x="8606980" y="2410906"/>
            <a:ext cx="0" cy="720000"/>
          </a:xfrm>
          <a:prstGeom prst="straightConnector1">
            <a:avLst/>
          </a:prstGeom>
          <a:ln w="12700">
            <a:solidFill>
              <a:srgbClr val="3A4D5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ECA86F1E-4F2D-4D98-BFEF-02C390CEC620}"/>
              </a:ext>
            </a:extLst>
          </p:cNvPr>
          <p:cNvCxnSpPr>
            <a:cxnSpLocks/>
          </p:cNvCxnSpPr>
          <p:nvPr/>
        </p:nvCxnSpPr>
        <p:spPr>
          <a:xfrm flipV="1">
            <a:off x="8009811" y="3459100"/>
            <a:ext cx="0" cy="540000"/>
          </a:xfrm>
          <a:prstGeom prst="straightConnector1">
            <a:avLst/>
          </a:prstGeom>
          <a:ln w="12700">
            <a:solidFill>
              <a:srgbClr val="00545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4FDCCFA6-1501-460F-B7DD-95E074881587}"/>
              </a:ext>
            </a:extLst>
          </p:cNvPr>
          <p:cNvCxnSpPr>
            <a:cxnSpLocks/>
          </p:cNvCxnSpPr>
          <p:nvPr/>
        </p:nvCxnSpPr>
        <p:spPr>
          <a:xfrm flipV="1">
            <a:off x="8960764" y="2509078"/>
            <a:ext cx="0" cy="2160000"/>
          </a:xfrm>
          <a:prstGeom prst="straightConnector1">
            <a:avLst/>
          </a:prstGeom>
          <a:ln w="12700">
            <a:solidFill>
              <a:srgbClr val="56789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EBAACB23-A203-49BF-9BF3-F7A65BB75D8F}"/>
              </a:ext>
            </a:extLst>
          </p:cNvPr>
          <p:cNvCxnSpPr>
            <a:cxnSpLocks/>
          </p:cNvCxnSpPr>
          <p:nvPr/>
        </p:nvCxnSpPr>
        <p:spPr>
          <a:xfrm flipV="1">
            <a:off x="9437216" y="2889101"/>
            <a:ext cx="0" cy="360000"/>
          </a:xfrm>
          <a:prstGeom prst="straightConnector1">
            <a:avLst/>
          </a:prstGeom>
          <a:ln w="12700">
            <a:solidFill>
              <a:srgbClr val="95B1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4E60C2C-EF19-4415-B06F-8B06A4496C29}"/>
              </a:ext>
            </a:extLst>
          </p:cNvPr>
          <p:cNvSpPr/>
          <p:nvPr/>
        </p:nvSpPr>
        <p:spPr>
          <a:xfrm>
            <a:off x="279265" y="516953"/>
            <a:ext cx="1020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PEKERJAAN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ALTERNATIF </a:t>
            </a:r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YANG DIMINATI </a:t>
            </a:r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OLEH</a:t>
            </a:r>
          </a:p>
          <a:p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KARYAWAN SWASTA DAN PENGANGGUR</a:t>
            </a:r>
            <a:endParaRPr lang="id-ID" sz="20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1BD6F3-5BFA-445E-A0E3-65139A0F0068}"/>
              </a:ext>
            </a:extLst>
          </p:cNvPr>
          <p:cNvSpPr txBox="1"/>
          <p:nvPr/>
        </p:nvSpPr>
        <p:spPr>
          <a:xfrm>
            <a:off x="262487" y="1212338"/>
            <a:ext cx="1022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Karyawan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Swasta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Memiliki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Pilihan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yang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Variatif</a:t>
            </a:r>
            <a:endParaRPr lang="en-ID" sz="1600" b="1" dirty="0">
              <a:solidFill>
                <a:srgbClr val="0070C0"/>
              </a:solidFill>
              <a:latin typeface="Myriad Pro" panose="020B0503030403020204" pitchFamily="34" charset="0"/>
            </a:endParaRPr>
          </a:p>
          <a:p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Sementara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Penganggur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Lebih</a:t>
            </a:r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Banyak</a:t>
            </a:r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Berminat</a:t>
            </a:r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pada</a:t>
            </a:r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Sektor</a:t>
            </a:r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Produsen</a:t>
            </a:r>
            <a:r>
              <a:rPr lang="en-ID" sz="1600" dirty="0">
                <a:latin typeface="Myriad Pro" panose="020B0503030403020204" pitchFamily="34" charset="0"/>
              </a:rPr>
              <a:t> 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dan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Produk</a:t>
            </a:r>
            <a:r>
              <a:rPr lang="en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Kesehatan</a:t>
            </a:r>
            <a:endParaRPr lang="id-ID" sz="1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6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097" y="203960"/>
            <a:ext cx="4380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MINAT RESPONDEN UNTUK MEMBUKA USAHA SENDIRI</a:t>
            </a:r>
            <a:endParaRPr lang="id-ID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9097" y="819775"/>
            <a:ext cx="4666430" cy="5918781"/>
            <a:chOff x="349097" y="819775"/>
            <a:chExt cx="4666430" cy="591878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7157">
              <a:off x="1905011" y="2228046"/>
              <a:ext cx="2569116" cy="2800536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582893" y="2625228"/>
              <a:ext cx="1501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89A5"/>
                  </a:solidFill>
                  <a:latin typeface="Myriad Pro" panose="020B0503030403020204" pitchFamily="34" charset="0"/>
                </a:rPr>
                <a:t>Berminat</a:t>
              </a:r>
              <a:endParaRPr lang="id-ID" sz="1200" dirty="0">
                <a:solidFill>
                  <a:srgbClr val="0089A5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91,8</a:t>
              </a:r>
              <a:r>
                <a:rPr lang="id-ID" sz="2000" b="1" dirty="0">
                  <a:solidFill>
                    <a:srgbClr val="0089A5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2384" y="3593565"/>
              <a:ext cx="1478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Berminat</a:t>
              </a:r>
              <a:endParaRPr lang="id-ID" sz="1200" dirty="0">
                <a:solidFill>
                  <a:schemeClr val="accent1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8,2</a:t>
              </a:r>
              <a:r>
                <a:rPr lang="id-ID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1200" y="5784449"/>
              <a:ext cx="4634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91,8</a:t>
              </a:r>
              <a:r>
                <a:rPr lang="id-ID" sz="2000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% </a:t>
              </a:r>
              <a:r>
                <a:rPr lang="en-US" sz="2000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sz="2000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berminat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membuka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usaha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sendiri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apabila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ada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bantuan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modal/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sarpras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usaha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dari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Pemerintah</a:t>
              </a:r>
              <a:endParaRPr lang="id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43527" y="5530653"/>
              <a:ext cx="4572000" cy="26014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Myriad Pro" panose="020B0503030403020204" pitchFamily="34" charset="0"/>
                </a:rPr>
                <a:t>BANTUAN MODAL/SARPRAS USAHA</a:t>
              </a:r>
              <a:endParaRPr lang="id-ID" sz="1400" b="1" dirty="0">
                <a:latin typeface="Myriad Pro" panose="020B0503030403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9097" y="819775"/>
              <a:ext cx="41769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Hampir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seluruh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berminat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membuka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usaha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sendiri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jika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ada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bantuan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modal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dan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sarpras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dari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Pemerintag</a:t>
              </a:r>
              <a:endParaRPr lang="id-ID" b="1" dirty="0">
                <a:solidFill>
                  <a:srgbClr val="2E75B5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57253" y="194156"/>
            <a:ext cx="4692721" cy="6546726"/>
            <a:chOff x="5657253" y="194156"/>
            <a:chExt cx="4692721" cy="6546726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55562">
              <a:off x="6619498" y="2276371"/>
              <a:ext cx="2758541" cy="276783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689704" y="194156"/>
              <a:ext cx="46602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  <a:latin typeface="Myriad Pro" panose="020B0503030403020204" pitchFamily="34" charset="0"/>
                </a:rPr>
                <a:t>MINAT RESPONDEN UNTUK MENGIKUTI PELATIHAN KETERAMPILAN DAN USAHA</a:t>
              </a:r>
              <a:endParaRPr lang="id-ID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693296" y="2082049"/>
              <a:ext cx="1501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2D76B6"/>
                  </a:solidFill>
                  <a:latin typeface="Myriad Pro" panose="020B0503030403020204" pitchFamily="34" charset="0"/>
                </a:rPr>
                <a:t>Berminat</a:t>
              </a:r>
              <a:endParaRPr lang="id-ID" sz="1200" dirty="0">
                <a:solidFill>
                  <a:srgbClr val="2D76B6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2D76B6"/>
                  </a:solidFill>
                  <a:latin typeface="Myriad Pro" panose="020B0503030403020204" pitchFamily="34" charset="0"/>
                </a:rPr>
                <a:t>86,2</a:t>
              </a:r>
              <a:r>
                <a:rPr lang="id-ID" sz="2000" b="1" dirty="0">
                  <a:solidFill>
                    <a:srgbClr val="2D76B6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657253" y="4420973"/>
              <a:ext cx="1478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Berminat</a:t>
              </a:r>
              <a:endParaRPr lang="id-ID" sz="1200" dirty="0">
                <a:solidFill>
                  <a:schemeClr val="accent1"/>
                </a:solidFill>
                <a:latin typeface="Myriad Pro" panose="020B0503030403020204" pitchFamily="34" charset="0"/>
              </a:endParaRPr>
            </a:p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13,7</a:t>
              </a:r>
              <a:r>
                <a:rPr lang="id-ID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758478" y="5786775"/>
              <a:ext cx="4591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86,2</a:t>
              </a:r>
              <a:r>
                <a:rPr lang="id-ID" sz="2000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% </a:t>
              </a:r>
              <a:r>
                <a:rPr lang="en-US" sz="2000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sz="2000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berminat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mengikuti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pelatihan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bisnis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dan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keterampilan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jika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Pemerintah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memfasilitasi</a:t>
              </a:r>
              <a:endParaRPr lang="id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777974" y="5524483"/>
              <a:ext cx="4572000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Myriad Pro" panose="020B0503030403020204" pitchFamily="34" charset="0"/>
                </a:rPr>
                <a:t>PELATIHAN BISNIS</a:t>
              </a:r>
              <a:endParaRPr lang="id-ID" sz="1400" b="1" dirty="0">
                <a:latin typeface="Myriad Pro" panose="020B0503030403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689703" y="819774"/>
              <a:ext cx="4660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Hampir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seluruh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b="1" dirty="0">
                  <a:solidFill>
                    <a:srgbClr val="2E75B5"/>
                  </a:solidFill>
                  <a:latin typeface="Myriad Pro" panose="020B0503030403020204" pitchFamily="34" charset="0"/>
                </a:rPr>
                <a:t> </a:t>
              </a:r>
              <a:r>
                <a:rPr lang="en-US" b="1" dirty="0" err="1">
                  <a:solidFill>
                    <a:srgbClr val="2E75B5"/>
                  </a:solidFill>
                  <a:latin typeface="Myriad Pro" panose="020B0503030403020204" pitchFamily="34" charset="0"/>
                </a:rPr>
                <a:t>berminat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mengikuti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pelatihan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bisnis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dan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keterampilan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jika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ada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fasilitas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dari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Pemerintah</a:t>
              </a:r>
              <a:endParaRPr lang="id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6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159" y="206749"/>
            <a:ext cx="8829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KETERTARIKAN BERWIRAUSAHA MELALUI MEDIA ONLINE</a:t>
            </a:r>
            <a:endParaRPr lang="id-ID" sz="2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52387" y="1480051"/>
            <a:ext cx="4128250" cy="4213431"/>
            <a:chOff x="-352387" y="1480051"/>
            <a:chExt cx="4128250" cy="4213431"/>
          </a:xfrm>
        </p:grpSpPr>
        <p:sp>
          <p:nvSpPr>
            <p:cNvPr id="5" name="TextBox 4"/>
            <p:cNvSpPr txBox="1"/>
            <p:nvPr/>
          </p:nvSpPr>
          <p:spPr>
            <a:xfrm>
              <a:off x="344189" y="5108707"/>
              <a:ext cx="3409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33,9</a:t>
              </a:r>
              <a:r>
                <a:rPr lang="id-ID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% </a:t>
              </a:r>
              <a:r>
                <a:rPr lang="en-US" sz="16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responden</a:t>
              </a:r>
              <a:r>
                <a:rPr lang="id-ID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cenderung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6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tertarik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berwirausaha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online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4190" y="4842389"/>
              <a:ext cx="3409573" cy="261116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Myriad Pro" panose="020B0503030403020204" pitchFamily="34" charset="0"/>
                </a:rPr>
                <a:t>KETERTARIKAN SECARA UMUM</a:t>
              </a:r>
              <a:endParaRPr lang="id-ID" sz="1400" b="1" dirty="0">
                <a:latin typeface="Myriad Pro" panose="020B0503030403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276" y="2021261"/>
              <a:ext cx="2466705" cy="2706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274069" y="1480051"/>
              <a:ext cx="1501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006766"/>
                  </a:solidFill>
                  <a:latin typeface="Myriad Pro" panose="020B0503030403020204" pitchFamily="34" charset="0"/>
                </a:rPr>
                <a:t>Tertarik</a:t>
              </a:r>
              <a:endParaRPr lang="id-ID" sz="1200" dirty="0">
                <a:solidFill>
                  <a:srgbClr val="006766"/>
                </a:solidFill>
                <a:latin typeface="Myriad Pro" panose="020B0503030403020204" pitchFamily="34" charset="0"/>
              </a:endParaRPr>
            </a:p>
            <a:p>
              <a:r>
                <a:rPr lang="en-US" sz="2000" b="1" dirty="0">
                  <a:solidFill>
                    <a:srgbClr val="006766"/>
                  </a:solidFill>
                  <a:latin typeface="Myriad Pro" panose="020B0503030403020204" pitchFamily="34" charset="0"/>
                </a:rPr>
                <a:t>66,1</a:t>
              </a:r>
              <a:r>
                <a:rPr lang="id-ID" sz="2000" b="1" dirty="0">
                  <a:solidFill>
                    <a:srgbClr val="006766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352387" y="3896346"/>
              <a:ext cx="1478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Tertarik</a:t>
              </a:r>
              <a:endParaRPr lang="id-ID" sz="1200" dirty="0">
                <a:solidFill>
                  <a:schemeClr val="accent1"/>
                </a:solidFill>
                <a:latin typeface="Myriad Pro" panose="020B0503030403020204" pitchFamily="34" charset="0"/>
              </a:endParaRPr>
            </a:p>
            <a:p>
              <a:pPr algn="r"/>
              <a:r>
                <a:rPr lang="en-US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33,9</a:t>
              </a:r>
              <a:r>
                <a:rPr lang="id-ID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71078" y="4456666"/>
            <a:ext cx="6650395" cy="2908974"/>
            <a:chOff x="3971078" y="4456666"/>
            <a:chExt cx="6650395" cy="2908974"/>
          </a:xfrm>
        </p:grpSpPr>
        <p:sp>
          <p:nvSpPr>
            <p:cNvPr id="13" name="TextBox 12"/>
            <p:cNvSpPr txBox="1"/>
            <p:nvPr/>
          </p:nvSpPr>
          <p:spPr>
            <a:xfrm>
              <a:off x="3971078" y="6719309"/>
              <a:ext cx="319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Hanya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PKL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yang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cenderung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tertarik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berwirausaha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online</a:t>
              </a:r>
              <a:endParaRPr lang="id-ID" sz="1200" b="1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71078" y="6452991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Myriad Pro" panose="020B0503030403020204" pitchFamily="34" charset="0"/>
                </a:rPr>
                <a:t>BERDASARKAN SEKTOR PEKERJAAN</a:t>
              </a:r>
              <a:endParaRPr lang="id-ID" sz="1200" b="1" dirty="0">
                <a:latin typeface="Myriad Pro" panose="020B0503030403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7897" y="6719309"/>
              <a:ext cx="3193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dengan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penghasilan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kisaran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UMK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umumnya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memiliki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ketertarikan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berjualan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online</a:t>
              </a:r>
              <a:endParaRPr lang="id-ID" sz="1200" b="1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27897" y="6452991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Myriad Pro" panose="020B0503030403020204" pitchFamily="34" charset="0"/>
                </a:rPr>
                <a:t>BERDASARKAN JUMLAH PENGHASILAN</a:t>
              </a:r>
              <a:endParaRPr lang="id-ID" sz="1200" b="1" dirty="0">
                <a:latin typeface="Myriad Pro" panose="020B0503030403020204" pitchFamily="34" charset="0"/>
              </a:endParaRPr>
            </a:p>
          </p:txBody>
        </p:sp>
        <p:graphicFrame>
          <p:nvGraphicFramePr>
            <p:cNvPr id="26" name="Chart 25"/>
            <p:cNvGraphicFramePr>
              <a:graphicFrameLocks/>
            </p:cNvGraphicFramePr>
            <p:nvPr/>
          </p:nvGraphicFramePr>
          <p:xfrm>
            <a:off x="3971078" y="4470063"/>
            <a:ext cx="3193576" cy="21747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8" name="Chart 27"/>
            <p:cNvGraphicFramePr>
              <a:graphicFrameLocks/>
            </p:cNvGraphicFramePr>
            <p:nvPr/>
          </p:nvGraphicFramePr>
          <p:xfrm>
            <a:off x="7427897" y="4456666"/>
            <a:ext cx="3193576" cy="21747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3948480" y="1204060"/>
            <a:ext cx="6698137" cy="3083100"/>
            <a:chOff x="3948480" y="1204060"/>
            <a:chExt cx="6698137" cy="3083100"/>
          </a:xfrm>
        </p:grpSpPr>
        <p:sp>
          <p:nvSpPr>
            <p:cNvPr id="10" name="Rectangle 9"/>
            <p:cNvSpPr/>
            <p:nvPr/>
          </p:nvSpPr>
          <p:spPr>
            <a:xfrm>
              <a:off x="3971078" y="3374511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Myriad Pro" panose="020B0503030403020204" pitchFamily="34" charset="0"/>
                </a:rPr>
                <a:t>BERDASARKAN TINGKAT PENDIDIKAN</a:t>
              </a:r>
              <a:endParaRPr lang="id-ID" sz="1200" b="1" dirty="0">
                <a:latin typeface="Myriad Pro" panose="020B0503030403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27897" y="3374511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Myriad Pro" panose="020B0503030403020204" pitchFamily="34" charset="0"/>
                </a:rPr>
                <a:t>BERDASARKAN USIA</a:t>
              </a:r>
              <a:endParaRPr lang="id-ID" sz="1200" b="1" dirty="0">
                <a:latin typeface="Myriad Pro" panose="020B0503030403020204" pitchFamily="34" charset="0"/>
              </a:endParaRPr>
            </a:p>
          </p:txBody>
        </p:sp>
        <p:graphicFrame>
          <p:nvGraphicFramePr>
            <p:cNvPr id="21" name="Chart 20"/>
            <p:cNvGraphicFramePr>
              <a:graphicFrameLocks/>
            </p:cNvGraphicFramePr>
            <p:nvPr/>
          </p:nvGraphicFramePr>
          <p:xfrm>
            <a:off x="3948480" y="1208679"/>
            <a:ext cx="3193577" cy="23702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4" name="Chart 23"/>
            <p:cNvGraphicFramePr>
              <a:graphicFrameLocks/>
            </p:cNvGraphicFramePr>
            <p:nvPr/>
          </p:nvGraphicFramePr>
          <p:xfrm>
            <a:off x="7427897" y="1204060"/>
            <a:ext cx="3218720" cy="24023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3960992" y="3640829"/>
              <a:ext cx="326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dengan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tingkat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pendidikan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SD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dan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SMP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cenderung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tertarik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berwirausaha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online</a:t>
              </a:r>
              <a:endPara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6852" y="3640829"/>
              <a:ext cx="3264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berusia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46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tahun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keatas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cenderung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tertarik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berwirausaha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online</a:t>
              </a:r>
              <a:endPara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6159" y="535885"/>
            <a:ext cx="9426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Meski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66%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Tertarik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namun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lulusan</a:t>
            </a:r>
            <a:r>
              <a:rPr lang="en-US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 SD, SMP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dan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yang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bekerja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sebagai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PKL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cenderung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tidak</a:t>
            </a:r>
            <a:r>
              <a:rPr lang="en-US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tertarik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berwirausaha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melalui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online…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159" y="206749"/>
            <a:ext cx="8436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KETERTARIKAN MENGIKUTI PELATIHAN WIRAUSAHA ONLINE</a:t>
            </a:r>
            <a:endParaRPr lang="id-ID" sz="2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87683" y="1499256"/>
            <a:ext cx="4128250" cy="4428875"/>
            <a:chOff x="-420415" y="1499256"/>
            <a:chExt cx="4128250" cy="4428875"/>
          </a:xfrm>
        </p:grpSpPr>
        <p:grpSp>
          <p:nvGrpSpPr>
            <p:cNvPr id="2" name="Group 1"/>
            <p:cNvGrpSpPr/>
            <p:nvPr/>
          </p:nvGrpSpPr>
          <p:grpSpPr>
            <a:xfrm>
              <a:off x="276161" y="1499256"/>
              <a:ext cx="3431674" cy="4428875"/>
              <a:chOff x="276161" y="1499256"/>
              <a:chExt cx="3431674" cy="442887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76161" y="5127912"/>
                <a:ext cx="3409574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70C0"/>
                    </a:solidFill>
                    <a:latin typeface="Myriad Pro" panose="020B0503030403020204" pitchFamily="34" charset="0"/>
                  </a:rPr>
                  <a:t>34,5</a:t>
                </a:r>
                <a:r>
                  <a:rPr lang="id-ID" sz="1600" b="1" dirty="0">
                    <a:solidFill>
                      <a:srgbClr val="0070C0"/>
                    </a:solidFill>
                    <a:latin typeface="Myriad Pro" panose="020B0503030403020204" pitchFamily="34" charset="0"/>
                  </a:rPr>
                  <a:t>% </a:t>
                </a:r>
                <a:r>
                  <a:rPr lang="en-US" sz="1600" b="1" dirty="0" err="1">
                    <a:solidFill>
                      <a:srgbClr val="0070C0"/>
                    </a:solidFill>
                    <a:latin typeface="Myriad Pro" panose="020B0503030403020204" pitchFamily="34" charset="0"/>
                  </a:rPr>
                  <a:t>responden</a:t>
                </a:r>
                <a:r>
                  <a:rPr lang="id-ID" sz="1600" b="1" dirty="0">
                    <a:solidFill>
                      <a:srgbClr val="0070C0"/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cenderung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0070C0"/>
                    </a:solidFill>
                    <a:latin typeface="Myriad Pro" panose="020B0503030403020204" pitchFamily="34" charset="0"/>
                  </a:rPr>
                  <a:t>tidak</a:t>
                </a:r>
                <a:r>
                  <a:rPr lang="en-US" sz="1600" b="1" dirty="0">
                    <a:solidFill>
                      <a:srgbClr val="0070C0"/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en-US" sz="1600" b="1" dirty="0" err="1">
                    <a:solidFill>
                      <a:srgbClr val="0070C0"/>
                    </a:solidFill>
                    <a:latin typeface="Myriad Pro" panose="020B0503030403020204" pitchFamily="34" charset="0"/>
                  </a:rPr>
                  <a:t>berminat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untuk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mengikuti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pelatihan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wirausaha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online</a:t>
                </a:r>
                <a:endPara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76162" y="4861594"/>
                <a:ext cx="3409573" cy="261116"/>
              </a:xfrm>
              <a:prstGeom prst="rect">
                <a:avLst/>
              </a:prstGeom>
              <a:solidFill>
                <a:srgbClr val="0139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yriad Pro" panose="020B0503030403020204" pitchFamily="34" charset="0"/>
                  </a:rPr>
                  <a:t>KETERTARIKAN SECARA UMUM</a:t>
                </a:r>
                <a:endParaRPr lang="id-ID" sz="1400" b="1" dirty="0">
                  <a:latin typeface="Myriad Pro" panose="020B0503030403020204" pitchFamily="34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3841">
                <a:off x="1046326" y="2021198"/>
                <a:ext cx="2460110" cy="2706624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2206041" y="1499256"/>
                <a:ext cx="15017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>
                    <a:solidFill>
                      <a:srgbClr val="1B2F54"/>
                    </a:solidFill>
                    <a:latin typeface="Myriad Pro" panose="020B0503030403020204" pitchFamily="34" charset="0"/>
                  </a:rPr>
                  <a:t>Berminat</a:t>
                </a:r>
                <a:endParaRPr lang="id-ID" sz="1200" dirty="0">
                  <a:solidFill>
                    <a:srgbClr val="1B2F54"/>
                  </a:solidFill>
                  <a:latin typeface="Myriad Pro" panose="020B0503030403020204" pitchFamily="34" charset="0"/>
                </a:endParaRPr>
              </a:p>
              <a:p>
                <a:r>
                  <a:rPr lang="en-US" sz="2000" b="1" dirty="0">
                    <a:solidFill>
                      <a:srgbClr val="1B2F54"/>
                    </a:solidFill>
                    <a:latin typeface="Myriad Pro" panose="020B0503030403020204" pitchFamily="34" charset="0"/>
                  </a:rPr>
                  <a:t>65,5</a:t>
                </a:r>
                <a:r>
                  <a:rPr lang="id-ID" sz="2000" b="1" dirty="0">
                    <a:solidFill>
                      <a:srgbClr val="1B2F54"/>
                    </a:solidFill>
                    <a:latin typeface="Myriad Pro" panose="020B0503030403020204" pitchFamily="34" charset="0"/>
                  </a:rPr>
                  <a:t>%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-420415" y="3915551"/>
              <a:ext cx="1478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accent1"/>
                  </a:solidFill>
                  <a:latin typeface="Myriad Pro" panose="020B0503030403020204" pitchFamily="34" charset="0"/>
                </a:rPr>
                <a:t>Berminat</a:t>
              </a:r>
              <a:endParaRPr lang="id-ID" sz="1200" dirty="0">
                <a:solidFill>
                  <a:schemeClr val="accent1"/>
                </a:solidFill>
                <a:latin typeface="Myriad Pro" panose="020B0503030403020204" pitchFamily="34" charset="0"/>
              </a:endParaRPr>
            </a:p>
            <a:p>
              <a:pPr algn="r"/>
              <a:r>
                <a:rPr lang="en-US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34,5</a:t>
              </a:r>
              <a:r>
                <a:rPr lang="id-ID" sz="2000" b="1" dirty="0">
                  <a:solidFill>
                    <a:schemeClr val="accent1"/>
                  </a:solidFill>
                  <a:latin typeface="Myriad Pro" panose="020B0503030403020204" pitchFamily="34" charset="0"/>
                </a:rPr>
                <a:t>%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8978" y="4349260"/>
            <a:ext cx="6672495" cy="2831714"/>
            <a:chOff x="3948978" y="4349260"/>
            <a:chExt cx="6672495" cy="2831714"/>
          </a:xfrm>
        </p:grpSpPr>
        <p:sp>
          <p:nvSpPr>
            <p:cNvPr id="22" name="Rectangle 21"/>
            <p:cNvSpPr/>
            <p:nvPr/>
          </p:nvSpPr>
          <p:spPr>
            <a:xfrm>
              <a:off x="3971078" y="6452991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Myriad Pro" panose="020B0503030403020204" pitchFamily="34" charset="0"/>
                </a:rPr>
                <a:t>BERDASARKAN SEKTOR PEKERJAAN</a:t>
              </a:r>
              <a:endParaRPr lang="id-ID" sz="1200" b="1" dirty="0">
                <a:latin typeface="Myriad Pro" panose="020B0503030403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27897" y="6452991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Myriad Pro" panose="020B0503030403020204" pitchFamily="34" charset="0"/>
                </a:rPr>
                <a:t>BERDASARKAN JUMLAH PENGHASILAN</a:t>
              </a:r>
              <a:endParaRPr lang="id-ID" sz="1200" b="1" dirty="0">
                <a:latin typeface="Myriad Pro" panose="020B0503030403020204" pitchFamily="34" charset="0"/>
              </a:endParaRPr>
            </a:p>
          </p:txBody>
        </p:sp>
        <p:graphicFrame>
          <p:nvGraphicFramePr>
            <p:cNvPr id="35" name="Chart 34"/>
            <p:cNvGraphicFramePr>
              <a:graphicFrameLocks/>
            </p:cNvGraphicFramePr>
            <p:nvPr/>
          </p:nvGraphicFramePr>
          <p:xfrm>
            <a:off x="3948978" y="4349260"/>
            <a:ext cx="3215676" cy="23079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7" name="Chart 36"/>
            <p:cNvGraphicFramePr>
              <a:graphicFrameLocks/>
            </p:cNvGraphicFramePr>
            <p:nvPr/>
          </p:nvGraphicFramePr>
          <p:xfrm>
            <a:off x="7427897" y="4368266"/>
            <a:ext cx="3193576" cy="22889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3971078" y="6719309"/>
              <a:ext cx="319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Hanya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PKL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yang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cenderung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berminat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mengikuti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pelatihan</a:t>
              </a:r>
              <a:endParaRPr lang="id-ID" sz="1200" b="1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27897" y="6719309"/>
              <a:ext cx="319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dengan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penghasilan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kisaran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UMK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memiliki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minat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mengikuti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pelatihan</a:t>
              </a:r>
              <a:endParaRPr lang="id-ID" sz="1200" b="1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60992" y="1209016"/>
            <a:ext cx="6660481" cy="3078144"/>
            <a:chOff x="3960992" y="1209016"/>
            <a:chExt cx="6660481" cy="3078144"/>
          </a:xfrm>
        </p:grpSpPr>
        <p:sp>
          <p:nvSpPr>
            <p:cNvPr id="18" name="Rectangle 17"/>
            <p:cNvSpPr/>
            <p:nvPr/>
          </p:nvSpPr>
          <p:spPr>
            <a:xfrm>
              <a:off x="3971078" y="3374511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Myriad Pro" panose="020B0503030403020204" pitchFamily="34" charset="0"/>
                </a:rPr>
                <a:t>BERDASARKAN TINGKAT PENDIDIKAN</a:t>
              </a:r>
              <a:endParaRPr lang="id-ID" sz="1200" b="1" dirty="0">
                <a:latin typeface="Myriad Pro" panose="020B0503030403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27897" y="3374511"/>
              <a:ext cx="3193576" cy="266318"/>
            </a:xfrm>
            <a:prstGeom prst="rect">
              <a:avLst/>
            </a:prstGeom>
            <a:solidFill>
              <a:srgbClr val="013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Myriad Pro" panose="020B0503030403020204" pitchFamily="34" charset="0"/>
                </a:rPr>
                <a:t>BERDASARKAN USIA</a:t>
              </a:r>
              <a:endParaRPr lang="id-ID" sz="1200" b="1" dirty="0">
                <a:latin typeface="Myriad Pro" panose="020B0503030403020204" pitchFamily="34" charset="0"/>
              </a:endParaRPr>
            </a:p>
          </p:txBody>
        </p:sp>
        <p:graphicFrame>
          <p:nvGraphicFramePr>
            <p:cNvPr id="31" name="Chart 30"/>
            <p:cNvGraphicFramePr>
              <a:graphicFrameLocks/>
            </p:cNvGraphicFramePr>
            <p:nvPr/>
          </p:nvGraphicFramePr>
          <p:xfrm>
            <a:off x="3971078" y="1236174"/>
            <a:ext cx="3193577" cy="23702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33" name="Chart 32"/>
            <p:cNvGraphicFramePr>
              <a:graphicFrameLocks/>
            </p:cNvGraphicFramePr>
            <p:nvPr/>
          </p:nvGraphicFramePr>
          <p:xfrm>
            <a:off x="7325640" y="1209016"/>
            <a:ext cx="3295833" cy="23702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4" name="TextBox 33"/>
            <p:cNvSpPr txBox="1"/>
            <p:nvPr/>
          </p:nvSpPr>
          <p:spPr>
            <a:xfrm>
              <a:off x="3960992" y="3640829"/>
              <a:ext cx="326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dengan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tingkat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pendidikan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SD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dan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SMP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cenderung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berminat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mengikuti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pelatihan</a:t>
              </a:r>
              <a:endPara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56852" y="3640829"/>
              <a:ext cx="3264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Responden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berusia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46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tahun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keatas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cenderung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tidak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berminat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mengikuti</a:t>
              </a:r>
              <a:r>
                <a:rPr lang="en-US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2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pelatihan</a:t>
              </a:r>
              <a:endPara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6159" y="622969"/>
            <a:ext cx="9426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…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sehingga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cenderung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tidak</a:t>
            </a:r>
            <a:r>
              <a:rPr lang="en-US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berminat</a:t>
            </a:r>
            <a:r>
              <a:rPr lang="en-US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juga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mengikuti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pelatihan</a:t>
            </a:r>
            <a:r>
              <a:rPr lang="en-US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wirausaha</a:t>
            </a:r>
            <a:r>
              <a:rPr lang="en-US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 online</a:t>
            </a:r>
            <a:endParaRPr lang="id-ID" sz="2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3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5686085" y="793553"/>
            <a:ext cx="3712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400" b="1" dirty="0">
                <a:solidFill>
                  <a:schemeClr val="bg1"/>
                </a:solidFill>
                <a:latin typeface="Myriad Pro" panose="020B0503030403020204" pitchFamily="34" charset="0"/>
              </a:rPr>
              <a:t>DAFTAR </a:t>
            </a:r>
            <a:r>
              <a:rPr lang="id-ID" sz="4400" b="1" dirty="0">
                <a:solidFill>
                  <a:srgbClr val="93CDF9"/>
                </a:solidFill>
                <a:latin typeface="Myriad Pro" panose="020B0503030403020204" pitchFamily="34" charset="0"/>
              </a:rPr>
              <a:t>ISI</a:t>
            </a:r>
          </a:p>
        </p:txBody>
      </p:sp>
      <p:cxnSp>
        <p:nvCxnSpPr>
          <p:cNvPr id="8" name="Straight Connector 7"/>
          <p:cNvCxnSpPr>
            <a:cxnSpLocks/>
            <a:stCxn id="23" idx="0"/>
            <a:endCxn id="41" idx="4"/>
          </p:cNvCxnSpPr>
          <p:nvPr/>
        </p:nvCxnSpPr>
        <p:spPr>
          <a:xfrm flipH="1">
            <a:off x="5947221" y="1590557"/>
            <a:ext cx="1169" cy="5313139"/>
          </a:xfrm>
          <a:prstGeom prst="line">
            <a:avLst/>
          </a:prstGeom>
          <a:ln w="57150">
            <a:solidFill>
              <a:srgbClr val="8EC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90" y="1773906"/>
            <a:ext cx="3899866" cy="419738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802856" y="1614300"/>
            <a:ext cx="291068" cy="291068"/>
          </a:xfrm>
          <a:prstGeom prst="ellipse">
            <a:avLst/>
          </a:prstGeom>
          <a:solidFill>
            <a:srgbClr val="4478A5"/>
          </a:solidFill>
          <a:ln w="57150">
            <a:solidFill>
              <a:srgbClr val="79A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TextBox 22"/>
          <p:cNvSpPr txBox="1"/>
          <p:nvPr/>
        </p:nvSpPr>
        <p:spPr>
          <a:xfrm>
            <a:off x="5853158" y="1590557"/>
            <a:ext cx="1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5802856" y="2078829"/>
            <a:ext cx="291068" cy="291068"/>
          </a:xfrm>
          <a:prstGeom prst="ellipse">
            <a:avLst/>
          </a:prstGeom>
          <a:solidFill>
            <a:srgbClr val="4478A5"/>
          </a:solidFill>
          <a:ln w="57150">
            <a:solidFill>
              <a:srgbClr val="79A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TextBox 25"/>
          <p:cNvSpPr txBox="1"/>
          <p:nvPr/>
        </p:nvSpPr>
        <p:spPr>
          <a:xfrm>
            <a:off x="5853158" y="2055086"/>
            <a:ext cx="1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5802856" y="2542260"/>
            <a:ext cx="291068" cy="291068"/>
          </a:xfrm>
          <a:prstGeom prst="ellipse">
            <a:avLst/>
          </a:prstGeom>
          <a:solidFill>
            <a:srgbClr val="4478A5"/>
          </a:solidFill>
          <a:ln w="57150">
            <a:solidFill>
              <a:srgbClr val="79A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TextBox 28"/>
          <p:cNvSpPr txBox="1"/>
          <p:nvPr/>
        </p:nvSpPr>
        <p:spPr>
          <a:xfrm>
            <a:off x="5853158" y="2518517"/>
            <a:ext cx="1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3</a:t>
            </a:r>
          </a:p>
        </p:txBody>
      </p:sp>
      <p:sp>
        <p:nvSpPr>
          <p:cNvPr id="30" name="Oval 29"/>
          <p:cNvSpPr/>
          <p:nvPr/>
        </p:nvSpPr>
        <p:spPr>
          <a:xfrm>
            <a:off x="5802856" y="3309308"/>
            <a:ext cx="291068" cy="291068"/>
          </a:xfrm>
          <a:prstGeom prst="ellipse">
            <a:avLst/>
          </a:prstGeom>
          <a:solidFill>
            <a:srgbClr val="4478A5"/>
          </a:solidFill>
          <a:ln w="57150">
            <a:solidFill>
              <a:srgbClr val="79A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TextBox 31"/>
          <p:cNvSpPr txBox="1"/>
          <p:nvPr/>
        </p:nvSpPr>
        <p:spPr>
          <a:xfrm>
            <a:off x="5853158" y="3271108"/>
            <a:ext cx="1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D6E229F-C6A2-487A-A60E-1D2FE65ADCAA}"/>
              </a:ext>
            </a:extLst>
          </p:cNvPr>
          <p:cNvSpPr txBox="1"/>
          <p:nvPr/>
        </p:nvSpPr>
        <p:spPr>
          <a:xfrm>
            <a:off x="6189156" y="1562994"/>
            <a:ext cx="4034339" cy="542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Metode </a:t>
            </a:r>
            <a:r>
              <a:rPr lang="en-ID" sz="16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Survei</a:t>
            </a:r>
            <a:endParaRPr lang="id-ID" sz="1600" b="1" i="1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>
              <a:spcAft>
                <a:spcPts val="1600"/>
              </a:spcAft>
            </a:pPr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Karaktersitik Responden</a:t>
            </a:r>
          </a:p>
          <a:p>
            <a:pPr>
              <a:spcAft>
                <a:spcPts val="1600"/>
              </a:spcAft>
            </a:pPr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Dampak Pandemi Terhadap Pekerjaan Responden</a:t>
            </a:r>
          </a:p>
          <a:p>
            <a:pPr>
              <a:spcAft>
                <a:spcPts val="1600"/>
              </a:spcAft>
            </a:pPr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Dampak Pandemi Terhadap Penghasilan Responden</a:t>
            </a:r>
          </a:p>
          <a:p>
            <a:pPr>
              <a:spcAft>
                <a:spcPts val="1600"/>
              </a:spcAft>
            </a:pPr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Dampak Pandemi Terhadap Tabungan, Investasi, dan Aset Responden</a:t>
            </a:r>
          </a:p>
          <a:p>
            <a:pPr>
              <a:spcAft>
                <a:spcPts val="1600"/>
              </a:spcAft>
            </a:pPr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Dampak Pandemi Terhadap Status Tempat Tinggal Responden</a:t>
            </a:r>
          </a:p>
          <a:p>
            <a:pPr>
              <a:spcAft>
                <a:spcPts val="1600"/>
              </a:spcAft>
            </a:pPr>
            <a:r>
              <a:rPr lang="en-ID" sz="16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Kebutuhan</a:t>
            </a:r>
            <a:r>
              <a:rPr lang="en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dan</a:t>
            </a:r>
            <a:r>
              <a:rPr lang="en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ID" sz="16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Penggunaan</a:t>
            </a:r>
            <a:r>
              <a:rPr lang="en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Bantuan Sosial</a:t>
            </a:r>
          </a:p>
          <a:p>
            <a:pPr>
              <a:spcAft>
                <a:spcPts val="1600"/>
              </a:spcAft>
            </a:pPr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Persepsi Responden Terhadap Kinerja Pemerintah dalam Menangani Pandemi</a:t>
            </a:r>
          </a:p>
          <a:p>
            <a:pPr>
              <a:spcAft>
                <a:spcPts val="1600"/>
              </a:spcAft>
            </a:pPr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Kesimpulan dan Rekomendasi 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C45B8E4-8124-4B1B-96BC-01A562A61FE9}"/>
              </a:ext>
            </a:extLst>
          </p:cNvPr>
          <p:cNvSpPr/>
          <p:nvPr/>
        </p:nvSpPr>
        <p:spPr>
          <a:xfrm>
            <a:off x="5803439" y="3930822"/>
            <a:ext cx="291068" cy="291068"/>
          </a:xfrm>
          <a:prstGeom prst="ellipse">
            <a:avLst/>
          </a:prstGeom>
          <a:solidFill>
            <a:srgbClr val="4478A5"/>
          </a:solidFill>
          <a:ln w="57150">
            <a:solidFill>
              <a:srgbClr val="79A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0B151D5-EEFF-4027-8D56-A17F0124946F}"/>
              </a:ext>
            </a:extLst>
          </p:cNvPr>
          <p:cNvSpPr txBox="1"/>
          <p:nvPr/>
        </p:nvSpPr>
        <p:spPr>
          <a:xfrm>
            <a:off x="5853741" y="3892622"/>
            <a:ext cx="1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5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078B5305-2606-4649-A08F-B0C700FD5F18}"/>
              </a:ext>
            </a:extLst>
          </p:cNvPr>
          <p:cNvSpPr/>
          <p:nvPr/>
        </p:nvSpPr>
        <p:spPr>
          <a:xfrm>
            <a:off x="5802855" y="4622600"/>
            <a:ext cx="291068" cy="291068"/>
          </a:xfrm>
          <a:prstGeom prst="ellipse">
            <a:avLst/>
          </a:prstGeom>
          <a:solidFill>
            <a:srgbClr val="4478A5"/>
          </a:solidFill>
          <a:ln w="57150">
            <a:solidFill>
              <a:srgbClr val="79A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B890BC9-DEAD-4F6D-A4A7-901285A08588}"/>
              </a:ext>
            </a:extLst>
          </p:cNvPr>
          <p:cNvSpPr txBox="1"/>
          <p:nvPr/>
        </p:nvSpPr>
        <p:spPr>
          <a:xfrm>
            <a:off x="5853157" y="4584400"/>
            <a:ext cx="1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8C00EE13-F19D-4DF0-8F86-29572FEDFE57}"/>
              </a:ext>
            </a:extLst>
          </p:cNvPr>
          <p:cNvSpPr/>
          <p:nvPr/>
        </p:nvSpPr>
        <p:spPr>
          <a:xfrm>
            <a:off x="5802271" y="5314378"/>
            <a:ext cx="291068" cy="291068"/>
          </a:xfrm>
          <a:prstGeom prst="ellipse">
            <a:avLst/>
          </a:prstGeom>
          <a:solidFill>
            <a:srgbClr val="4478A5"/>
          </a:solidFill>
          <a:ln w="57150">
            <a:solidFill>
              <a:srgbClr val="79A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E9A5179-97DB-4238-887B-1A3E997744E1}"/>
              </a:ext>
            </a:extLst>
          </p:cNvPr>
          <p:cNvSpPr txBox="1"/>
          <p:nvPr/>
        </p:nvSpPr>
        <p:spPr>
          <a:xfrm>
            <a:off x="5852573" y="5276178"/>
            <a:ext cx="1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7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8E8073A-7505-4C09-BC82-F47D5C834E88}"/>
              </a:ext>
            </a:extLst>
          </p:cNvPr>
          <p:cNvSpPr/>
          <p:nvPr/>
        </p:nvSpPr>
        <p:spPr>
          <a:xfrm>
            <a:off x="5801687" y="6006156"/>
            <a:ext cx="291068" cy="291068"/>
          </a:xfrm>
          <a:prstGeom prst="ellipse">
            <a:avLst/>
          </a:prstGeom>
          <a:solidFill>
            <a:srgbClr val="4478A5"/>
          </a:solidFill>
          <a:ln w="57150">
            <a:solidFill>
              <a:srgbClr val="79A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A17414E-A6B7-4868-993D-24E92998F865}"/>
              </a:ext>
            </a:extLst>
          </p:cNvPr>
          <p:cNvSpPr txBox="1"/>
          <p:nvPr/>
        </p:nvSpPr>
        <p:spPr>
          <a:xfrm>
            <a:off x="5851989" y="5967956"/>
            <a:ext cx="1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10682B79-CD89-4CBB-9685-B9AAEA5FC863}"/>
              </a:ext>
            </a:extLst>
          </p:cNvPr>
          <p:cNvSpPr/>
          <p:nvPr/>
        </p:nvSpPr>
        <p:spPr>
          <a:xfrm>
            <a:off x="5801687" y="6612628"/>
            <a:ext cx="291068" cy="291068"/>
          </a:xfrm>
          <a:prstGeom prst="ellipse">
            <a:avLst/>
          </a:prstGeom>
          <a:solidFill>
            <a:srgbClr val="4478A5"/>
          </a:solidFill>
          <a:ln w="57150">
            <a:solidFill>
              <a:srgbClr val="79A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26F9442-E6F3-493F-9A3B-9A7453FAC89E}"/>
              </a:ext>
            </a:extLst>
          </p:cNvPr>
          <p:cNvSpPr txBox="1"/>
          <p:nvPr/>
        </p:nvSpPr>
        <p:spPr>
          <a:xfrm>
            <a:off x="5851989" y="6574428"/>
            <a:ext cx="1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16754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36455" y="1254857"/>
            <a:ext cx="8675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47838" y="1666477"/>
            <a:ext cx="7991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000" b="1" dirty="0">
                <a:solidFill>
                  <a:schemeClr val="bg1"/>
                </a:solidFill>
                <a:latin typeface="Myriad Pro" panose="020B0503030403020204" pitchFamily="34" charset="0"/>
              </a:rPr>
              <a:t>DAMPAK PANDEMI </a:t>
            </a:r>
            <a:r>
              <a:rPr lang="en-ID" sz="4000" b="1" dirty="0">
                <a:solidFill>
                  <a:schemeClr val="bg1"/>
                </a:solidFill>
                <a:latin typeface="Myriad Pro" panose="020B0503030403020204" pitchFamily="34" charset="0"/>
              </a:rPr>
              <a:t>COVID-19 </a:t>
            </a:r>
            <a:r>
              <a:rPr lang="id-ID" sz="4000" b="1" dirty="0">
                <a:solidFill>
                  <a:schemeClr val="bg1"/>
                </a:solidFill>
                <a:latin typeface="Myriad Pro" panose="020B0503030403020204" pitchFamily="34" charset="0"/>
              </a:rPr>
              <a:t>TERHADAP</a:t>
            </a:r>
            <a:r>
              <a:rPr lang="id-ID" sz="40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sz="4000" b="1" dirty="0">
                <a:solidFill>
                  <a:srgbClr val="93CDF9"/>
                </a:solidFill>
                <a:latin typeface="Myriad Pro" panose="020B0503030403020204" pitchFamily="34" charset="0"/>
              </a:rPr>
              <a:t>PENGHASILAN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7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34" y="0"/>
            <a:ext cx="5347695" cy="75596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9" y="3203836"/>
            <a:ext cx="2964490" cy="271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158" y="206749"/>
            <a:ext cx="4932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SEKTOR PEKERJAAN PALING TERDAMPAK: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327" y="6681457"/>
            <a:ext cx="376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77%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mengalami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penurunan penghasilan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akibat Covid-19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328" y="6120034"/>
            <a:ext cx="3768594" cy="561423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KONDISI PENGHASILAN MASYARAKAT KOTA BOGOR SAAT PANDEMI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5C193AE-7B1D-494A-A86F-4A032610BB2F}"/>
              </a:ext>
            </a:extLst>
          </p:cNvPr>
          <p:cNvSpPr txBox="1"/>
          <p:nvPr/>
        </p:nvSpPr>
        <p:spPr>
          <a:xfrm>
            <a:off x="2786275" y="3812371"/>
            <a:ext cx="1112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bg1"/>
                </a:solidFill>
                <a:latin typeface="Myriad Pro" panose="020B0503030403020204" pitchFamily="34" charset="0"/>
              </a:rPr>
              <a:t>Turun tidak sampai setengahnya </a:t>
            </a:r>
          </a:p>
          <a:p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35,1%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5C193AE-7B1D-494A-A86F-4A032610BB2F}"/>
              </a:ext>
            </a:extLst>
          </p:cNvPr>
          <p:cNvSpPr txBox="1"/>
          <p:nvPr/>
        </p:nvSpPr>
        <p:spPr>
          <a:xfrm>
            <a:off x="1888157" y="4926512"/>
            <a:ext cx="1634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</a:rPr>
              <a:t>Turun lebih dari setengahnya </a:t>
            </a:r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33,62%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5C193AE-7B1D-494A-A86F-4A032610BB2F}"/>
              </a:ext>
            </a:extLst>
          </p:cNvPr>
          <p:cNvSpPr txBox="1"/>
          <p:nvPr/>
        </p:nvSpPr>
        <p:spPr>
          <a:xfrm>
            <a:off x="-1642" y="4508756"/>
            <a:ext cx="1398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Tetap Sama dengan kondisi sebelum PSBB </a:t>
            </a:r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22,01%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C193AE-7B1D-494A-A86F-4A032610BB2F}"/>
              </a:ext>
            </a:extLst>
          </p:cNvPr>
          <p:cNvSpPr txBox="1"/>
          <p:nvPr/>
        </p:nvSpPr>
        <p:spPr>
          <a:xfrm>
            <a:off x="697461" y="2726476"/>
            <a:ext cx="1634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Tidak ada penghasilan </a:t>
            </a:r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8,23%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5C193AE-7B1D-494A-A86F-4A032610BB2F}"/>
              </a:ext>
            </a:extLst>
          </p:cNvPr>
          <p:cNvSpPr txBox="1"/>
          <p:nvPr/>
        </p:nvSpPr>
        <p:spPr>
          <a:xfrm>
            <a:off x="2768975" y="2551362"/>
            <a:ext cx="163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Naik dibandingkan sebelum PSBB </a:t>
            </a:r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1,04%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6158" y="1104423"/>
            <a:ext cx="5609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Hampir seluruh responden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di berbagai kelurahan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mengalami penurunan penghasilan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705415" y="2934346"/>
            <a:ext cx="0" cy="69225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87" y="6447730"/>
            <a:ext cx="362585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reeform 13"/>
          <p:cNvSpPr/>
          <p:nvPr/>
        </p:nvSpPr>
        <p:spPr>
          <a:xfrm>
            <a:off x="6379285" y="2829261"/>
            <a:ext cx="742277" cy="462579"/>
          </a:xfrm>
          <a:custGeom>
            <a:avLst/>
            <a:gdLst>
              <a:gd name="connsiteX0" fmla="*/ 742277 w 742277"/>
              <a:gd name="connsiteY0" fmla="*/ 0 h 462579"/>
              <a:gd name="connsiteX1" fmla="*/ 333487 w 742277"/>
              <a:gd name="connsiteY1" fmla="*/ 462579 h 462579"/>
              <a:gd name="connsiteX2" fmla="*/ 0 w 742277"/>
              <a:gd name="connsiteY2" fmla="*/ 462579 h 46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277" h="462579">
                <a:moveTo>
                  <a:pt x="742277" y="0"/>
                </a:moveTo>
                <a:lnTo>
                  <a:pt x="333487" y="462579"/>
                </a:lnTo>
                <a:lnTo>
                  <a:pt x="0" y="462579"/>
                </a:lnTo>
              </a:path>
            </a:pathLst>
          </a:cu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Rectangle 51"/>
          <p:cNvSpPr/>
          <p:nvPr/>
        </p:nvSpPr>
        <p:spPr>
          <a:xfrm>
            <a:off x="4599906" y="3179254"/>
            <a:ext cx="181062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chemeClr val="tx1"/>
                </a:solidFill>
                <a:latin typeface="Myriad Pro" panose="020B0503030403020204" pitchFamily="34" charset="0"/>
              </a:rPr>
              <a:t>Kel. Cilendek Barat</a:t>
            </a:r>
          </a:p>
        </p:txBody>
      </p:sp>
      <p:sp>
        <p:nvSpPr>
          <p:cNvPr id="53" name="Freeform 52"/>
          <p:cNvSpPr/>
          <p:nvPr/>
        </p:nvSpPr>
        <p:spPr>
          <a:xfrm>
            <a:off x="6641961" y="3346358"/>
            <a:ext cx="1061644" cy="582547"/>
          </a:xfrm>
          <a:custGeom>
            <a:avLst/>
            <a:gdLst>
              <a:gd name="connsiteX0" fmla="*/ 742277 w 742277"/>
              <a:gd name="connsiteY0" fmla="*/ 0 h 462579"/>
              <a:gd name="connsiteX1" fmla="*/ 333487 w 742277"/>
              <a:gd name="connsiteY1" fmla="*/ 462579 h 462579"/>
              <a:gd name="connsiteX2" fmla="*/ 0 w 742277"/>
              <a:gd name="connsiteY2" fmla="*/ 462579 h 46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277" h="462579">
                <a:moveTo>
                  <a:pt x="742277" y="0"/>
                </a:moveTo>
                <a:lnTo>
                  <a:pt x="333487" y="462579"/>
                </a:lnTo>
                <a:lnTo>
                  <a:pt x="0" y="462579"/>
                </a:lnTo>
              </a:path>
            </a:pathLst>
          </a:cu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Rectangle 53"/>
          <p:cNvSpPr/>
          <p:nvPr/>
        </p:nvSpPr>
        <p:spPr>
          <a:xfrm>
            <a:off x="4808699" y="3818222"/>
            <a:ext cx="181062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chemeClr val="tx1"/>
                </a:solidFill>
                <a:latin typeface="Myriad Pro" panose="020B0503030403020204" pitchFamily="34" charset="0"/>
              </a:rPr>
              <a:t>Kel. Menteng</a:t>
            </a:r>
          </a:p>
        </p:txBody>
      </p:sp>
      <p:sp>
        <p:nvSpPr>
          <p:cNvPr id="55" name="Freeform 54"/>
          <p:cNvSpPr/>
          <p:nvPr/>
        </p:nvSpPr>
        <p:spPr>
          <a:xfrm>
            <a:off x="7172783" y="4502470"/>
            <a:ext cx="1405598" cy="771282"/>
          </a:xfrm>
          <a:custGeom>
            <a:avLst/>
            <a:gdLst>
              <a:gd name="connsiteX0" fmla="*/ 742277 w 742277"/>
              <a:gd name="connsiteY0" fmla="*/ 0 h 462579"/>
              <a:gd name="connsiteX1" fmla="*/ 333487 w 742277"/>
              <a:gd name="connsiteY1" fmla="*/ 462579 h 462579"/>
              <a:gd name="connsiteX2" fmla="*/ 0 w 742277"/>
              <a:gd name="connsiteY2" fmla="*/ 462579 h 46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277" h="462579">
                <a:moveTo>
                  <a:pt x="742277" y="0"/>
                </a:moveTo>
                <a:lnTo>
                  <a:pt x="333487" y="462579"/>
                </a:lnTo>
                <a:lnTo>
                  <a:pt x="0" y="462579"/>
                </a:lnTo>
              </a:path>
            </a:pathLst>
          </a:cu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6" name="Rectangle 55"/>
          <p:cNvSpPr/>
          <p:nvPr/>
        </p:nvSpPr>
        <p:spPr>
          <a:xfrm>
            <a:off x="5362159" y="5163069"/>
            <a:ext cx="1810624" cy="22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1200" dirty="0">
                <a:solidFill>
                  <a:schemeClr val="tx1"/>
                </a:solidFill>
                <a:latin typeface="Myriad Pro" panose="020B0503030403020204" pitchFamily="34" charset="0"/>
              </a:rPr>
              <a:t>Kel. Bondongan</a:t>
            </a:r>
          </a:p>
        </p:txBody>
      </p:sp>
    </p:spTree>
    <p:extLst>
      <p:ext uri="{BB962C8B-B14F-4D97-AF65-F5344CB8AC3E}">
        <p14:creationId xmlns:p14="http://schemas.microsoft.com/office/powerpoint/2010/main" val="39206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42" grpId="0"/>
      <p:bldP spid="45" grpId="0"/>
      <p:bldP spid="47" grpId="0"/>
      <p:bldP spid="48" grpId="0"/>
      <p:bldP spid="49" grpId="0"/>
      <p:bldP spid="22" grpId="0"/>
      <p:bldP spid="14" grpId="0" animBg="1"/>
      <p:bldP spid="52" grpId="0"/>
      <p:bldP spid="53" grpId="0" animBg="1"/>
      <p:bldP spid="54" grpId="0"/>
      <p:bldP spid="55" grpId="0" animBg="1"/>
      <p:bldP spid="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41156" r="17377" b="41755"/>
          <a:stretch/>
        </p:blipFill>
        <p:spPr bwMode="auto">
          <a:xfrm>
            <a:off x="2484070" y="1503396"/>
            <a:ext cx="7790213" cy="62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931447" y="2190597"/>
            <a:ext cx="7128710" cy="277000"/>
            <a:chOff x="2595449" y="2065786"/>
            <a:chExt cx="7128710" cy="277000"/>
          </a:xfrm>
        </p:grpSpPr>
        <p:sp>
          <p:nvSpPr>
            <p:cNvPr id="15" name="Oval 14"/>
            <p:cNvSpPr/>
            <p:nvPr/>
          </p:nvSpPr>
          <p:spPr>
            <a:xfrm>
              <a:off x="2595449" y="2078007"/>
              <a:ext cx="234000" cy="234000"/>
            </a:xfrm>
            <a:prstGeom prst="ellipse">
              <a:avLst/>
            </a:prstGeom>
            <a:solidFill>
              <a:srgbClr val="0067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2858611" y="2078008"/>
              <a:ext cx="9402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Tetap Sama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659131" y="2094983"/>
              <a:ext cx="234000" cy="234000"/>
            </a:xfrm>
            <a:prstGeom prst="ellipse">
              <a:avLst/>
            </a:prstGeom>
            <a:solidFill>
              <a:srgbClr val="00B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3896894" y="2073483"/>
              <a:ext cx="1999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tidak sampai setengahnya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5793512" y="2087286"/>
              <a:ext cx="234000" cy="234000"/>
            </a:xfrm>
            <a:prstGeom prst="ellipse">
              <a:avLst/>
            </a:prstGeom>
            <a:solidFill>
              <a:srgbClr val="2D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6056675" y="2065786"/>
              <a:ext cx="178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lebih dari setengahnya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7818800" y="2108786"/>
              <a:ext cx="234000" cy="234000"/>
            </a:xfrm>
            <a:prstGeom prst="ellipse">
              <a:avLst/>
            </a:prstGeom>
            <a:solidFill>
              <a:srgbClr val="79A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8081963" y="2087286"/>
              <a:ext cx="1642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Tidak ada penghasilan (nol)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41165" r="17996" b="41746"/>
          <a:stretch/>
        </p:blipFill>
        <p:spPr bwMode="auto">
          <a:xfrm>
            <a:off x="2484070" y="2651891"/>
            <a:ext cx="7707086" cy="62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931447" y="3332513"/>
            <a:ext cx="7128710" cy="277000"/>
            <a:chOff x="2595449" y="2065786"/>
            <a:chExt cx="7128710" cy="277000"/>
          </a:xfrm>
        </p:grpSpPr>
        <p:sp>
          <p:nvSpPr>
            <p:cNvPr id="26" name="Oval 25"/>
            <p:cNvSpPr/>
            <p:nvPr/>
          </p:nvSpPr>
          <p:spPr>
            <a:xfrm>
              <a:off x="2595449" y="2078007"/>
              <a:ext cx="234000" cy="234000"/>
            </a:xfrm>
            <a:prstGeom prst="ellipse">
              <a:avLst/>
            </a:prstGeom>
            <a:solidFill>
              <a:srgbClr val="0067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2858611" y="2078008"/>
              <a:ext cx="9402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Tetap Sama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3659131" y="2094983"/>
              <a:ext cx="234000" cy="234000"/>
            </a:xfrm>
            <a:prstGeom prst="ellipse">
              <a:avLst/>
            </a:prstGeom>
            <a:solidFill>
              <a:srgbClr val="00B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3896894" y="2073483"/>
              <a:ext cx="1999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tidak sampai setengahnya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793512" y="2087286"/>
              <a:ext cx="234000" cy="234000"/>
            </a:xfrm>
            <a:prstGeom prst="ellipse">
              <a:avLst/>
            </a:prstGeom>
            <a:solidFill>
              <a:srgbClr val="2D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6056675" y="2065786"/>
              <a:ext cx="178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lebih dari setengahnya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7818800" y="2108786"/>
              <a:ext cx="234000" cy="234000"/>
            </a:xfrm>
            <a:prstGeom prst="ellipse">
              <a:avLst/>
            </a:prstGeom>
            <a:solidFill>
              <a:srgbClr val="79A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8081963" y="2087286"/>
              <a:ext cx="1642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Tidak ada penghasilan (nol)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41801" r="17359" b="41109"/>
          <a:stretch/>
        </p:blipFill>
        <p:spPr bwMode="auto">
          <a:xfrm>
            <a:off x="2515530" y="3851425"/>
            <a:ext cx="7778337" cy="62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2931447" y="4539145"/>
            <a:ext cx="7128710" cy="277000"/>
            <a:chOff x="2595449" y="2065786"/>
            <a:chExt cx="7128710" cy="277000"/>
          </a:xfrm>
        </p:grpSpPr>
        <p:sp>
          <p:nvSpPr>
            <p:cNvPr id="37" name="Oval 36"/>
            <p:cNvSpPr/>
            <p:nvPr/>
          </p:nvSpPr>
          <p:spPr>
            <a:xfrm>
              <a:off x="2595449" y="2078007"/>
              <a:ext cx="234000" cy="234000"/>
            </a:xfrm>
            <a:prstGeom prst="ellipse">
              <a:avLst/>
            </a:prstGeom>
            <a:solidFill>
              <a:srgbClr val="0067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2858611" y="2078008"/>
              <a:ext cx="9402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Tetap Sama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3659131" y="2094983"/>
              <a:ext cx="234000" cy="234000"/>
            </a:xfrm>
            <a:prstGeom prst="ellipse">
              <a:avLst/>
            </a:prstGeom>
            <a:solidFill>
              <a:srgbClr val="00B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40" name="TextBox 9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3896894" y="2073483"/>
              <a:ext cx="1999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tidak sampai setengahnya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5793512" y="2087286"/>
              <a:ext cx="234000" cy="234000"/>
            </a:xfrm>
            <a:prstGeom prst="ellipse">
              <a:avLst/>
            </a:prstGeom>
            <a:solidFill>
              <a:srgbClr val="2D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42" name="TextBox 13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6056675" y="2065786"/>
              <a:ext cx="178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lebih dari setengahnya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7818800" y="2108786"/>
              <a:ext cx="234000" cy="234000"/>
            </a:xfrm>
            <a:prstGeom prst="ellipse">
              <a:avLst/>
            </a:prstGeom>
            <a:solidFill>
              <a:srgbClr val="79A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44" name="TextBox 15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8081963" y="2087286"/>
              <a:ext cx="1642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Tidak ada penghasilan (nol)</a:t>
              </a: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40979" r="17006" b="41931"/>
          <a:stretch/>
        </p:blipFill>
        <p:spPr bwMode="auto">
          <a:xfrm>
            <a:off x="2437939" y="5052451"/>
            <a:ext cx="7855928" cy="62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2931447" y="5723837"/>
            <a:ext cx="7128710" cy="277000"/>
            <a:chOff x="2595449" y="2065786"/>
            <a:chExt cx="7128710" cy="277000"/>
          </a:xfrm>
        </p:grpSpPr>
        <p:sp>
          <p:nvSpPr>
            <p:cNvPr id="48" name="Oval 47"/>
            <p:cNvSpPr/>
            <p:nvPr/>
          </p:nvSpPr>
          <p:spPr>
            <a:xfrm>
              <a:off x="2595449" y="2078007"/>
              <a:ext cx="234000" cy="234000"/>
            </a:xfrm>
            <a:prstGeom prst="ellipse">
              <a:avLst/>
            </a:prstGeom>
            <a:solidFill>
              <a:srgbClr val="0067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49" name="TextBox 7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2858611" y="2078008"/>
              <a:ext cx="9402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Tetap Sama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3659131" y="2094983"/>
              <a:ext cx="234000" cy="234000"/>
            </a:xfrm>
            <a:prstGeom prst="ellipse">
              <a:avLst/>
            </a:prstGeom>
            <a:solidFill>
              <a:srgbClr val="00B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51" name="TextBox 9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3896894" y="2073483"/>
              <a:ext cx="1999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tidak sampai setengahnya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5793512" y="2087286"/>
              <a:ext cx="234000" cy="234000"/>
            </a:xfrm>
            <a:prstGeom prst="ellipse">
              <a:avLst/>
            </a:prstGeom>
            <a:solidFill>
              <a:srgbClr val="2D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53" name="TextBox 13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6056675" y="2065786"/>
              <a:ext cx="178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lebih dari setengahnya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7818800" y="2108786"/>
              <a:ext cx="234000" cy="234000"/>
            </a:xfrm>
            <a:prstGeom prst="ellipse">
              <a:avLst/>
            </a:prstGeom>
            <a:solidFill>
              <a:srgbClr val="79A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55" name="TextBox 15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8081963" y="2087286"/>
              <a:ext cx="1642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Tidak ada penghasilan (nol)</a:t>
              </a: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41043" r="16881" b="41869"/>
          <a:stretch/>
        </p:blipFill>
        <p:spPr bwMode="auto">
          <a:xfrm>
            <a:off x="2484070" y="6430899"/>
            <a:ext cx="7837715" cy="62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" name="Group 57"/>
          <p:cNvGrpSpPr/>
          <p:nvPr/>
        </p:nvGrpSpPr>
        <p:grpSpPr>
          <a:xfrm>
            <a:off x="2931447" y="7089540"/>
            <a:ext cx="7128710" cy="277000"/>
            <a:chOff x="2595449" y="2065786"/>
            <a:chExt cx="7128710" cy="277000"/>
          </a:xfrm>
        </p:grpSpPr>
        <p:sp>
          <p:nvSpPr>
            <p:cNvPr id="59" name="Oval 58"/>
            <p:cNvSpPr/>
            <p:nvPr/>
          </p:nvSpPr>
          <p:spPr>
            <a:xfrm>
              <a:off x="2595449" y="2078007"/>
              <a:ext cx="234000" cy="234000"/>
            </a:xfrm>
            <a:prstGeom prst="ellipse">
              <a:avLst/>
            </a:prstGeom>
            <a:solidFill>
              <a:srgbClr val="0067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60" name="TextBox 7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2858611" y="2078008"/>
              <a:ext cx="9402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Tetap Sama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3659131" y="2094983"/>
              <a:ext cx="234000" cy="234000"/>
            </a:xfrm>
            <a:prstGeom prst="ellipse">
              <a:avLst/>
            </a:prstGeom>
            <a:solidFill>
              <a:srgbClr val="00B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62" name="TextBox 9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3896894" y="2073483"/>
              <a:ext cx="1999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tidak sampai setengahnya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5793512" y="2087286"/>
              <a:ext cx="234000" cy="234000"/>
            </a:xfrm>
            <a:prstGeom prst="ellipse">
              <a:avLst/>
            </a:prstGeom>
            <a:solidFill>
              <a:srgbClr val="2D6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64" name="TextBox 13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6056675" y="2065786"/>
              <a:ext cx="178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Turun lebih dari setengahnya</a:t>
              </a:r>
            </a:p>
          </p:txBody>
        </p:sp>
        <p:sp>
          <p:nvSpPr>
            <p:cNvPr id="65" name="Oval 64"/>
            <p:cNvSpPr/>
            <p:nvPr/>
          </p:nvSpPr>
          <p:spPr>
            <a:xfrm>
              <a:off x="7818800" y="2108786"/>
              <a:ext cx="234000" cy="234000"/>
            </a:xfrm>
            <a:prstGeom prst="ellipse">
              <a:avLst/>
            </a:prstGeom>
            <a:solidFill>
              <a:srgbClr val="79A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/>
            </a:p>
          </p:txBody>
        </p:sp>
        <p:sp>
          <p:nvSpPr>
            <p:cNvPr id="66" name="TextBox 15">
              <a:extLst>
                <a:ext uri="{FF2B5EF4-FFF2-40B4-BE49-F238E27FC236}">
                  <a16:creationId xmlns:a16="http://schemas.microsoft.com/office/drawing/2014/main" xmlns="" id="{2F20E5CC-1530-4F34-B430-870F909C9135}"/>
                </a:ext>
              </a:extLst>
            </p:cNvPr>
            <p:cNvSpPr txBox="1"/>
            <p:nvPr/>
          </p:nvSpPr>
          <p:spPr>
            <a:xfrm>
              <a:off x="8081963" y="2087286"/>
              <a:ext cx="1642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1000" b="1" dirty="0">
                  <a:latin typeface="Arial Narrow" panose="020B0606020202030204" pitchFamily="34" charset="0"/>
                </a:rPr>
                <a:t>Tidak ada penghasilan (nol)</a:t>
              </a:r>
            </a:p>
          </p:txBody>
        </p:sp>
      </p:grpSp>
      <p:sp>
        <p:nvSpPr>
          <p:cNvPr id="67" name="TextBox 5">
            <a:extLst>
              <a:ext uri="{FF2B5EF4-FFF2-40B4-BE49-F238E27FC236}">
                <a16:creationId xmlns:a16="http://schemas.microsoft.com/office/drawing/2014/main" xmlns="" id="{2F20E5CC-1530-4F34-B430-870F909C9135}"/>
              </a:ext>
            </a:extLst>
          </p:cNvPr>
          <p:cNvSpPr txBox="1"/>
          <p:nvPr/>
        </p:nvSpPr>
        <p:spPr>
          <a:xfrm>
            <a:off x="0" y="6410851"/>
            <a:ext cx="2499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71,1% </a:t>
            </a:r>
            <a:r>
              <a:rPr lang="id-ID" sz="1200" b="1" dirty="0">
                <a:latin typeface="Arial Narrow" panose="020B0606020202030204" pitchFamily="34" charset="0"/>
              </a:rPr>
              <a:t>responden 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Pegawai Kantoran </a:t>
            </a:r>
            <a:r>
              <a:rPr lang="id-ID" sz="1200" b="1" dirty="0">
                <a:latin typeface="Arial Narrow" panose="020B0606020202030204" pitchFamily="34" charset="0"/>
              </a:rPr>
              <a:t>mengalami penurunan penghasilan</a:t>
            </a:r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xmlns="" id="{2F20E5CC-1530-4F34-B430-870F909C9135}"/>
              </a:ext>
            </a:extLst>
          </p:cNvPr>
          <p:cNvSpPr txBox="1"/>
          <p:nvPr/>
        </p:nvSpPr>
        <p:spPr>
          <a:xfrm>
            <a:off x="-61751" y="1387206"/>
            <a:ext cx="24996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85,2% </a:t>
            </a:r>
            <a:r>
              <a:rPr lang="id-ID" sz="1100" b="1" dirty="0">
                <a:latin typeface="Arial Narrow" panose="020B0606020202030204" pitchFamily="34" charset="0"/>
              </a:rPr>
              <a:t>responden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Buruh / Tukang / Sopir </a:t>
            </a:r>
            <a:r>
              <a:rPr lang="id-ID" sz="1100" b="1" dirty="0">
                <a:latin typeface="Arial Narrow" panose="020B0606020202030204" pitchFamily="34" charset="0"/>
              </a:rPr>
              <a:t>yang mengalami penurunan penghasilan. Beberapa diantaranya turun hingga nol (tidak ada penghasilan)</a:t>
            </a:r>
          </a:p>
        </p:txBody>
      </p:sp>
      <p:sp>
        <p:nvSpPr>
          <p:cNvPr id="68" name="TextBox 5">
            <a:extLst>
              <a:ext uri="{FF2B5EF4-FFF2-40B4-BE49-F238E27FC236}">
                <a16:creationId xmlns:a16="http://schemas.microsoft.com/office/drawing/2014/main" xmlns="" id="{2F20E5CC-1530-4F34-B430-870F909C9135}"/>
              </a:ext>
            </a:extLst>
          </p:cNvPr>
          <p:cNvSpPr txBox="1"/>
          <p:nvPr/>
        </p:nvSpPr>
        <p:spPr>
          <a:xfrm>
            <a:off x="-61748" y="4956713"/>
            <a:ext cx="24996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81,9% </a:t>
            </a:r>
            <a:r>
              <a:rPr lang="id-ID" sz="1200" b="1" dirty="0">
                <a:latin typeface="Arial Narrow" panose="020B0606020202030204" pitchFamily="34" charset="0"/>
              </a:rPr>
              <a:t>responden 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Pedagang Wirausaha yang Memiliki Kios/Toko Sendiri maupun Bisnis Online </a:t>
            </a:r>
            <a:r>
              <a:rPr lang="id-ID" sz="1200" b="1" dirty="0">
                <a:latin typeface="Arial Narrow" panose="020B0606020202030204" pitchFamily="34" charset="0"/>
              </a:rPr>
              <a:t>mengalami penurunan penghasilan</a:t>
            </a:r>
          </a:p>
        </p:txBody>
      </p:sp>
      <p:sp>
        <p:nvSpPr>
          <p:cNvPr id="69" name="TextBox 5">
            <a:extLst>
              <a:ext uri="{FF2B5EF4-FFF2-40B4-BE49-F238E27FC236}">
                <a16:creationId xmlns:a16="http://schemas.microsoft.com/office/drawing/2014/main" xmlns="" id="{2F20E5CC-1530-4F34-B430-870F909C9135}"/>
              </a:ext>
            </a:extLst>
          </p:cNvPr>
          <p:cNvSpPr txBox="1"/>
          <p:nvPr/>
        </p:nvSpPr>
        <p:spPr>
          <a:xfrm>
            <a:off x="-61749" y="3819874"/>
            <a:ext cx="249968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82,7% </a:t>
            </a:r>
            <a:r>
              <a:rPr lang="id-ID" sz="1100" b="1" dirty="0">
                <a:latin typeface="Arial Narrow" panose="020B0606020202030204" pitchFamily="34" charset="0"/>
              </a:rPr>
              <a:t>responden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Pedagang Kaki Lima/ Pedagang Keliling </a:t>
            </a:r>
            <a:r>
              <a:rPr lang="id-ID" sz="1100" b="1" dirty="0">
                <a:latin typeface="Arial Narrow" panose="020B0606020202030204" pitchFamily="34" charset="0"/>
              </a:rPr>
              <a:t>yang mengalami penurunan penghasilan.</a:t>
            </a:r>
          </a:p>
        </p:txBody>
      </p:sp>
      <p:sp>
        <p:nvSpPr>
          <p:cNvPr id="70" name="TextBox 5">
            <a:extLst>
              <a:ext uri="{FF2B5EF4-FFF2-40B4-BE49-F238E27FC236}">
                <a16:creationId xmlns:a16="http://schemas.microsoft.com/office/drawing/2014/main" xmlns="" id="{2F20E5CC-1530-4F34-B430-870F909C9135}"/>
              </a:ext>
            </a:extLst>
          </p:cNvPr>
          <p:cNvSpPr txBox="1"/>
          <p:nvPr/>
        </p:nvSpPr>
        <p:spPr>
          <a:xfrm>
            <a:off x="-61750" y="2475078"/>
            <a:ext cx="249968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73,6% </a:t>
            </a:r>
            <a:r>
              <a:rPr lang="id-ID" sz="1100" b="1" dirty="0">
                <a:latin typeface="Arial Narrow" panose="020B0606020202030204" pitchFamily="34" charset="0"/>
              </a:rPr>
              <a:t>responden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Karyawan Toko/Hotel/Restoran </a:t>
            </a:r>
            <a:r>
              <a:rPr lang="id-ID" sz="1100" b="1" dirty="0">
                <a:latin typeface="Arial Narrow" panose="020B0606020202030204" pitchFamily="34" charset="0"/>
              </a:rPr>
              <a:t>yang mengalami penurunan penghasilan. Beberapa diantaranya turun hingga nol (tidak ada penghasilan)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76158" y="206749"/>
            <a:ext cx="9914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KONDISI PENGHASILAN PER SEKTOR PEKERJAAN SAAT PANDEMI</a:t>
            </a:r>
          </a:p>
        </p:txBody>
      </p:sp>
    </p:spTree>
    <p:extLst>
      <p:ext uri="{BB962C8B-B14F-4D97-AF65-F5344CB8AC3E}">
        <p14:creationId xmlns:p14="http://schemas.microsoft.com/office/powerpoint/2010/main" val="421426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57" grpId="0"/>
      <p:bldP spid="68" grpId="0"/>
      <p:bldP spid="69" grpId="0"/>
      <p:bldP spid="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36455" y="1254857"/>
            <a:ext cx="8675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5</a:t>
            </a:r>
            <a:endParaRPr lang="id-ID" sz="9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7838" y="1501377"/>
            <a:ext cx="79914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DAMPAK PANDEMI </a:t>
            </a:r>
            <a:r>
              <a:rPr lang="en-ID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COVID-19 </a:t>
            </a:r>
            <a:r>
              <a:rPr lang="id-ID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TERHADAP</a:t>
            </a:r>
            <a:r>
              <a:rPr lang="id-ID" sz="36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sz="3600" b="1" dirty="0">
                <a:solidFill>
                  <a:srgbClr val="93CDF9"/>
                </a:solidFill>
                <a:latin typeface="Myriad Pro" panose="020B0503030403020204" pitchFamily="34" charset="0"/>
              </a:rPr>
              <a:t>TABUNGAN, INVESTASI, DAN ASET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11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159" y="206749"/>
            <a:ext cx="104156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PENGGUNAAN TABUNGAN &amp; INVESTASI SAAT PANDEMI COVID-19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5340" y="5955881"/>
            <a:ext cx="44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57,73%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terpaksa menggunakan simpanan/tabungan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bertahan hidup di masa pandemi Covid-19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5339" y="5518628"/>
            <a:ext cx="4426469" cy="36496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PENGGUNAAN TABUNGAN SAAT PANDEMI COVID-19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73574" y="5519325"/>
            <a:ext cx="4426469" cy="36496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MENCAIRKAN INVESTASI SAAT PANDEMI COVID-19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66898" y="5884287"/>
            <a:ext cx="44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30,79%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terpaksa mencairkan investasinya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bertahan hidup di masa pandemi Covid-19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xmlns="" id="{043559C5-407F-4972-A283-AA7B01CE0704}"/>
              </a:ext>
            </a:extLst>
          </p:cNvPr>
          <p:cNvGraphicFramePr/>
          <p:nvPr/>
        </p:nvGraphicFramePr>
        <p:xfrm>
          <a:off x="895279" y="1649526"/>
          <a:ext cx="3486587" cy="3191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68613" y="734888"/>
            <a:ext cx="8966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Sebagian besar responden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menggunakan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tabungan &amp; Investasi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nya untuk bertahan hidup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638574" y="1489192"/>
            <a:ext cx="0" cy="692257"/>
          </a:xfrm>
          <a:prstGeom prst="line">
            <a:avLst/>
          </a:prstGeom>
          <a:ln>
            <a:solidFill>
              <a:srgbClr val="79A9CD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1229" y="1304286"/>
            <a:ext cx="24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200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Tidak Menggunakan Tabungan</a:t>
            </a:r>
          </a:p>
          <a:p>
            <a:pPr algn="r"/>
            <a:r>
              <a:rPr lang="id-ID" sz="1200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42,27%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726660" y="4207213"/>
            <a:ext cx="398834" cy="783076"/>
          </a:xfrm>
          <a:prstGeom prst="line">
            <a:avLst/>
          </a:prstGeom>
          <a:ln>
            <a:solidFill>
              <a:srgbClr val="2D628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45078" y="4796973"/>
            <a:ext cx="24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rgbClr val="2D6282"/>
                </a:solidFill>
                <a:latin typeface="Myriad Pro" panose="020B0503030403020204" pitchFamily="34" charset="0"/>
              </a:rPr>
              <a:t>Menggunakan Tabungan</a:t>
            </a:r>
          </a:p>
          <a:p>
            <a:r>
              <a:rPr lang="id-ID" sz="1200" dirty="0">
                <a:solidFill>
                  <a:srgbClr val="2D6282"/>
                </a:solidFill>
                <a:latin typeface="Myriad Pro" panose="020B0503030403020204" pitchFamily="34" charset="0"/>
              </a:rPr>
              <a:t>57,73%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xmlns="" id="{043559C5-407F-4972-A283-AA7B01CE0704}"/>
              </a:ext>
            </a:extLst>
          </p:cNvPr>
          <p:cNvGraphicFramePr/>
          <p:nvPr/>
        </p:nvGraphicFramePr>
        <p:xfrm>
          <a:off x="5987541" y="1605937"/>
          <a:ext cx="3486587" cy="3191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3" name="Straight Connector 32"/>
          <p:cNvCxnSpPr/>
          <p:nvPr/>
        </p:nvCxnSpPr>
        <p:spPr>
          <a:xfrm flipV="1">
            <a:off x="7731742" y="1419821"/>
            <a:ext cx="0" cy="692257"/>
          </a:xfrm>
          <a:prstGeom prst="line">
            <a:avLst/>
          </a:prstGeom>
          <a:ln>
            <a:solidFill>
              <a:srgbClr val="79A9CD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66565" y="1304286"/>
            <a:ext cx="241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200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Tidak Mencairkan Investasi</a:t>
            </a:r>
          </a:p>
          <a:p>
            <a:pPr algn="r"/>
            <a:r>
              <a:rPr lang="id-ID" sz="1200" dirty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69,21%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749828" y="3589426"/>
            <a:ext cx="827053" cy="316229"/>
          </a:xfrm>
          <a:prstGeom prst="line">
            <a:avLst/>
          </a:prstGeom>
          <a:ln>
            <a:solidFill>
              <a:srgbClr val="009696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049920" y="4071759"/>
            <a:ext cx="1641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rgbClr val="009696"/>
                </a:solidFill>
                <a:latin typeface="Myriad Pro" panose="020B0503030403020204" pitchFamily="34" charset="0"/>
              </a:rPr>
              <a:t>Mencairkan Investasi 30,79%</a:t>
            </a:r>
          </a:p>
        </p:txBody>
      </p:sp>
    </p:spTree>
    <p:extLst>
      <p:ext uri="{BB962C8B-B14F-4D97-AF65-F5344CB8AC3E}">
        <p14:creationId xmlns:p14="http://schemas.microsoft.com/office/powerpoint/2010/main" val="2148852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2571353B-F67B-4CFC-B0AA-FE10C164B931}"/>
              </a:ext>
            </a:extLst>
          </p:cNvPr>
          <p:cNvGraphicFramePr/>
          <p:nvPr/>
        </p:nvGraphicFramePr>
        <p:xfrm>
          <a:off x="752696" y="913916"/>
          <a:ext cx="3325168" cy="2216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5400A2-F9CB-44F2-B30F-57DCCAD5CA3F}"/>
              </a:ext>
            </a:extLst>
          </p:cNvPr>
          <p:cNvSpPr txBox="1"/>
          <p:nvPr/>
        </p:nvSpPr>
        <p:spPr>
          <a:xfrm>
            <a:off x="2329904" y="1279240"/>
            <a:ext cx="12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r>
              <a:rPr lang="id-ID" b="1" dirty="0">
                <a:solidFill>
                  <a:schemeClr val="bg1"/>
                </a:solidFill>
                <a:latin typeface="Arial Narrow" panose="020B0606020202030204" pitchFamily="34" charset="0"/>
              </a:rPr>
              <a:t>3,42%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047" y="3370835"/>
            <a:ext cx="44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23,42%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terpaksa menjual asetnya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bertahan hidup di masa pandemi Covid-19</a:t>
            </a:r>
          </a:p>
        </p:txBody>
      </p:sp>
      <p:sp>
        <p:nvSpPr>
          <p:cNvPr id="9" name="Rectangle 8"/>
          <p:cNvSpPr/>
          <p:nvPr/>
        </p:nvSpPr>
        <p:spPr>
          <a:xfrm>
            <a:off x="202046" y="2933582"/>
            <a:ext cx="4426469" cy="36496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MENJUAL ASET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6159" y="171124"/>
            <a:ext cx="7770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MENJUAL &amp; MENGGADAIKAN ASET SAAT PANDEMI COVID-19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5400A2-F9CB-44F2-B30F-57DCCAD5CA3F}"/>
              </a:ext>
            </a:extLst>
          </p:cNvPr>
          <p:cNvSpPr txBox="1"/>
          <p:nvPr/>
        </p:nvSpPr>
        <p:spPr>
          <a:xfrm>
            <a:off x="1510507" y="1896757"/>
            <a:ext cx="12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  <a:r>
              <a:rPr lang="id-ID" b="1" dirty="0">
                <a:solidFill>
                  <a:schemeClr val="bg1"/>
                </a:solidFill>
                <a:latin typeface="Arial Narrow" panose="020B0606020202030204" pitchFamily="34" charset="0"/>
              </a:rPr>
              <a:t>6,58%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4851808" y="963292"/>
          <a:ext cx="5713371" cy="231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709684" y="3298544"/>
            <a:ext cx="476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56,25%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pemilik emas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terpaksa menjual asetnya yang berbentuk Emas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bertahan hidup di masa pandemi Covid-19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2571353B-F67B-4CFC-B0AA-FE10C164B931}"/>
              </a:ext>
            </a:extLst>
          </p:cNvPr>
          <p:cNvGraphicFramePr/>
          <p:nvPr/>
        </p:nvGraphicFramePr>
        <p:xfrm>
          <a:off x="905097" y="4134558"/>
          <a:ext cx="3325168" cy="2216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5400A2-F9CB-44F2-B30F-57DCCAD5CA3F}"/>
              </a:ext>
            </a:extLst>
          </p:cNvPr>
          <p:cNvSpPr txBox="1"/>
          <p:nvPr/>
        </p:nvSpPr>
        <p:spPr>
          <a:xfrm>
            <a:off x="2339805" y="4476132"/>
            <a:ext cx="12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r>
              <a:rPr lang="id-ID" b="1" dirty="0">
                <a:solidFill>
                  <a:schemeClr val="bg1"/>
                </a:solidFill>
                <a:latin typeface="Arial Narrow" panose="020B0606020202030204" pitchFamily="34" charset="0"/>
              </a:rPr>
              <a:t>8,91%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448" y="6591477"/>
            <a:ext cx="44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18,91%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terpaksa menggadaikan asetnya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bertahan hidup di masa pandemi Covid-19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4447" y="6154224"/>
            <a:ext cx="4426469" cy="36496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MENGGADAIKAN ASET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5400A2-F9CB-44F2-B30F-57DCCAD5CA3F}"/>
              </a:ext>
            </a:extLst>
          </p:cNvPr>
          <p:cNvSpPr txBox="1"/>
          <p:nvPr/>
        </p:nvSpPr>
        <p:spPr>
          <a:xfrm>
            <a:off x="1662908" y="5117399"/>
            <a:ext cx="12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8</a:t>
            </a:r>
            <a:r>
              <a:rPr lang="id-ID" b="1" dirty="0">
                <a:solidFill>
                  <a:schemeClr val="bg1"/>
                </a:solidFill>
                <a:latin typeface="Arial Narrow" panose="020B0606020202030204" pitchFamily="34" charset="0"/>
              </a:rPr>
              <a:t>1,09%</a:t>
            </a:r>
          </a:p>
        </p:txBody>
      </p:sp>
      <p:graphicFrame>
        <p:nvGraphicFramePr>
          <p:cNvPr id="19" name="Chart 18"/>
          <p:cNvGraphicFramePr/>
          <p:nvPr/>
        </p:nvGraphicFramePr>
        <p:xfrm>
          <a:off x="4978442" y="4276812"/>
          <a:ext cx="5713371" cy="231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052265" y="6519186"/>
            <a:ext cx="44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38,66%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pemilik emas 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terpaksa menggadaikan emas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-nya</a:t>
            </a:r>
            <a:r>
              <a:rPr lang="id-ID" sz="20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bertahan hidup di masa pandemi Covid-19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57892" y="1041170"/>
            <a:ext cx="1501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Menjual Emas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36556" y="1448517"/>
            <a:ext cx="1923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Menjual Kendaraan (Mobil/Motor)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02736" y="1881368"/>
            <a:ext cx="1556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Menjual Perkakas Elektronik &amp; Gadget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02736" y="2383502"/>
            <a:ext cx="1556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Menjual Properti (Tanah, Rumah)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1808" y="2898434"/>
            <a:ext cx="1307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Menjual Aset Lainnya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6622" y="2445057"/>
            <a:ext cx="1307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</a:rPr>
              <a:t>1,33</a:t>
            </a:r>
          </a:p>
        </p:txBody>
      </p:sp>
      <p:sp>
        <p:nvSpPr>
          <p:cNvPr id="2" name="Freeform 1"/>
          <p:cNvSpPr/>
          <p:nvPr/>
        </p:nvSpPr>
        <p:spPr>
          <a:xfrm>
            <a:off x="1052614" y="2115879"/>
            <a:ext cx="255181" cy="478465"/>
          </a:xfrm>
          <a:custGeom>
            <a:avLst/>
            <a:gdLst>
              <a:gd name="connsiteX0" fmla="*/ 255181 w 255181"/>
              <a:gd name="connsiteY0" fmla="*/ 0 h 478465"/>
              <a:gd name="connsiteX1" fmla="*/ 0 w 255181"/>
              <a:gd name="connsiteY1" fmla="*/ 0 h 478465"/>
              <a:gd name="connsiteX2" fmla="*/ 0 w 255181"/>
              <a:gd name="connsiteY2" fmla="*/ 478465 h 47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181" h="478465">
                <a:moveTo>
                  <a:pt x="255181" y="0"/>
                </a:moveTo>
                <a:lnTo>
                  <a:pt x="0" y="0"/>
                </a:lnTo>
                <a:lnTo>
                  <a:pt x="0" y="478465"/>
                </a:lnTo>
              </a:path>
            </a:pathLst>
          </a:custGeom>
          <a:ln w="12700">
            <a:solidFill>
              <a:srgbClr val="348F7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TextBox 26"/>
          <p:cNvSpPr txBox="1"/>
          <p:nvPr/>
        </p:nvSpPr>
        <p:spPr>
          <a:xfrm>
            <a:off x="-57076" y="2644886"/>
            <a:ext cx="1556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348F70"/>
                </a:solidFill>
                <a:latin typeface="Myriad Pro" panose="020B0503030403020204" pitchFamily="34" charset="0"/>
              </a:rPr>
              <a:t>Tidak Menjual Aset</a:t>
            </a:r>
          </a:p>
        </p:txBody>
      </p:sp>
      <p:sp>
        <p:nvSpPr>
          <p:cNvPr id="28" name="Freeform 27"/>
          <p:cNvSpPr/>
          <p:nvPr/>
        </p:nvSpPr>
        <p:spPr>
          <a:xfrm flipH="1">
            <a:off x="3488068" y="1592325"/>
            <a:ext cx="255181" cy="478465"/>
          </a:xfrm>
          <a:custGeom>
            <a:avLst/>
            <a:gdLst>
              <a:gd name="connsiteX0" fmla="*/ 255181 w 255181"/>
              <a:gd name="connsiteY0" fmla="*/ 0 h 478465"/>
              <a:gd name="connsiteX1" fmla="*/ 0 w 255181"/>
              <a:gd name="connsiteY1" fmla="*/ 0 h 478465"/>
              <a:gd name="connsiteX2" fmla="*/ 0 w 255181"/>
              <a:gd name="connsiteY2" fmla="*/ 478465 h 47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181" h="478465">
                <a:moveTo>
                  <a:pt x="255181" y="0"/>
                </a:moveTo>
                <a:lnTo>
                  <a:pt x="0" y="0"/>
                </a:lnTo>
                <a:lnTo>
                  <a:pt x="0" y="478465"/>
                </a:lnTo>
              </a:path>
            </a:pathLst>
          </a:custGeom>
          <a:ln w="12700">
            <a:solidFill>
              <a:srgbClr val="2D628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TextBox 28"/>
          <p:cNvSpPr txBox="1"/>
          <p:nvPr/>
        </p:nvSpPr>
        <p:spPr>
          <a:xfrm>
            <a:off x="3600968" y="2126469"/>
            <a:ext cx="778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Menjual Aset</a:t>
            </a:r>
          </a:p>
        </p:txBody>
      </p:sp>
      <p:sp>
        <p:nvSpPr>
          <p:cNvPr id="30" name="Freeform 29"/>
          <p:cNvSpPr/>
          <p:nvPr/>
        </p:nvSpPr>
        <p:spPr>
          <a:xfrm>
            <a:off x="1162483" y="5062832"/>
            <a:ext cx="255181" cy="478465"/>
          </a:xfrm>
          <a:custGeom>
            <a:avLst/>
            <a:gdLst>
              <a:gd name="connsiteX0" fmla="*/ 255181 w 255181"/>
              <a:gd name="connsiteY0" fmla="*/ 0 h 478465"/>
              <a:gd name="connsiteX1" fmla="*/ 0 w 255181"/>
              <a:gd name="connsiteY1" fmla="*/ 0 h 478465"/>
              <a:gd name="connsiteX2" fmla="*/ 0 w 255181"/>
              <a:gd name="connsiteY2" fmla="*/ 478465 h 47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181" h="478465">
                <a:moveTo>
                  <a:pt x="255181" y="0"/>
                </a:moveTo>
                <a:lnTo>
                  <a:pt x="0" y="0"/>
                </a:lnTo>
                <a:lnTo>
                  <a:pt x="0" y="478465"/>
                </a:lnTo>
              </a:path>
            </a:pathLst>
          </a:custGeom>
          <a:ln w="12700">
            <a:solidFill>
              <a:srgbClr val="348F7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/>
          <p:cNvSpPr txBox="1"/>
          <p:nvPr/>
        </p:nvSpPr>
        <p:spPr>
          <a:xfrm>
            <a:off x="-193001" y="5657444"/>
            <a:ext cx="1556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348F70"/>
                </a:solidFill>
                <a:latin typeface="Myriad Pro" panose="020B0503030403020204" pitchFamily="34" charset="0"/>
              </a:rPr>
              <a:t>Tidak Menggadaikan Aset</a:t>
            </a:r>
          </a:p>
        </p:txBody>
      </p:sp>
      <p:sp>
        <p:nvSpPr>
          <p:cNvPr id="32" name="Freeform 31"/>
          <p:cNvSpPr/>
          <p:nvPr/>
        </p:nvSpPr>
        <p:spPr>
          <a:xfrm flipH="1">
            <a:off x="3488068" y="4660798"/>
            <a:ext cx="534522" cy="478465"/>
          </a:xfrm>
          <a:custGeom>
            <a:avLst/>
            <a:gdLst>
              <a:gd name="connsiteX0" fmla="*/ 255181 w 255181"/>
              <a:gd name="connsiteY0" fmla="*/ 0 h 478465"/>
              <a:gd name="connsiteX1" fmla="*/ 0 w 255181"/>
              <a:gd name="connsiteY1" fmla="*/ 0 h 478465"/>
              <a:gd name="connsiteX2" fmla="*/ 0 w 255181"/>
              <a:gd name="connsiteY2" fmla="*/ 478465 h 47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181" h="478465">
                <a:moveTo>
                  <a:pt x="255181" y="0"/>
                </a:moveTo>
                <a:lnTo>
                  <a:pt x="0" y="0"/>
                </a:lnTo>
                <a:lnTo>
                  <a:pt x="0" y="478465"/>
                </a:lnTo>
              </a:path>
            </a:pathLst>
          </a:custGeom>
          <a:ln w="12700">
            <a:solidFill>
              <a:srgbClr val="2D628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TextBox 32"/>
          <p:cNvSpPr txBox="1"/>
          <p:nvPr/>
        </p:nvSpPr>
        <p:spPr>
          <a:xfrm>
            <a:off x="3850040" y="5246276"/>
            <a:ext cx="1124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Menggadaikan  Aset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80912" y="4340098"/>
            <a:ext cx="1501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Menggadaikan Emas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59576" y="4747445"/>
            <a:ext cx="1923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Menggadaikan Kendaraan (Mobil/Motor)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25756" y="5180296"/>
            <a:ext cx="1556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Menggadaikan Perkakas Elektronik &amp; Gadget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25756" y="5682430"/>
            <a:ext cx="1556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Menggadaikan Properti (Tanah, Rumah)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74828" y="6197362"/>
            <a:ext cx="1307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rgbClr val="2D6282"/>
                </a:solidFill>
                <a:latin typeface="Myriad Pro" panose="020B0503030403020204" pitchFamily="34" charset="0"/>
              </a:rPr>
              <a:t>Menggadaikan Aset Lainnya</a:t>
            </a:r>
          </a:p>
        </p:txBody>
      </p:sp>
    </p:spTree>
    <p:extLst>
      <p:ext uri="{BB962C8B-B14F-4D97-AF65-F5344CB8AC3E}">
        <p14:creationId xmlns:p14="http://schemas.microsoft.com/office/powerpoint/2010/main" val="37341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8" grpId="0"/>
      <p:bldP spid="9" grpId="0" animBg="1"/>
      <p:bldP spid="11" grpId="0"/>
      <p:bldGraphic spid="12" grpId="0">
        <p:bldAsOne/>
      </p:bldGraphic>
      <p:bldP spid="13" grpId="0"/>
      <p:bldGraphic spid="14" grpId="0">
        <p:bldAsOne/>
      </p:bldGraphic>
      <p:bldP spid="15" grpId="0"/>
      <p:bldP spid="16" grpId="0"/>
      <p:bldP spid="17" grpId="0" animBg="1"/>
      <p:bldP spid="18" grpId="0"/>
      <p:bldGraphic spid="19" grpId="0">
        <p:bldAsOne/>
      </p:bldGraphic>
      <p:bldP spid="20" grpId="0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36455" y="1254857"/>
            <a:ext cx="8675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6</a:t>
            </a:r>
            <a:endParaRPr lang="id-ID" sz="9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7838" y="1501377"/>
            <a:ext cx="7991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000" b="1" dirty="0">
                <a:solidFill>
                  <a:schemeClr val="bg1"/>
                </a:solidFill>
                <a:latin typeface="Myriad Pro" panose="020B0503030403020204" pitchFamily="34" charset="0"/>
              </a:rPr>
              <a:t>DAMPAK PANDEMI </a:t>
            </a:r>
            <a:r>
              <a:rPr lang="en-ID" sz="4000" b="1" dirty="0">
                <a:solidFill>
                  <a:schemeClr val="bg1"/>
                </a:solidFill>
                <a:latin typeface="Myriad Pro" panose="020B0503030403020204" pitchFamily="34" charset="0"/>
              </a:rPr>
              <a:t>COVID-19 </a:t>
            </a:r>
            <a:r>
              <a:rPr lang="id-ID" sz="4000" b="1" dirty="0">
                <a:solidFill>
                  <a:schemeClr val="bg1"/>
                </a:solidFill>
                <a:latin typeface="Myriad Pro" panose="020B0503030403020204" pitchFamily="34" charset="0"/>
              </a:rPr>
              <a:t>TERHADAP</a:t>
            </a:r>
            <a:r>
              <a:rPr lang="id-ID" sz="40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sz="4000" b="1" dirty="0">
                <a:solidFill>
                  <a:srgbClr val="93CDF9"/>
                </a:solidFill>
                <a:latin typeface="Myriad Pro" panose="020B0503030403020204" pitchFamily="34" charset="0"/>
              </a:rPr>
              <a:t>TEMPAT TINGGAL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72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160" y="206749"/>
            <a:ext cx="6762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TEMPAT TINGGAL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744" y="6059503"/>
            <a:ext cx="4127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Sebesar </a:t>
            </a:r>
            <a:r>
              <a:rPr lang="id-ID" sz="1400" b="1" dirty="0">
                <a:solidFill>
                  <a:srgbClr val="2E75B6"/>
                </a:solidFill>
                <a:latin typeface="Myriad Pro" panose="020B0503030403020204" pitchFamily="34" charset="0"/>
              </a:rPr>
              <a:t>98%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tetap tinggal di rumah yang sama saat pandemi. Mayoritas responden </a:t>
            </a:r>
            <a:r>
              <a:rPr lang="id-ID" sz="1400" b="1" dirty="0">
                <a:solidFill>
                  <a:srgbClr val="2E75B6"/>
                </a:solidFill>
                <a:latin typeface="Myriad Pro" panose="020B0503030403020204" pitchFamily="34" charset="0"/>
              </a:rPr>
              <a:t>tidak meninggalkan tempat yang dihuni saat ini ketika pandemi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744" y="5608691"/>
            <a:ext cx="4127398" cy="470545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TEMPAT TINGGAL SAAT PANDEMI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5416" y="6059503"/>
            <a:ext cx="4127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Sebesar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97%</a:t>
            </a:r>
            <a:r>
              <a:rPr lang="id-ID" sz="1400" b="1" dirty="0">
                <a:solidFill>
                  <a:srgbClr val="2E75B6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memilih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ingin tetap tinggal di Kota Bogor meskipun pandemi tak kunjung berakhir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25416" y="5608691"/>
            <a:ext cx="4127398" cy="470545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RENCANA TEMPAT TINGGAL</a:t>
            </a:r>
          </a:p>
          <a:p>
            <a:pPr algn="ctr"/>
            <a:r>
              <a:rPr lang="id-ID" sz="1400" b="1" dirty="0">
                <a:latin typeface="Myriad Pro" panose="020B0503030403020204" pitchFamily="34" charset="0"/>
              </a:rPr>
              <a:t>JIKA PANDEMI TIDAK BERAKHIR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3" y="1852817"/>
            <a:ext cx="1797929" cy="362202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149524" y="1765678"/>
            <a:ext cx="565484" cy="565484"/>
          </a:xfrm>
          <a:prstGeom prst="ellipse">
            <a:avLst/>
          </a:prstGeom>
          <a:solidFill>
            <a:srgbClr val="00B8AF"/>
          </a:solidFill>
          <a:ln>
            <a:noFill/>
          </a:ln>
          <a:scene3d>
            <a:camera prst="isometricOffAxis1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/>
          <p:cNvSpPr txBox="1"/>
          <p:nvPr/>
        </p:nvSpPr>
        <p:spPr>
          <a:xfrm>
            <a:off x="2149524" y="1863754"/>
            <a:ext cx="604653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98%</a:t>
            </a:r>
          </a:p>
        </p:txBody>
      </p:sp>
      <p:sp>
        <p:nvSpPr>
          <p:cNvPr id="13" name="Oval 12"/>
          <p:cNvSpPr/>
          <p:nvPr/>
        </p:nvSpPr>
        <p:spPr>
          <a:xfrm>
            <a:off x="2911182" y="4118076"/>
            <a:ext cx="565484" cy="565484"/>
          </a:xfrm>
          <a:prstGeom prst="ellipse">
            <a:avLst/>
          </a:prstGeom>
          <a:solidFill>
            <a:srgbClr val="48B3B0"/>
          </a:solidFill>
          <a:ln>
            <a:noFill/>
          </a:ln>
          <a:scene3d>
            <a:camera prst="isometricOffAxis1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/>
          <p:cNvSpPr txBox="1"/>
          <p:nvPr/>
        </p:nvSpPr>
        <p:spPr>
          <a:xfrm>
            <a:off x="2950909" y="4216152"/>
            <a:ext cx="486030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2%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648096" y="3200135"/>
            <a:ext cx="392917" cy="0"/>
          </a:xfrm>
          <a:prstGeom prst="line">
            <a:avLst/>
          </a:prstGeom>
          <a:ln w="19050">
            <a:solidFill>
              <a:srgbClr val="00969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516393" y="4689884"/>
            <a:ext cx="212742" cy="0"/>
          </a:xfrm>
          <a:prstGeom prst="line">
            <a:avLst/>
          </a:prstGeom>
          <a:ln w="19050">
            <a:solidFill>
              <a:srgbClr val="48B3B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9731" y="2876969"/>
            <a:ext cx="114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Tetap Tinggal di Rumah yang </a:t>
            </a:r>
            <a:r>
              <a:rPr lang="id-ID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</a:t>
            </a:r>
            <a:r>
              <a:rPr lang="nn-N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ama</a:t>
            </a:r>
            <a:endParaRPr lang="id-ID" sz="1200" b="1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9109" y="4400818"/>
            <a:ext cx="100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Pindah ke Rumah Saudara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57" y="1993272"/>
            <a:ext cx="1823916" cy="3482261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230829" y="1863754"/>
            <a:ext cx="565484" cy="565484"/>
          </a:xfrm>
          <a:prstGeom prst="ellipse">
            <a:avLst/>
          </a:prstGeom>
          <a:solidFill>
            <a:srgbClr val="505050"/>
          </a:solidFill>
          <a:ln>
            <a:noFill/>
          </a:ln>
          <a:scene3d>
            <a:camera prst="isometricOffAxis1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Box 23"/>
          <p:cNvSpPr txBox="1"/>
          <p:nvPr/>
        </p:nvSpPr>
        <p:spPr>
          <a:xfrm>
            <a:off x="7230829" y="1961830"/>
            <a:ext cx="604653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97%</a:t>
            </a:r>
          </a:p>
        </p:txBody>
      </p:sp>
      <p:sp>
        <p:nvSpPr>
          <p:cNvPr id="25" name="Oval 24"/>
          <p:cNvSpPr/>
          <p:nvPr/>
        </p:nvSpPr>
        <p:spPr>
          <a:xfrm>
            <a:off x="8029707" y="3944559"/>
            <a:ext cx="565484" cy="565484"/>
          </a:xfrm>
          <a:prstGeom prst="ellipse">
            <a:avLst/>
          </a:prstGeom>
          <a:solidFill>
            <a:srgbClr val="878787"/>
          </a:solidFill>
          <a:ln>
            <a:noFill/>
          </a:ln>
          <a:scene3d>
            <a:camera prst="isometricOffAxis1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TextBox 25"/>
          <p:cNvSpPr txBox="1"/>
          <p:nvPr/>
        </p:nvSpPr>
        <p:spPr>
          <a:xfrm>
            <a:off x="8069434" y="4042635"/>
            <a:ext cx="486030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Myriad Pro" panose="020B0503030403020204" pitchFamily="34" charset="0"/>
              </a:rPr>
              <a:t>3%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6702105" y="3353152"/>
            <a:ext cx="392917" cy="0"/>
          </a:xfrm>
          <a:prstGeom prst="line">
            <a:avLst/>
          </a:prstGeom>
          <a:ln w="19050">
            <a:solidFill>
              <a:srgbClr val="66666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466144" y="4615906"/>
            <a:ext cx="423326" cy="5120"/>
          </a:xfrm>
          <a:prstGeom prst="line">
            <a:avLst/>
          </a:prstGeom>
          <a:ln w="19050">
            <a:solidFill>
              <a:srgbClr val="87878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53740" y="3029986"/>
            <a:ext cx="114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Tetap Tinggal di </a:t>
            </a:r>
            <a:r>
              <a:rPr lang="id-ID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Kota </a:t>
            </a:r>
            <a:r>
              <a:rPr lang="nn-N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Bogor</a:t>
            </a:r>
            <a:endParaRPr lang="id-ID" sz="1200" b="1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76125" y="4192970"/>
            <a:ext cx="100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Pulang Ke Kampung Halaman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3506" y="610266"/>
            <a:ext cx="9559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Hampir Semua 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Tidak Berpindah Tempat Tinggal Meski dalam Situasi Pandemi</a:t>
            </a:r>
          </a:p>
        </p:txBody>
      </p:sp>
    </p:spTree>
    <p:extLst>
      <p:ext uri="{BB962C8B-B14F-4D97-AF65-F5344CB8AC3E}">
        <p14:creationId xmlns:p14="http://schemas.microsoft.com/office/powerpoint/2010/main" val="425750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9" grpId="0" animBg="1"/>
      <p:bldP spid="12" grpId="0" animBg="1"/>
      <p:bldP spid="10" grpId="0"/>
      <p:bldP spid="13" grpId="0" animBg="1"/>
      <p:bldP spid="14" grpId="0"/>
      <p:bldP spid="17" grpId="0"/>
      <p:bldP spid="18" grpId="0"/>
      <p:bldP spid="23" grpId="0" animBg="1"/>
      <p:bldP spid="24" grpId="0"/>
      <p:bldP spid="25" grpId="0" animBg="1"/>
      <p:bldP spid="26" grpId="0"/>
      <p:bldP spid="29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36455" y="1254857"/>
            <a:ext cx="8675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7</a:t>
            </a:r>
            <a:endParaRPr lang="id-ID" sz="9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7838" y="1501377"/>
            <a:ext cx="7546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KEBUTUHAN DAN PENGGUNAAN </a:t>
            </a:r>
            <a:r>
              <a:rPr lang="id-ID" sz="3600" b="1" dirty="0">
                <a:solidFill>
                  <a:srgbClr val="93CDF9"/>
                </a:solidFill>
                <a:latin typeface="Myriad Pro" panose="020B0503030403020204" pitchFamily="34" charset="0"/>
              </a:rPr>
              <a:t>BANTUAN SOSIAL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95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35"/>
          <p:cNvGraphicFramePr>
            <a:graphicFrameLocks/>
          </p:cNvGraphicFramePr>
          <p:nvPr/>
        </p:nvGraphicFramePr>
        <p:xfrm>
          <a:off x="5612100" y="1296330"/>
          <a:ext cx="4660560" cy="4616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76160" y="206749"/>
            <a:ext cx="6762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BANTUAN SOSIAL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58594" y="6229538"/>
            <a:ext cx="5014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Mayoritas responden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lebih memilih bansos berupa uang tunai dibandingkan sembako, bahkan sebagian kecil tidak membutuhkan bansos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258594" y="5963220"/>
            <a:ext cx="5017735" cy="266318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JENIS BANSOS YANG DIBUTUHKAN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6037" y="3594140"/>
            <a:ext cx="4376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548FC5"/>
                </a:solidFill>
                <a:latin typeface="Myriad Pro" panose="020B0503030403020204" pitchFamily="34" charset="0"/>
              </a:rPr>
              <a:t>84%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responden menyatakan bansos </a:t>
            </a:r>
            <a:r>
              <a:rPr lang="id-ID" sz="1400" b="1" dirty="0">
                <a:solidFill>
                  <a:srgbClr val="548FC5"/>
                </a:solidFill>
                <a:latin typeface="Myriad Pro" panose="020B0503030403020204" pitchFamily="34" charset="0"/>
              </a:rPr>
              <a:t>bertahan tidak sampai 2 minggu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46037" y="3327822"/>
            <a:ext cx="4376351" cy="266318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LAMA WAKTU BANSOS HABIS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6037" y="6561912"/>
            <a:ext cx="4376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Bantuan sosial digunakan oleh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69,9%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responden untuk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kebutuhan belanja konsumsi sehari-hari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46037" y="6295594"/>
            <a:ext cx="4376351" cy="266318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PENGGUNAAN BANSOS</a:t>
            </a:r>
          </a:p>
        </p:txBody>
      </p:sp>
      <p:graphicFrame>
        <p:nvGraphicFramePr>
          <p:cNvPr id="48" name="Chart 47"/>
          <p:cNvGraphicFramePr>
            <a:graphicFrameLocks/>
          </p:cNvGraphicFramePr>
          <p:nvPr/>
        </p:nvGraphicFramePr>
        <p:xfrm>
          <a:off x="1171706" y="1409227"/>
          <a:ext cx="3521122" cy="1990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159114" y="1540867"/>
            <a:ext cx="1146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B5CBE5"/>
                </a:solidFill>
                <a:latin typeface="Myriad Pro" panose="020B0503030403020204" pitchFamily="34" charset="0"/>
              </a:rPr>
              <a:t>&lt;1 Minggu</a:t>
            </a:r>
          </a:p>
          <a:p>
            <a:pPr algn="ctr"/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34,0%</a:t>
            </a:r>
          </a:p>
        </p:txBody>
      </p:sp>
      <p:cxnSp>
        <p:nvCxnSpPr>
          <p:cNvPr id="53" name="Elbow Connector 52"/>
          <p:cNvCxnSpPr/>
          <p:nvPr/>
        </p:nvCxnSpPr>
        <p:spPr>
          <a:xfrm rot="10800000" flipV="1">
            <a:off x="1155137" y="2199371"/>
            <a:ext cx="969250" cy="347837"/>
          </a:xfrm>
          <a:prstGeom prst="bentConnector3">
            <a:avLst>
              <a:gd name="adj1" fmla="val 100691"/>
            </a:avLst>
          </a:prstGeom>
          <a:ln w="19050">
            <a:solidFill>
              <a:srgbClr val="81ABD9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852690" y="1019331"/>
            <a:ext cx="1146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4478A5"/>
                </a:solidFill>
                <a:latin typeface="Myriad Pro" panose="020B0503030403020204" pitchFamily="34" charset="0"/>
              </a:rPr>
              <a:t>1 Bulan</a:t>
            </a:r>
          </a:p>
          <a:p>
            <a:pPr algn="ctr"/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3,4%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2277" y="1497138"/>
            <a:ext cx="1146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548FC5"/>
                </a:solidFill>
                <a:latin typeface="Myriad Pro" panose="020B0503030403020204" pitchFamily="34" charset="0"/>
              </a:rPr>
              <a:t>3 Minggu</a:t>
            </a:r>
          </a:p>
          <a:p>
            <a:pPr algn="ctr"/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12,2%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86981" y="2509728"/>
            <a:ext cx="1146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81ABD9"/>
                </a:solidFill>
                <a:latin typeface="Myriad Pro" panose="020B0503030403020204" pitchFamily="34" charset="0"/>
              </a:rPr>
              <a:t>2 Minggu</a:t>
            </a:r>
          </a:p>
          <a:p>
            <a:pPr algn="ctr"/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50,4%</a:t>
            </a:r>
          </a:p>
        </p:txBody>
      </p:sp>
      <p:graphicFrame>
        <p:nvGraphicFramePr>
          <p:cNvPr id="91" name="Chart 90"/>
          <p:cNvGraphicFramePr>
            <a:graphicFrameLocks/>
          </p:cNvGraphicFramePr>
          <p:nvPr/>
        </p:nvGraphicFramePr>
        <p:xfrm>
          <a:off x="489489" y="4148973"/>
          <a:ext cx="4572000" cy="2272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Rectangle 20"/>
          <p:cNvSpPr/>
          <p:nvPr/>
        </p:nvSpPr>
        <p:spPr>
          <a:xfrm>
            <a:off x="293506" y="610266"/>
            <a:ext cx="9388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Mayoritas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Bansos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 digunakan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untuk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Kebutuhan Sehari-hari dan Habis dalam 2 Minggu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633543" y="1674026"/>
            <a:ext cx="814608" cy="0"/>
          </a:xfrm>
          <a:prstGeom prst="line">
            <a:avLst/>
          </a:prstGeom>
          <a:ln>
            <a:solidFill>
              <a:srgbClr val="548FC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362438" y="1774137"/>
            <a:ext cx="814608" cy="0"/>
          </a:xfrm>
          <a:prstGeom prst="line">
            <a:avLst/>
          </a:prstGeom>
          <a:ln>
            <a:solidFill>
              <a:srgbClr val="B5CBE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815091" y="1225653"/>
            <a:ext cx="1211713" cy="0"/>
          </a:xfrm>
          <a:prstGeom prst="line">
            <a:avLst/>
          </a:prstGeom>
          <a:ln>
            <a:solidFill>
              <a:srgbClr val="4478A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815091" y="1225653"/>
            <a:ext cx="0" cy="429399"/>
          </a:xfrm>
          <a:prstGeom prst="line">
            <a:avLst/>
          </a:prstGeom>
          <a:ln>
            <a:solidFill>
              <a:srgbClr val="4478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6200000">
            <a:off x="4559588" y="3316605"/>
            <a:ext cx="234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u="sng" dirty="0">
                <a:solidFill>
                  <a:srgbClr val="567892"/>
                </a:solidFill>
                <a:latin typeface="Myriad Pro" panose="020B0503030403020204" pitchFamily="34" charset="0"/>
              </a:rPr>
              <a:t>Penghasilan Saat Pandemi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5449640" y="2267674"/>
            <a:ext cx="119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Rp2 Juta – </a:t>
            </a:r>
          </a:p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Rp4,2 Juta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5470505" y="4491978"/>
            <a:ext cx="1180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&lt;Rp2 Juta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21423" y="3124423"/>
            <a:ext cx="1193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rgbClr val="6A93B3"/>
                </a:solidFill>
                <a:latin typeface="Myriad Pro" panose="020B0503030403020204" pitchFamily="34" charset="0"/>
              </a:rPr>
              <a:t>Butuh Kebutuhan Pokok (Sembako)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61161" y="5228170"/>
            <a:ext cx="1193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rgbClr val="6A93B3"/>
                </a:solidFill>
                <a:latin typeface="Myriad Pro" panose="020B0503030403020204" pitchFamily="34" charset="0"/>
              </a:rPr>
              <a:t>Butuh Kebutuhan Pokok (Sembako)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984053" y="3124423"/>
            <a:ext cx="1193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rgbClr val="548FC5"/>
                </a:solidFill>
                <a:latin typeface="Myriad Pro" panose="020B0503030403020204" pitchFamily="34" charset="0"/>
              </a:rPr>
              <a:t>Butuh Uang Tunai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50112" y="3093786"/>
            <a:ext cx="1193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rgbClr val="00B0F0"/>
                </a:solidFill>
                <a:latin typeface="Myriad Pro" panose="020B0503030403020204" pitchFamily="34" charset="0"/>
              </a:rPr>
              <a:t>Tidak Berminat Menerima Bansos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03364" y="5220584"/>
            <a:ext cx="1193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rgbClr val="548FC5"/>
                </a:solidFill>
                <a:latin typeface="Myriad Pro" panose="020B0503030403020204" pitchFamily="34" charset="0"/>
              </a:rPr>
              <a:t>Butuh Uang Tunai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157737" y="5223987"/>
            <a:ext cx="1193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dirty="0">
                <a:solidFill>
                  <a:srgbClr val="00B0F0"/>
                </a:solidFill>
                <a:latin typeface="Myriad Pro" panose="020B0503030403020204" pitchFamily="34" charset="0"/>
              </a:rPr>
              <a:t>Tidak Berminat Menerima Bansos</a:t>
            </a:r>
          </a:p>
        </p:txBody>
      </p:sp>
    </p:spTree>
    <p:extLst>
      <p:ext uri="{BB962C8B-B14F-4D97-AF65-F5344CB8AC3E}">
        <p14:creationId xmlns:p14="http://schemas.microsoft.com/office/powerpoint/2010/main" val="294232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  <p:bldP spid="41" grpId="0"/>
      <p:bldP spid="42" grpId="0" animBg="1"/>
      <p:bldP spid="44" grpId="0"/>
      <p:bldP spid="45" grpId="0" animBg="1"/>
      <p:bldP spid="46" grpId="0"/>
      <p:bldP spid="47" grpId="0" animBg="1"/>
      <p:bldGraphic spid="48" grpId="0">
        <p:bldAsOne/>
      </p:bldGraphic>
      <p:bldP spid="50" grpId="0"/>
      <p:bldP spid="56" grpId="0"/>
      <p:bldP spid="57" grpId="0"/>
      <p:bldP spid="58" grpId="0"/>
      <p:bldGraphic spid="91" grpId="0">
        <p:bldAsOne/>
      </p:bldGraphic>
      <p:bldP spid="37" grpId="0"/>
      <p:bldP spid="38" grpId="0"/>
      <p:bldP spid="39" grpId="0"/>
      <p:bldP spid="40" grpId="0"/>
      <p:bldP spid="54" grpId="0"/>
      <p:bldP spid="55" grpId="0"/>
      <p:bldP spid="59" grpId="0"/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36455" y="1254857"/>
            <a:ext cx="8675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47838" y="1666477"/>
            <a:ext cx="4603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4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METODE </a:t>
            </a:r>
            <a:r>
              <a:rPr lang="id-ID" sz="4400" b="1" dirty="0">
                <a:solidFill>
                  <a:srgbClr val="93CDF9"/>
                </a:solidFill>
                <a:latin typeface="Myriad Pro" panose="020B0503030403020204" pitchFamily="34" charset="0"/>
              </a:rPr>
              <a:t>SURVEI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39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36455" y="1254857"/>
            <a:ext cx="8675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8</a:t>
            </a:r>
            <a:endParaRPr lang="id-ID" sz="9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7838" y="1501377"/>
            <a:ext cx="75469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Myriad Pro" panose="020B0503030403020204" pitchFamily="34" charset="0"/>
              </a:rPr>
              <a:t>PERSEPSI RESPONDEN TERHADAP</a:t>
            </a:r>
            <a:r>
              <a:rPr lang="id-ID" sz="36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ID" sz="3600" b="1" dirty="0">
                <a:solidFill>
                  <a:srgbClr val="93CDF9"/>
                </a:solidFill>
                <a:latin typeface="Myriad Pro" panose="020B0503030403020204" pitchFamily="34" charset="0"/>
              </a:rPr>
              <a:t>KINERJA PEMERINTAH MENANGANI PANDEMI COVID-19</a:t>
            </a:r>
            <a:endParaRPr lang="id-ID" sz="3600" b="1" dirty="0">
              <a:solidFill>
                <a:srgbClr val="93CDF9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4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159" y="206749"/>
            <a:ext cx="10208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PERSEPSI RESPONDEN TERHADAP PENANGANAN COVID-19 OLEH PEMERINTAH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2872" y="6667123"/>
            <a:ext cx="4127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Sebesar </a:t>
            </a:r>
            <a:r>
              <a:rPr lang="id-ID" sz="1400" b="1" dirty="0">
                <a:solidFill>
                  <a:srgbClr val="2E75B6"/>
                </a:solidFill>
                <a:latin typeface="Myriad Pro" panose="020B0503030403020204" pitchFamily="34" charset="0"/>
              </a:rPr>
              <a:t>67,8%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berpendapat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bahwa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Pemerintah Kota Bogor dapat menangani covid-19 dengan baik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3015" y="6132891"/>
            <a:ext cx="4127398" cy="49407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PERSEPSI RESPONDEN TERHADAP</a:t>
            </a:r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 PENANGANAN COVID-19 OLEH </a:t>
            </a:r>
            <a:r>
              <a:rPr lang="id-ID" sz="1400" b="1" dirty="0">
                <a:solidFill>
                  <a:srgbClr val="94ECF0"/>
                </a:solidFill>
                <a:latin typeface="Myriad Pro" panose="020B0503030403020204" pitchFamily="34" charset="0"/>
              </a:rPr>
              <a:t>PEMERINTAH KOTA BOGOR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56771" y="6625015"/>
            <a:ext cx="4396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Sebesar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59,7%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berpendapat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bahwa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penanganan covid-19 oleh pemerintah pusat  bagus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77624" y="6130943"/>
            <a:ext cx="4131668" cy="49407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latin typeface="Myriad Pro" panose="020B0503030403020204" pitchFamily="34" charset="0"/>
              </a:rPr>
              <a:t>PERSEPSI RESPONDEN TERHADAP</a:t>
            </a:r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 PENANGANAN COVID-19 OLEH</a:t>
            </a:r>
            <a:r>
              <a:rPr lang="id-ID" sz="1400" b="1" dirty="0">
                <a:solidFill>
                  <a:srgbClr val="94ECF0"/>
                </a:solidFill>
                <a:latin typeface="Myriad Pro" panose="020B0503030403020204" pitchFamily="34" charset="0"/>
              </a:rPr>
              <a:t> PEMERINTAH PUSAT</a:t>
            </a:r>
          </a:p>
        </p:txBody>
      </p:sp>
      <p:graphicFrame>
        <p:nvGraphicFramePr>
          <p:cNvPr id="21" name="Chart 20"/>
          <p:cNvGraphicFramePr>
            <a:graphicFrameLocks/>
          </p:cNvGraphicFramePr>
          <p:nvPr/>
        </p:nvGraphicFramePr>
        <p:xfrm>
          <a:off x="1064525" y="2352840"/>
          <a:ext cx="3915745" cy="315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3" name="Elbow Connector 52"/>
          <p:cNvCxnSpPr/>
          <p:nvPr/>
        </p:nvCxnSpPr>
        <p:spPr>
          <a:xfrm rot="5400000" flipH="1" flipV="1">
            <a:off x="3245486" y="2332895"/>
            <a:ext cx="723388" cy="397440"/>
          </a:xfrm>
          <a:prstGeom prst="bentConnector3">
            <a:avLst>
              <a:gd name="adj1" fmla="val 12267"/>
            </a:avLst>
          </a:prstGeom>
          <a:ln w="19050">
            <a:solidFill>
              <a:srgbClr val="425C7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609194" y="1865032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425C70"/>
                </a:solidFill>
                <a:latin typeface="Myriad Pro" panose="020B0503030403020204" pitchFamily="34" charset="0"/>
              </a:rPr>
              <a:t>Sangat Bagus</a:t>
            </a:r>
          </a:p>
          <a:p>
            <a:pPr algn="ctr"/>
            <a:r>
              <a:rPr lang="id-ID" sz="1600" b="1" dirty="0">
                <a:solidFill>
                  <a:srgbClr val="425C70"/>
                </a:solidFill>
                <a:latin typeface="Myriad Pro" panose="020B0503030403020204" pitchFamily="34" charset="0"/>
              </a:rPr>
              <a:t>10,9%</a:t>
            </a:r>
          </a:p>
        </p:txBody>
      </p:sp>
      <p:cxnSp>
        <p:nvCxnSpPr>
          <p:cNvPr id="55" name="Elbow Connector 54"/>
          <p:cNvCxnSpPr/>
          <p:nvPr/>
        </p:nvCxnSpPr>
        <p:spPr>
          <a:xfrm rot="16200000" flipH="1">
            <a:off x="3839049" y="4971901"/>
            <a:ext cx="627419" cy="319868"/>
          </a:xfrm>
          <a:prstGeom prst="bentConnector3">
            <a:avLst>
              <a:gd name="adj1" fmla="val 10846"/>
            </a:avLst>
          </a:prstGeom>
          <a:ln w="19050">
            <a:solidFill>
              <a:srgbClr val="56789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599051" y="5445545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567892"/>
                </a:solidFill>
                <a:latin typeface="Myriad Pro" panose="020B0503030403020204" pitchFamily="34" charset="0"/>
              </a:rPr>
              <a:t>Bagus</a:t>
            </a:r>
          </a:p>
          <a:p>
            <a:pPr algn="ctr"/>
            <a:r>
              <a:rPr lang="id-ID" sz="1600" b="1" dirty="0">
                <a:solidFill>
                  <a:srgbClr val="567892"/>
                </a:solidFill>
                <a:latin typeface="Myriad Pro" panose="020B0503030403020204" pitchFamily="34" charset="0"/>
              </a:rPr>
              <a:t>56,9%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18592" y="5158457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6A93B3"/>
                </a:solidFill>
                <a:latin typeface="Myriad Pro" panose="020B0503030403020204" pitchFamily="34" charset="0"/>
              </a:rPr>
              <a:t>Biasa Saja</a:t>
            </a:r>
          </a:p>
          <a:p>
            <a:pPr algn="ctr"/>
            <a:r>
              <a:rPr lang="id-ID" sz="1600" b="1" dirty="0">
                <a:solidFill>
                  <a:srgbClr val="6A93B3"/>
                </a:solidFill>
                <a:latin typeface="Myriad Pro" panose="020B0503030403020204" pitchFamily="34" charset="0"/>
              </a:rPr>
              <a:t>24,4%</a:t>
            </a:r>
          </a:p>
        </p:txBody>
      </p:sp>
      <p:cxnSp>
        <p:nvCxnSpPr>
          <p:cNvPr id="58" name="Elbow Connector 57"/>
          <p:cNvCxnSpPr/>
          <p:nvPr/>
        </p:nvCxnSpPr>
        <p:spPr>
          <a:xfrm rot="5400000">
            <a:off x="946786" y="4370804"/>
            <a:ext cx="1301856" cy="220210"/>
          </a:xfrm>
          <a:prstGeom prst="bentConnector3">
            <a:avLst/>
          </a:prstGeom>
          <a:ln w="19050">
            <a:solidFill>
              <a:srgbClr val="6A93B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>
            <a:off x="2000990" y="2195420"/>
            <a:ext cx="617649" cy="515915"/>
          </a:xfrm>
          <a:prstGeom prst="bentConnector3">
            <a:avLst>
              <a:gd name="adj1" fmla="val 25694"/>
            </a:avLst>
          </a:prstGeom>
          <a:ln w="19050">
            <a:solidFill>
              <a:srgbClr val="79A9C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958926" y="2029841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79A9CD"/>
                </a:solidFill>
                <a:latin typeface="Myriad Pro" panose="020B0503030403020204" pitchFamily="34" charset="0"/>
              </a:rPr>
              <a:t>Buruk</a:t>
            </a:r>
          </a:p>
          <a:p>
            <a:pPr algn="ctr"/>
            <a:r>
              <a:rPr lang="id-ID" sz="1600" b="1" dirty="0">
                <a:solidFill>
                  <a:srgbClr val="79A9CD"/>
                </a:solidFill>
                <a:latin typeface="Myriad Pro" panose="020B0503030403020204" pitchFamily="34" charset="0"/>
              </a:rPr>
              <a:t>5,3%</a:t>
            </a:r>
          </a:p>
        </p:txBody>
      </p:sp>
      <p:cxnSp>
        <p:nvCxnSpPr>
          <p:cNvPr id="63" name="Elbow Connector 62"/>
          <p:cNvCxnSpPr/>
          <p:nvPr/>
        </p:nvCxnSpPr>
        <p:spPr>
          <a:xfrm rot="5400000" flipH="1" flipV="1">
            <a:off x="2635965" y="2476854"/>
            <a:ext cx="579771" cy="1730"/>
          </a:xfrm>
          <a:prstGeom prst="bentConnector3">
            <a:avLst/>
          </a:prstGeom>
          <a:ln w="19050">
            <a:solidFill>
              <a:srgbClr val="8EC5E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225961" y="1627837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61AFE9"/>
                </a:solidFill>
                <a:latin typeface="Myriad Pro" panose="020B0503030403020204" pitchFamily="34" charset="0"/>
              </a:rPr>
              <a:t>Sangat Buruk</a:t>
            </a:r>
          </a:p>
          <a:p>
            <a:pPr algn="ctr"/>
            <a:r>
              <a:rPr lang="id-ID" sz="1600" b="1" dirty="0">
                <a:solidFill>
                  <a:srgbClr val="61AFE9"/>
                </a:solidFill>
                <a:latin typeface="Myriad Pro" panose="020B0503030403020204" pitchFamily="34" charset="0"/>
              </a:rPr>
              <a:t>2,4%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3506" y="1056609"/>
            <a:ext cx="9585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Mayoritas </a:t>
            </a:r>
            <a:r>
              <a:rPr lang="id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Berpendapat Respon Pemerintah dalam Penanganan Covid-19 Baik</a:t>
            </a:r>
          </a:p>
        </p:txBody>
      </p:sp>
      <p:graphicFrame>
        <p:nvGraphicFramePr>
          <p:cNvPr id="29" name="Chart 28"/>
          <p:cNvGraphicFramePr>
            <a:graphicFrameLocks/>
          </p:cNvGraphicFramePr>
          <p:nvPr/>
        </p:nvGraphicFramePr>
        <p:xfrm>
          <a:off x="5951115" y="1875171"/>
          <a:ext cx="3407866" cy="3591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1" name="Elbow Connector 30"/>
          <p:cNvCxnSpPr/>
          <p:nvPr/>
        </p:nvCxnSpPr>
        <p:spPr>
          <a:xfrm rot="5400000" flipH="1" flipV="1">
            <a:off x="8110597" y="2404856"/>
            <a:ext cx="719563" cy="257345"/>
          </a:xfrm>
          <a:prstGeom prst="bentConnector3">
            <a:avLst>
              <a:gd name="adj1" fmla="val 19653"/>
            </a:avLst>
          </a:prstGeom>
          <a:ln w="19050">
            <a:solidFill>
              <a:srgbClr val="425C7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402345" y="1868857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425C70"/>
                </a:solidFill>
                <a:latin typeface="Myriad Pro" panose="020B0503030403020204" pitchFamily="34" charset="0"/>
              </a:rPr>
              <a:t>Sangat Bagus</a:t>
            </a:r>
          </a:p>
          <a:p>
            <a:pPr algn="ctr"/>
            <a:r>
              <a:rPr lang="id-ID" sz="1600" b="1" dirty="0">
                <a:solidFill>
                  <a:srgbClr val="425C70"/>
                </a:solidFill>
                <a:latin typeface="Myriad Pro" panose="020B0503030403020204" pitchFamily="34" charset="0"/>
              </a:rPr>
              <a:t>11,3%</a:t>
            </a:r>
          </a:p>
        </p:txBody>
      </p:sp>
      <p:cxnSp>
        <p:nvCxnSpPr>
          <p:cNvPr id="33" name="Elbow Connector 32"/>
          <p:cNvCxnSpPr/>
          <p:nvPr/>
        </p:nvCxnSpPr>
        <p:spPr>
          <a:xfrm rot="10800000">
            <a:off x="6794141" y="2199245"/>
            <a:ext cx="617649" cy="515915"/>
          </a:xfrm>
          <a:prstGeom prst="bentConnector3">
            <a:avLst>
              <a:gd name="adj1" fmla="val 25694"/>
            </a:avLst>
          </a:prstGeom>
          <a:ln w="19050">
            <a:solidFill>
              <a:srgbClr val="79A9C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52077" y="2033666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79A9CD"/>
                </a:solidFill>
                <a:latin typeface="Myriad Pro" panose="020B0503030403020204" pitchFamily="34" charset="0"/>
              </a:rPr>
              <a:t>Buruk</a:t>
            </a:r>
          </a:p>
          <a:p>
            <a:pPr algn="ctr"/>
            <a:r>
              <a:rPr lang="id-ID" sz="1600" b="1" dirty="0">
                <a:solidFill>
                  <a:srgbClr val="79A9CD"/>
                </a:solidFill>
                <a:latin typeface="Myriad Pro" panose="020B0503030403020204" pitchFamily="34" charset="0"/>
              </a:rPr>
              <a:t>9,1%</a:t>
            </a:r>
          </a:p>
        </p:txBody>
      </p:sp>
      <p:cxnSp>
        <p:nvCxnSpPr>
          <p:cNvPr id="35" name="Elbow Connector 34"/>
          <p:cNvCxnSpPr/>
          <p:nvPr/>
        </p:nvCxnSpPr>
        <p:spPr>
          <a:xfrm rot="5400000" flipH="1" flipV="1">
            <a:off x="7429116" y="2480679"/>
            <a:ext cx="579771" cy="1730"/>
          </a:xfrm>
          <a:prstGeom prst="bentConnector3">
            <a:avLst/>
          </a:prstGeom>
          <a:ln w="19050">
            <a:solidFill>
              <a:srgbClr val="8EC5E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19112" y="1631662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61AFE9"/>
                </a:solidFill>
                <a:latin typeface="Myriad Pro" panose="020B0503030403020204" pitchFamily="34" charset="0"/>
              </a:rPr>
              <a:t>Sangat Buruk</a:t>
            </a:r>
          </a:p>
          <a:p>
            <a:pPr algn="ctr"/>
            <a:r>
              <a:rPr lang="id-ID" sz="1600" b="1" dirty="0">
                <a:solidFill>
                  <a:srgbClr val="61AFE9"/>
                </a:solidFill>
                <a:latin typeface="Myriad Pro" panose="020B0503030403020204" pitchFamily="34" charset="0"/>
              </a:rPr>
              <a:t>2,7%</a:t>
            </a:r>
          </a:p>
        </p:txBody>
      </p:sp>
      <p:cxnSp>
        <p:nvCxnSpPr>
          <p:cNvPr id="37" name="Elbow Connector 36"/>
          <p:cNvCxnSpPr/>
          <p:nvPr/>
        </p:nvCxnSpPr>
        <p:spPr>
          <a:xfrm rot="16200000" flipH="1">
            <a:off x="8563403" y="4971901"/>
            <a:ext cx="627419" cy="319868"/>
          </a:xfrm>
          <a:prstGeom prst="bentConnector3">
            <a:avLst>
              <a:gd name="adj1" fmla="val 10846"/>
            </a:avLst>
          </a:prstGeom>
          <a:ln w="19050">
            <a:solidFill>
              <a:srgbClr val="56789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23405" y="5445545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567892"/>
                </a:solidFill>
                <a:latin typeface="Myriad Pro" panose="020B0503030403020204" pitchFamily="34" charset="0"/>
              </a:rPr>
              <a:t>Bagus</a:t>
            </a:r>
          </a:p>
          <a:p>
            <a:pPr algn="ctr"/>
            <a:r>
              <a:rPr lang="id-ID" sz="1600" b="1" dirty="0">
                <a:solidFill>
                  <a:srgbClr val="567892"/>
                </a:solidFill>
                <a:latin typeface="Myriad Pro" panose="020B0503030403020204" pitchFamily="34" charset="0"/>
              </a:rPr>
              <a:t>48,4%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42946" y="5158457"/>
            <a:ext cx="1381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6A93B3"/>
                </a:solidFill>
                <a:latin typeface="Myriad Pro" panose="020B0503030403020204" pitchFamily="34" charset="0"/>
              </a:rPr>
              <a:t>Biasa Saja</a:t>
            </a:r>
          </a:p>
          <a:p>
            <a:pPr algn="ctr"/>
            <a:r>
              <a:rPr lang="id-ID" sz="1600" b="1" dirty="0">
                <a:solidFill>
                  <a:srgbClr val="6A93B3"/>
                </a:solidFill>
                <a:latin typeface="Myriad Pro" panose="020B0503030403020204" pitchFamily="34" charset="0"/>
              </a:rPr>
              <a:t>28,6%</a:t>
            </a:r>
          </a:p>
        </p:txBody>
      </p:sp>
      <p:cxnSp>
        <p:nvCxnSpPr>
          <p:cNvPr id="40" name="Elbow Connector 39"/>
          <p:cNvCxnSpPr/>
          <p:nvPr/>
        </p:nvCxnSpPr>
        <p:spPr>
          <a:xfrm rot="5400000">
            <a:off x="5882515" y="4357264"/>
            <a:ext cx="1301856" cy="220210"/>
          </a:xfrm>
          <a:prstGeom prst="bentConnector3">
            <a:avLst/>
          </a:prstGeom>
          <a:ln w="19050">
            <a:solidFill>
              <a:srgbClr val="6A93B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8" grpId="0"/>
      <p:bldP spid="19" grpId="0" animBg="1"/>
      <p:bldGraphic spid="21" grpId="0">
        <p:bldAsOne/>
      </p:bldGraphic>
      <p:bldP spid="54" grpId="0"/>
      <p:bldP spid="56" grpId="0"/>
      <p:bldP spid="57" grpId="0"/>
      <p:bldP spid="62" grpId="0"/>
      <p:bldP spid="65" grpId="0"/>
      <p:bldGraphic spid="29" grpId="0">
        <p:bldAsOne/>
      </p:bldGraphic>
      <p:bldP spid="32" grpId="0"/>
      <p:bldP spid="34" grpId="0"/>
      <p:bldP spid="36" grpId="0"/>
      <p:bldP spid="38" grpId="0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031" y="6220503"/>
            <a:ext cx="2971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Hanya 45,5%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yang 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berpendapat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bahwa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Pemerintah Kota Bogor mampu memulihkan ekonomi secara cepat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031" y="5582959"/>
            <a:ext cx="2971395" cy="62677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latin typeface="Myriad Pro" panose="020B0503030403020204" pitchFamily="34" charset="0"/>
              </a:rPr>
              <a:t>PERSEPSI RESPONDEN TERHADAP </a:t>
            </a:r>
            <a:r>
              <a:rPr lang="id-ID" sz="1200" b="1" dirty="0">
                <a:solidFill>
                  <a:srgbClr val="94ECF0"/>
                </a:solidFill>
                <a:latin typeface="Myriad Pro" panose="020B0503030403020204" pitchFamily="34" charset="0"/>
              </a:rPr>
              <a:t>KECEPATAN PEMULIHAN EKONOMI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9160" y="6223721"/>
            <a:ext cx="3144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Hanya 46,7%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PKL, pedagang, dan petani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yang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berpendapat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bahwa program bantuan UMKM di Kota Bogor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berlangsung bagus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00871" y="5582959"/>
            <a:ext cx="2971395" cy="62677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latin typeface="Myriad Pro" panose="020B0503030403020204" pitchFamily="34" charset="0"/>
              </a:rPr>
              <a:t>PERSEPSI RESPONDEN PKL, PEDAGANG, DAN PETANI TERHADAP</a:t>
            </a:r>
          </a:p>
          <a:p>
            <a:pPr algn="ctr"/>
            <a:r>
              <a:rPr lang="id-ID" sz="1200" b="1" dirty="0">
                <a:solidFill>
                  <a:srgbClr val="94ECF0"/>
                </a:solidFill>
                <a:latin typeface="Myriad Pro" panose="020B0503030403020204" pitchFamily="34" charset="0"/>
              </a:rPr>
              <a:t>PROGRAM BANTUAN UMKM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4277" y="6225135"/>
            <a:ext cx="2988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Sebesar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76,3%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penerima bansos berpendapat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bahwa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pelaksanaan bansos baik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7141058" y="5581128"/>
            <a:ext cx="2971395" cy="626772"/>
          </a:xfrm>
          <a:prstGeom prst="rect">
            <a:avLst/>
          </a:prstGeom>
          <a:solidFill>
            <a:srgbClr val="01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latin typeface="Myriad Pro" panose="020B0503030403020204" pitchFamily="34" charset="0"/>
              </a:rPr>
              <a:t>PERSEPSI RESPONDEN PENERIMA BANSOS TERHADAP</a:t>
            </a:r>
          </a:p>
          <a:p>
            <a:pPr algn="ctr"/>
            <a:r>
              <a:rPr lang="id-ID" sz="1200" b="1" dirty="0">
                <a:solidFill>
                  <a:srgbClr val="94ECF0"/>
                </a:solidFill>
                <a:latin typeface="Myriad Pro" panose="020B0503030403020204" pitchFamily="34" charset="0"/>
              </a:rPr>
              <a:t>PELAKSANAAN BANSOS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159" y="206749"/>
            <a:ext cx="10208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PERSEPSI RESPONDEN TERHADAP KEBIJAKAN PEMULIHAN EKONOMI OLEH PEMERINTAH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3506" y="1056609"/>
            <a:ext cx="10190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Mayoritas </a:t>
            </a:r>
            <a:r>
              <a:rPr lang="id-ID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</a:t>
            </a:r>
            <a:r>
              <a:rPr lang="id-ID" b="1" dirty="0">
                <a:solidFill>
                  <a:srgbClr val="0070C0"/>
                </a:solidFill>
                <a:latin typeface="Myriad Pro" panose="020B0503030403020204" pitchFamily="34" charset="0"/>
              </a:rPr>
              <a:t>Berpendapat Pelaksanaan Kebijakan Pemulihan Ekonomi Berlangsung Baik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6340755" y="22758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-367272" y="23102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2995498" y="22930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6" name="Straight Connector 25"/>
          <p:cNvCxnSpPr/>
          <p:nvPr/>
        </p:nvCxnSpPr>
        <p:spPr>
          <a:xfrm flipV="1">
            <a:off x="1255594" y="2129051"/>
            <a:ext cx="0" cy="573206"/>
          </a:xfrm>
          <a:prstGeom prst="line">
            <a:avLst/>
          </a:prstGeom>
          <a:ln w="28575">
            <a:solidFill>
              <a:srgbClr val="79A9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803779" y="1998647"/>
            <a:ext cx="0" cy="573206"/>
          </a:xfrm>
          <a:prstGeom prst="line">
            <a:avLst/>
          </a:prstGeom>
          <a:ln w="28575">
            <a:solidFill>
              <a:srgbClr val="8EC5E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283726" y="2023668"/>
            <a:ext cx="0" cy="573206"/>
          </a:xfrm>
          <a:prstGeom prst="line">
            <a:avLst/>
          </a:prstGeom>
          <a:ln w="28575">
            <a:solidFill>
              <a:srgbClr val="425C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859206" y="4322965"/>
            <a:ext cx="0" cy="573206"/>
          </a:xfrm>
          <a:prstGeom prst="line">
            <a:avLst/>
          </a:prstGeom>
          <a:ln w="28575">
            <a:solidFill>
              <a:srgbClr val="56789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32598" y="4322965"/>
            <a:ext cx="0" cy="573206"/>
          </a:xfrm>
          <a:prstGeom prst="line">
            <a:avLst/>
          </a:prstGeom>
          <a:ln w="28575">
            <a:solidFill>
              <a:srgbClr val="6A93B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265530" y="2023669"/>
            <a:ext cx="354840" cy="1"/>
          </a:xfrm>
          <a:prstGeom prst="line">
            <a:avLst/>
          </a:prstGeom>
          <a:ln w="28575">
            <a:solidFill>
              <a:srgbClr val="425C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909851" y="2129051"/>
            <a:ext cx="345744" cy="0"/>
          </a:xfrm>
          <a:prstGeom prst="line">
            <a:avLst/>
          </a:prstGeom>
          <a:ln w="28575">
            <a:solidFill>
              <a:srgbClr val="79A9C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94827" y="1688242"/>
            <a:ext cx="138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425C70"/>
                </a:solidFill>
                <a:latin typeface="Myriad Pro" panose="020B0503030403020204" pitchFamily="34" charset="0"/>
              </a:rPr>
              <a:t>Sangat</a:t>
            </a:r>
          </a:p>
          <a:p>
            <a:pPr algn="ctr"/>
            <a:r>
              <a:rPr lang="id-ID" sz="1200" b="1" dirty="0">
                <a:solidFill>
                  <a:srgbClr val="425C70"/>
                </a:solidFill>
                <a:latin typeface="Myriad Pro" panose="020B0503030403020204" pitchFamily="34" charset="0"/>
              </a:rPr>
              <a:t>Cepat</a:t>
            </a:r>
          </a:p>
          <a:p>
            <a:pPr algn="ctr"/>
            <a:r>
              <a:rPr lang="id-ID" sz="1200" b="1" dirty="0">
                <a:solidFill>
                  <a:srgbClr val="425C70"/>
                </a:solidFill>
                <a:latin typeface="Myriad Pro" panose="020B0503030403020204" pitchFamily="34" charset="0"/>
              </a:rPr>
              <a:t>9,0%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95693" y="4914441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Cepat</a:t>
            </a:r>
          </a:p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36,5%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986" y="4935686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6A93B3"/>
                </a:solidFill>
                <a:latin typeface="Myriad Pro" panose="020B0503030403020204" pitchFamily="34" charset="0"/>
              </a:rPr>
              <a:t>Biasa Saja</a:t>
            </a:r>
          </a:p>
          <a:p>
            <a:pPr algn="ctr"/>
            <a:r>
              <a:rPr lang="id-ID" sz="1200" b="1" dirty="0">
                <a:solidFill>
                  <a:srgbClr val="6A93B3"/>
                </a:solidFill>
                <a:latin typeface="Myriad Pro" panose="020B0503030403020204" pitchFamily="34" charset="0"/>
              </a:rPr>
              <a:t>40,6%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1784" y="1923627"/>
            <a:ext cx="95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Lambat</a:t>
            </a:r>
          </a:p>
          <a:p>
            <a:pPr algn="ctr"/>
            <a:r>
              <a:rPr lang="id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11,5%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44375" y="1505960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61AFE9"/>
                </a:solidFill>
                <a:latin typeface="Myriad Pro" panose="020B0503030403020204" pitchFamily="34" charset="0"/>
              </a:rPr>
              <a:t>Sangat Lambat</a:t>
            </a:r>
          </a:p>
          <a:p>
            <a:pPr algn="ctr"/>
            <a:r>
              <a:rPr lang="id-ID" sz="1200" b="1" dirty="0">
                <a:solidFill>
                  <a:srgbClr val="61AFE9"/>
                </a:solidFill>
                <a:latin typeface="Myriad Pro" panose="020B0503030403020204" pitchFamily="34" charset="0"/>
              </a:rPr>
              <a:t>2,4%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4624230" y="2129051"/>
            <a:ext cx="0" cy="573206"/>
          </a:xfrm>
          <a:prstGeom prst="line">
            <a:avLst/>
          </a:prstGeom>
          <a:ln w="28575">
            <a:solidFill>
              <a:srgbClr val="79A9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172415" y="1998647"/>
            <a:ext cx="0" cy="573206"/>
          </a:xfrm>
          <a:prstGeom prst="line">
            <a:avLst/>
          </a:prstGeom>
          <a:ln w="28575">
            <a:solidFill>
              <a:srgbClr val="8EC5E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652362" y="2023668"/>
            <a:ext cx="0" cy="573206"/>
          </a:xfrm>
          <a:prstGeom prst="line">
            <a:avLst/>
          </a:prstGeom>
          <a:ln w="28575">
            <a:solidFill>
              <a:srgbClr val="425C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227842" y="4322965"/>
            <a:ext cx="0" cy="573206"/>
          </a:xfrm>
          <a:prstGeom prst="line">
            <a:avLst/>
          </a:prstGeom>
          <a:ln w="28575">
            <a:solidFill>
              <a:srgbClr val="56789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301234" y="4322965"/>
            <a:ext cx="0" cy="573206"/>
          </a:xfrm>
          <a:prstGeom prst="line">
            <a:avLst/>
          </a:prstGeom>
          <a:ln w="28575">
            <a:solidFill>
              <a:srgbClr val="6A93B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634166" y="2023669"/>
            <a:ext cx="354840" cy="1"/>
          </a:xfrm>
          <a:prstGeom prst="line">
            <a:avLst/>
          </a:prstGeom>
          <a:ln w="28575">
            <a:solidFill>
              <a:srgbClr val="425C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278487" y="2129051"/>
            <a:ext cx="345744" cy="0"/>
          </a:xfrm>
          <a:prstGeom prst="line">
            <a:avLst/>
          </a:prstGeom>
          <a:ln w="28575">
            <a:solidFill>
              <a:srgbClr val="79A9C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650145" y="1675481"/>
            <a:ext cx="138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425C70"/>
                </a:solidFill>
                <a:latin typeface="Myriad Pro" panose="020B0503030403020204" pitchFamily="34" charset="0"/>
              </a:rPr>
              <a:t>Sangat</a:t>
            </a:r>
          </a:p>
          <a:p>
            <a:pPr algn="ctr"/>
            <a:r>
              <a:rPr lang="id-ID" sz="1200" b="1" dirty="0">
                <a:solidFill>
                  <a:srgbClr val="425C70"/>
                </a:solidFill>
                <a:latin typeface="Myriad Pro" panose="020B0503030403020204" pitchFamily="34" charset="0"/>
              </a:rPr>
              <a:t>Bagus</a:t>
            </a:r>
          </a:p>
          <a:p>
            <a:pPr algn="ctr"/>
            <a:r>
              <a:rPr lang="id-ID" sz="1200" b="1" dirty="0">
                <a:solidFill>
                  <a:srgbClr val="425C70"/>
                </a:solidFill>
                <a:latin typeface="Myriad Pro" panose="020B0503030403020204" pitchFamily="34" charset="0"/>
              </a:rPr>
              <a:t>6,2%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64329" y="4914441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Bagus</a:t>
            </a:r>
          </a:p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40,5%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94622" y="4935686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6A93B3"/>
                </a:solidFill>
                <a:latin typeface="Myriad Pro" panose="020B0503030403020204" pitchFamily="34" charset="0"/>
              </a:rPr>
              <a:t>Biasa Saja</a:t>
            </a:r>
          </a:p>
          <a:p>
            <a:pPr algn="ctr"/>
            <a:r>
              <a:rPr lang="id-ID" sz="1200" b="1" dirty="0">
                <a:solidFill>
                  <a:srgbClr val="6A93B3"/>
                </a:solidFill>
                <a:latin typeface="Myriad Pro" panose="020B0503030403020204" pitchFamily="34" charset="0"/>
              </a:rPr>
              <a:t>37,3%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480420" y="1923627"/>
            <a:ext cx="95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Buruk</a:t>
            </a:r>
          </a:p>
          <a:p>
            <a:pPr algn="ctr"/>
            <a:r>
              <a:rPr lang="id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12,1%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513011" y="1505960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61AFE9"/>
                </a:solidFill>
                <a:latin typeface="Myriad Pro" panose="020B0503030403020204" pitchFamily="34" charset="0"/>
              </a:rPr>
              <a:t>Sangat Buruk</a:t>
            </a:r>
          </a:p>
          <a:p>
            <a:pPr algn="ctr"/>
            <a:r>
              <a:rPr lang="id-ID" sz="1200" b="1" dirty="0">
                <a:solidFill>
                  <a:srgbClr val="61AFE9"/>
                </a:solidFill>
                <a:latin typeface="Myriad Pro" panose="020B0503030403020204" pitchFamily="34" charset="0"/>
              </a:rPr>
              <a:t>3,9%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8478022" y="2041188"/>
            <a:ext cx="0" cy="573206"/>
          </a:xfrm>
          <a:prstGeom prst="line">
            <a:avLst/>
          </a:prstGeom>
          <a:ln w="28575">
            <a:solidFill>
              <a:srgbClr val="79A9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8645469" y="1923489"/>
            <a:ext cx="0" cy="573206"/>
          </a:xfrm>
          <a:prstGeom prst="line">
            <a:avLst/>
          </a:prstGeom>
          <a:ln w="28575">
            <a:solidFill>
              <a:srgbClr val="8EC5E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9014156" y="2030394"/>
            <a:ext cx="0" cy="573206"/>
          </a:xfrm>
          <a:prstGeom prst="line">
            <a:avLst/>
          </a:prstGeom>
          <a:ln w="28575">
            <a:solidFill>
              <a:srgbClr val="425C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589636" y="4329691"/>
            <a:ext cx="0" cy="573206"/>
          </a:xfrm>
          <a:prstGeom prst="line">
            <a:avLst/>
          </a:prstGeom>
          <a:ln w="28575">
            <a:solidFill>
              <a:srgbClr val="56789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34212" y="2856205"/>
            <a:ext cx="506237" cy="3351"/>
          </a:xfrm>
          <a:prstGeom prst="line">
            <a:avLst/>
          </a:prstGeom>
          <a:ln w="28575">
            <a:solidFill>
              <a:srgbClr val="6A93B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8995960" y="2030395"/>
            <a:ext cx="354840" cy="1"/>
          </a:xfrm>
          <a:prstGeom prst="line">
            <a:avLst/>
          </a:prstGeom>
          <a:ln w="28575">
            <a:solidFill>
              <a:srgbClr val="425C7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8132279" y="2041188"/>
            <a:ext cx="345744" cy="0"/>
          </a:xfrm>
          <a:prstGeom prst="line">
            <a:avLst/>
          </a:prstGeom>
          <a:ln w="28575">
            <a:solidFill>
              <a:srgbClr val="79A9C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9284022" y="1872908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425C70"/>
                </a:solidFill>
                <a:latin typeface="Myriad Pro" panose="020B0503030403020204" pitchFamily="34" charset="0"/>
              </a:rPr>
              <a:t>Sangat Baik</a:t>
            </a:r>
          </a:p>
          <a:p>
            <a:pPr algn="ctr"/>
            <a:r>
              <a:rPr lang="id-ID" sz="1200" b="1" dirty="0">
                <a:solidFill>
                  <a:srgbClr val="425C70"/>
                </a:solidFill>
                <a:latin typeface="Myriad Pro" panose="020B0503030403020204" pitchFamily="34" charset="0"/>
              </a:rPr>
              <a:t>8,7%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26123" y="4921167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Baik</a:t>
            </a:r>
          </a:p>
          <a:p>
            <a:pPr algn="ctr"/>
            <a:r>
              <a:rPr lang="id-ID" sz="1200" b="1" dirty="0">
                <a:solidFill>
                  <a:srgbClr val="567892"/>
                </a:solidFill>
                <a:latin typeface="Myriad Pro" panose="020B0503030403020204" pitchFamily="34" charset="0"/>
              </a:rPr>
              <a:t>67,6%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604846" y="2376852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6A93B3"/>
                </a:solidFill>
                <a:latin typeface="Myriad Pro" panose="020B0503030403020204" pitchFamily="34" charset="0"/>
              </a:rPr>
              <a:t>Biasa Saja</a:t>
            </a:r>
          </a:p>
          <a:p>
            <a:pPr algn="ctr"/>
            <a:r>
              <a:rPr lang="id-ID" sz="1200" b="1" dirty="0">
                <a:solidFill>
                  <a:srgbClr val="6A93B3"/>
                </a:solidFill>
                <a:latin typeface="Myriad Pro" panose="020B0503030403020204" pitchFamily="34" charset="0"/>
              </a:rPr>
              <a:t>20,7%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34212" y="1835764"/>
            <a:ext cx="95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Buruk</a:t>
            </a:r>
          </a:p>
          <a:p>
            <a:pPr algn="ctr"/>
            <a:r>
              <a:rPr lang="id-ID" sz="1200" b="1" dirty="0">
                <a:solidFill>
                  <a:srgbClr val="79A9CD"/>
                </a:solidFill>
                <a:latin typeface="Myriad Pro" panose="020B0503030403020204" pitchFamily="34" charset="0"/>
              </a:rPr>
              <a:t>2,6%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986065" y="1430802"/>
            <a:ext cx="13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rgbClr val="61AFE9"/>
                </a:solidFill>
                <a:latin typeface="Myriad Pro" panose="020B0503030403020204" pitchFamily="34" charset="0"/>
              </a:rPr>
              <a:t>Sangat Buruk</a:t>
            </a:r>
          </a:p>
          <a:p>
            <a:pPr algn="ctr"/>
            <a:r>
              <a:rPr lang="id-ID" sz="1200" b="1" dirty="0">
                <a:solidFill>
                  <a:srgbClr val="61AFE9"/>
                </a:solidFill>
                <a:latin typeface="Myriad Pro" panose="020B0503030403020204" pitchFamily="34" charset="0"/>
              </a:rPr>
              <a:t>0,3%</a:t>
            </a:r>
          </a:p>
        </p:txBody>
      </p:sp>
    </p:spTree>
    <p:extLst>
      <p:ext uri="{BB962C8B-B14F-4D97-AF65-F5344CB8AC3E}">
        <p14:creationId xmlns:p14="http://schemas.microsoft.com/office/powerpoint/2010/main" val="356868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  <p:bldGraphic spid="16" grpId="0">
        <p:bldAsOne/>
      </p:bldGraphic>
      <p:bldGraphic spid="17" grpId="0">
        <p:bldAsOne/>
      </p:bldGraphic>
      <p:bldGraphic spid="18" grpId="0">
        <p:bldAsOne/>
      </p:bldGraphic>
      <p:bldP spid="40" grpId="0"/>
      <p:bldP spid="41" grpId="0"/>
      <p:bldP spid="42" grpId="0"/>
      <p:bldP spid="43" grpId="0"/>
      <p:bldP spid="44" grpId="0"/>
      <p:bldP spid="52" grpId="0"/>
      <p:bldP spid="53" grpId="0"/>
      <p:bldP spid="54" grpId="0"/>
      <p:bldP spid="55" grpId="0"/>
      <p:bldP spid="56" grpId="0"/>
      <p:bldP spid="64" grpId="0"/>
      <p:bldP spid="65" grpId="0"/>
      <p:bldP spid="66" grpId="0"/>
      <p:bldP spid="67" grpId="0"/>
      <p:bldP spid="6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76160" y="206749"/>
            <a:ext cx="10259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PERSEPSI RESPONDEN TERHADAP KEBIJAKAN PENANGANAN COVID-19 OLEH PEMERINTAH KOTA BOGOR DI </a:t>
            </a:r>
            <a:r>
              <a:rPr lang="id-ID" sz="2400" b="1" dirty="0">
                <a:solidFill>
                  <a:srgbClr val="48B3B0"/>
                </a:solidFill>
                <a:latin typeface="Myriad Pro" panose="020B0503030403020204" pitchFamily="34" charset="0"/>
              </a:rPr>
              <a:t>KECAMATAN BOGOR UTARA</a:t>
            </a:r>
          </a:p>
        </p:txBody>
      </p:sp>
      <p:sp>
        <p:nvSpPr>
          <p:cNvPr id="160" name="Oval 159"/>
          <p:cNvSpPr/>
          <p:nvPr/>
        </p:nvSpPr>
        <p:spPr>
          <a:xfrm>
            <a:off x="5313144" y="5356164"/>
            <a:ext cx="137216" cy="137216"/>
          </a:xfrm>
          <a:prstGeom prst="ellipse">
            <a:avLst/>
          </a:prstGeom>
          <a:solidFill>
            <a:srgbClr val="567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1" name="Oval 160"/>
          <p:cNvSpPr/>
          <p:nvPr/>
        </p:nvSpPr>
        <p:spPr>
          <a:xfrm>
            <a:off x="5313144" y="5602393"/>
            <a:ext cx="137216" cy="137216"/>
          </a:xfrm>
          <a:prstGeom prst="ellipse">
            <a:avLst/>
          </a:prstGeom>
          <a:solidFill>
            <a:srgbClr val="79A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79A9CD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5313144" y="5835202"/>
            <a:ext cx="137216" cy="137216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3" name="Oval 162"/>
          <p:cNvSpPr/>
          <p:nvPr/>
        </p:nvSpPr>
        <p:spPr>
          <a:xfrm>
            <a:off x="5313144" y="6084768"/>
            <a:ext cx="137216" cy="13721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4" name="Oval 163"/>
          <p:cNvSpPr/>
          <p:nvPr/>
        </p:nvSpPr>
        <p:spPr>
          <a:xfrm>
            <a:off x="5313144" y="6331138"/>
            <a:ext cx="137216" cy="137216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5" name="TextBox 164"/>
          <p:cNvSpPr txBox="1"/>
          <p:nvPr/>
        </p:nvSpPr>
        <p:spPr>
          <a:xfrm>
            <a:off x="5406116" y="5304546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406115" y="5544998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406115" y="5792096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5406115" y="6036898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5406114" y="6283119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Sangat Buruk</a:t>
            </a:r>
          </a:p>
        </p:txBody>
      </p:sp>
      <p:graphicFrame>
        <p:nvGraphicFramePr>
          <p:cNvPr id="190" name="Chart 189"/>
          <p:cNvGraphicFramePr>
            <a:graphicFrameLocks/>
          </p:cNvGraphicFramePr>
          <p:nvPr/>
        </p:nvGraphicFramePr>
        <p:xfrm>
          <a:off x="342796" y="1037746"/>
          <a:ext cx="5063320" cy="5868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632574" y="1536558"/>
            <a:ext cx="10754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6439" y="2213944"/>
            <a:ext cx="10754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06981" y="2881163"/>
            <a:ext cx="10754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94478" y="3576720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7381" y="4237939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98322" y="4908213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17460" y="5576996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22320" y="6246593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81807" y="1536558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73766" y="2208860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41179" y="3548137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56761" y="4225523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93716" y="4908213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02860" y="6237102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80505" y="2890240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07524" y="5553870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62081" y="221623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76448" y="2894523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32348" y="3565803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8348" y="4234167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82128" y="6245360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74820" y="6796585"/>
            <a:ext cx="2961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Catatan:</a:t>
            </a:r>
          </a:p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Tidak bisa dibandingkan antar kelurahan yang satu dengan yang lainnya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0127" y="3565728"/>
            <a:ext cx="763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Buruk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89169" y="4218279"/>
            <a:ext cx="763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Buruk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4464" y="6223416"/>
            <a:ext cx="763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Buruk</a:t>
            </a:r>
          </a:p>
        </p:txBody>
      </p:sp>
    </p:spTree>
    <p:extLst>
      <p:ext uri="{BB962C8B-B14F-4D97-AF65-F5344CB8AC3E}">
        <p14:creationId xmlns:p14="http://schemas.microsoft.com/office/powerpoint/2010/main" val="18705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1" grpId="0" animBg="1"/>
      <p:bldP spid="162" grpId="0" animBg="1"/>
      <p:bldP spid="163" grpId="0" animBg="1"/>
      <p:bldP spid="164" grpId="0" animBg="1"/>
      <p:bldP spid="165" grpId="0"/>
      <p:bldP spid="166" grpId="0"/>
      <p:bldP spid="167" grpId="0"/>
      <p:bldP spid="168" grpId="0"/>
      <p:bldP spid="169" grpId="0"/>
      <p:bldGraphic spid="190" grpId="0">
        <p:bldAsOne/>
      </p:bldGraphic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76160" y="206749"/>
            <a:ext cx="10259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PERSEPSI RESPONDEN TERHADAP KEBIJAKAN PENANGANAN COVID-19 OLEH PEMERINTAH KOTA BOGOR DI </a:t>
            </a:r>
            <a:r>
              <a:rPr lang="id-ID" sz="2400" b="1" dirty="0">
                <a:solidFill>
                  <a:srgbClr val="48B3B0"/>
                </a:solidFill>
                <a:latin typeface="Myriad Pro" panose="020B0503030403020204" pitchFamily="34" charset="0"/>
              </a:rPr>
              <a:t>KECAMATAN BOGOR TENGAH</a:t>
            </a:r>
          </a:p>
        </p:txBody>
      </p:sp>
      <p:graphicFrame>
        <p:nvGraphicFramePr>
          <p:cNvPr id="43" name="Chart 42"/>
          <p:cNvGraphicFramePr>
            <a:graphicFrameLocks/>
          </p:cNvGraphicFramePr>
          <p:nvPr/>
        </p:nvGraphicFramePr>
        <p:xfrm>
          <a:off x="342795" y="1037746"/>
          <a:ext cx="5063321" cy="5868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4" name="Chart 43"/>
          <p:cNvGraphicFramePr>
            <a:graphicFrameLocks/>
          </p:cNvGraphicFramePr>
          <p:nvPr/>
        </p:nvGraphicFramePr>
        <p:xfrm>
          <a:off x="5406116" y="1037747"/>
          <a:ext cx="5007661" cy="2386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Oval 13"/>
          <p:cNvSpPr/>
          <p:nvPr/>
        </p:nvSpPr>
        <p:spPr>
          <a:xfrm>
            <a:off x="6677364" y="3698977"/>
            <a:ext cx="137216" cy="137216"/>
          </a:xfrm>
          <a:prstGeom prst="ellipse">
            <a:avLst/>
          </a:prstGeom>
          <a:solidFill>
            <a:srgbClr val="567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7711222" y="3699098"/>
            <a:ext cx="137216" cy="137216"/>
          </a:xfrm>
          <a:prstGeom prst="ellipse">
            <a:avLst/>
          </a:prstGeom>
          <a:solidFill>
            <a:srgbClr val="79A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79A9CD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348772" y="3700771"/>
            <a:ext cx="137216" cy="137216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>
            <a:off x="9262601" y="3694583"/>
            <a:ext cx="137216" cy="13721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TextBox 19"/>
          <p:cNvSpPr txBox="1"/>
          <p:nvPr/>
        </p:nvSpPr>
        <p:spPr>
          <a:xfrm>
            <a:off x="6770336" y="3647359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04193" y="3648527"/>
            <a:ext cx="621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38147" y="3639444"/>
            <a:ext cx="738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8677" y="3630947"/>
            <a:ext cx="497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6408" y="2230966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1070" y="2877437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11806" y="3553935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0255" y="4230495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74713" y="4891714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28271" y="5568131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99726" y="6244691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59352" y="1526634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07336" y="2142819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27557" y="2778158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0596" y="1547792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50558" y="2877437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00338" y="3538613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50558" y="4215163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25448" y="5552889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2592" y="6229328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60878" y="150405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17103" y="2769715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45670" y="4891714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76099" y="1547792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68876" y="2152396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31451" y="152663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348677" y="150405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535957" y="2778158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74820" y="6796585"/>
            <a:ext cx="2961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Catatan:</a:t>
            </a:r>
          </a:p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Tidak bisa dibandingkan antar kelurahan yang satu dengan yang lainnya</a:t>
            </a:r>
          </a:p>
        </p:txBody>
      </p:sp>
    </p:spTree>
    <p:extLst>
      <p:ext uri="{BB962C8B-B14F-4D97-AF65-F5344CB8AC3E}">
        <p14:creationId xmlns:p14="http://schemas.microsoft.com/office/powerpoint/2010/main" val="15172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AsOne/>
      </p:bldGraphic>
      <p:bldGraphic spid="44" grpId="0">
        <p:bldAsOne/>
      </p:bldGraphic>
      <p:bldP spid="14" grpId="0" animBg="1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/>
      <p:bldP spid="13" grpId="0"/>
      <p:bldP spid="19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47" grpId="0"/>
      <p:bldP spid="4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342796" y="1037746"/>
          <a:ext cx="5063320" cy="5868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276160" y="206749"/>
            <a:ext cx="10259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PERSEPSI RESPONDEN TERHADAP KEBIJAKAN PENANGANAN COVID-19 OLEH PEMERINTAH KOTA BOGOR DI </a:t>
            </a:r>
            <a:r>
              <a:rPr lang="id-ID" sz="2400" b="1" dirty="0">
                <a:solidFill>
                  <a:srgbClr val="48B3B0"/>
                </a:solidFill>
                <a:latin typeface="Myriad Pro" panose="020B0503030403020204" pitchFamily="34" charset="0"/>
              </a:rPr>
              <a:t>KECAMATAN BOGOR SELATAN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5305385" y="1037746"/>
          <a:ext cx="5197110" cy="5868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731000" y="1538135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88781" y="2885154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13477" y="3553747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38475" y="4221951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8249" y="4896967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30566" y="5557253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30897" y="6233221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31758" y="1538135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01065" y="2204432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68514" y="2888591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60476" y="3553747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65084" y="4231352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50132" y="4896967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30765" y="5557253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14882" y="6232754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83940" y="1538135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96197" y="2213151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68237" y="2887408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22652" y="3550041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22070" y="4221951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36441" y="4896967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21571" y="623275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06620" y="2223435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090255" y="4231352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535366" y="4884059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70499" y="6230447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8404" y="2877626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60886" y="3550041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29518" y="1428640"/>
            <a:ext cx="902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</a:t>
            </a:r>
          </a:p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74997" y="2213151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26941" y="2877626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65081" y="355872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433224" y="6230447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653671" y="2223435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481061" y="4884059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596159" y="6226820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53101" y="6969213"/>
            <a:ext cx="4537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Catatan:</a:t>
            </a:r>
          </a:p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Tidak bisa dibandingkan antar kelurahan yang satu dengan yang lainnya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94567" y="7061547"/>
            <a:ext cx="4416787" cy="263801"/>
            <a:chOff x="5891301" y="3630947"/>
            <a:chExt cx="4416787" cy="263801"/>
          </a:xfrm>
        </p:grpSpPr>
        <p:sp>
          <p:nvSpPr>
            <p:cNvPr id="66" name="Oval 65"/>
            <p:cNvSpPr/>
            <p:nvPr/>
          </p:nvSpPr>
          <p:spPr>
            <a:xfrm>
              <a:off x="5891301" y="3698977"/>
              <a:ext cx="137216" cy="137216"/>
            </a:xfrm>
            <a:prstGeom prst="ellipse">
              <a:avLst/>
            </a:prstGeom>
            <a:solidFill>
              <a:srgbClr val="5678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7" name="Oval 66"/>
            <p:cNvSpPr/>
            <p:nvPr/>
          </p:nvSpPr>
          <p:spPr>
            <a:xfrm>
              <a:off x="6925159" y="3699098"/>
              <a:ext cx="137216" cy="137216"/>
            </a:xfrm>
            <a:prstGeom prst="ellipse">
              <a:avLst/>
            </a:prstGeom>
            <a:solidFill>
              <a:srgbClr val="79A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79A9CD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7562709" y="3700771"/>
              <a:ext cx="137216" cy="137216"/>
            </a:xfrm>
            <a:prstGeom prst="ellipse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9" name="Oval 68"/>
            <p:cNvSpPr/>
            <p:nvPr/>
          </p:nvSpPr>
          <p:spPr>
            <a:xfrm>
              <a:off x="8476538" y="3694583"/>
              <a:ext cx="137216" cy="137216"/>
            </a:xfrm>
            <a:prstGeom prst="ellipse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0" name="Oval 69"/>
            <p:cNvSpPr/>
            <p:nvPr/>
          </p:nvSpPr>
          <p:spPr>
            <a:xfrm>
              <a:off x="9139700" y="3699317"/>
              <a:ext cx="137216" cy="137216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84273" y="3647359"/>
              <a:ext cx="1075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Sangat Bagus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018130" y="3648527"/>
              <a:ext cx="621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Bagus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652084" y="3639444"/>
              <a:ext cx="73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Biasa Saja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562614" y="3630947"/>
              <a:ext cx="4979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Buruk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232670" y="3637193"/>
              <a:ext cx="1075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Sangat Buruk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23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24" grpId="0"/>
      <p:bldP spid="25" grpId="0"/>
      <p:bldP spid="26" grpId="0"/>
      <p:bldP spid="27" grpId="0"/>
      <p:bldP spid="28" grpId="0"/>
      <p:bldP spid="30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313509" y="1037746"/>
          <a:ext cx="5092607" cy="5827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/>
          <p:cNvSpPr/>
          <p:nvPr/>
        </p:nvSpPr>
        <p:spPr>
          <a:xfrm>
            <a:off x="276160" y="206749"/>
            <a:ext cx="10259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PERSEPSI RESPONDEN TERHADAP KEBIJAKAN PENANGANAN COVID-19 OLEH PEMERINTAH KOTA BOGOR DI </a:t>
            </a:r>
            <a:r>
              <a:rPr lang="id-ID" sz="2400" b="1" dirty="0">
                <a:solidFill>
                  <a:srgbClr val="48B3B0"/>
                </a:solidFill>
                <a:latin typeface="Myriad Pro" panose="020B0503030403020204" pitchFamily="34" charset="0"/>
              </a:rPr>
              <a:t>KECAMATAN BOGOR BARAT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5254492" y="1037746"/>
          <a:ext cx="5215616" cy="5827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468620" y="1539772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74982" y="2200991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55219" y="2876959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43045" y="3541698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33987" y="4199013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58800" y="4874980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00038" y="5536200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3045" y="6190045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07420" y="1539772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50795" y="2200991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70111" y="2881430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07750" y="3534324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46231" y="4191639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28345" y="6204793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87810" y="1539772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22070" y="2876959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90616" y="4872249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78513" y="5531918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616962" y="4187218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567314" y="6191127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92296" y="2872677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558491" y="2200991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81219" y="2872004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92904" y="3531608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928345" y="4862225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28345" y="5522256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94804" y="2900798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97088" y="4882912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750538" y="5531918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53101" y="6969213"/>
            <a:ext cx="4537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Catatan:</a:t>
            </a:r>
          </a:p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Tidak bisa dibandingkan antar kelurahan yang satu dengan yang lainnya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994567" y="7061547"/>
            <a:ext cx="4416787" cy="263801"/>
            <a:chOff x="5891301" y="3630947"/>
            <a:chExt cx="4416787" cy="263801"/>
          </a:xfrm>
        </p:grpSpPr>
        <p:sp>
          <p:nvSpPr>
            <p:cNvPr id="59" name="Oval 58"/>
            <p:cNvSpPr/>
            <p:nvPr/>
          </p:nvSpPr>
          <p:spPr>
            <a:xfrm>
              <a:off x="5891301" y="3698977"/>
              <a:ext cx="137216" cy="137216"/>
            </a:xfrm>
            <a:prstGeom prst="ellipse">
              <a:avLst/>
            </a:prstGeom>
            <a:solidFill>
              <a:srgbClr val="5678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0" name="Oval 59"/>
            <p:cNvSpPr/>
            <p:nvPr/>
          </p:nvSpPr>
          <p:spPr>
            <a:xfrm>
              <a:off x="6925159" y="3699098"/>
              <a:ext cx="137216" cy="137216"/>
            </a:xfrm>
            <a:prstGeom prst="ellipse">
              <a:avLst/>
            </a:prstGeom>
            <a:solidFill>
              <a:srgbClr val="79A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79A9CD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562709" y="3700771"/>
              <a:ext cx="137216" cy="137216"/>
            </a:xfrm>
            <a:prstGeom prst="ellipse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2" name="Oval 61"/>
            <p:cNvSpPr/>
            <p:nvPr/>
          </p:nvSpPr>
          <p:spPr>
            <a:xfrm>
              <a:off x="8476538" y="3694583"/>
              <a:ext cx="137216" cy="137216"/>
            </a:xfrm>
            <a:prstGeom prst="ellipse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3" name="Oval 62"/>
            <p:cNvSpPr/>
            <p:nvPr/>
          </p:nvSpPr>
          <p:spPr>
            <a:xfrm>
              <a:off x="9139700" y="3699317"/>
              <a:ext cx="137216" cy="137216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984273" y="3647359"/>
              <a:ext cx="1075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Sangat Bagus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18130" y="3648527"/>
              <a:ext cx="621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Bagus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652084" y="3639444"/>
              <a:ext cx="73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Biasa Saja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562614" y="3630947"/>
              <a:ext cx="4979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Buruk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232670" y="3637193"/>
              <a:ext cx="1075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Sangat Buruk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914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76160" y="206749"/>
            <a:ext cx="10259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PERSEPSI RESPONDEN TERHADAP KEBIJAKAN PENANGANAN COVID-19 OLEH PEMERINTAH KOTA BOGOR DI </a:t>
            </a:r>
            <a:r>
              <a:rPr lang="id-ID" sz="2400" b="1" dirty="0">
                <a:solidFill>
                  <a:srgbClr val="48B3B0"/>
                </a:solidFill>
                <a:latin typeface="Myriad Pro" panose="020B0503030403020204" pitchFamily="34" charset="0"/>
              </a:rPr>
              <a:t>KECAMATAN BOGOR TIMUR</a:t>
            </a:r>
          </a:p>
        </p:txBody>
      </p:sp>
      <p:graphicFrame>
        <p:nvGraphicFramePr>
          <p:cNvPr id="39" name="Chart 38"/>
          <p:cNvGraphicFramePr>
            <a:graphicFrameLocks/>
          </p:cNvGraphicFramePr>
          <p:nvPr/>
        </p:nvGraphicFramePr>
        <p:xfrm>
          <a:off x="276160" y="1037745"/>
          <a:ext cx="5129956" cy="4489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2" name="Oval 41"/>
          <p:cNvSpPr/>
          <p:nvPr/>
        </p:nvSpPr>
        <p:spPr>
          <a:xfrm>
            <a:off x="5406116" y="3908181"/>
            <a:ext cx="137216" cy="137216"/>
          </a:xfrm>
          <a:prstGeom prst="ellipse">
            <a:avLst/>
          </a:prstGeom>
          <a:solidFill>
            <a:srgbClr val="567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Oval 42"/>
          <p:cNvSpPr/>
          <p:nvPr/>
        </p:nvSpPr>
        <p:spPr>
          <a:xfrm>
            <a:off x="5406116" y="4154410"/>
            <a:ext cx="137216" cy="137216"/>
          </a:xfrm>
          <a:prstGeom prst="ellipse">
            <a:avLst/>
          </a:prstGeom>
          <a:solidFill>
            <a:srgbClr val="79A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79A9CD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406116" y="4387219"/>
            <a:ext cx="137216" cy="137216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Oval 44"/>
          <p:cNvSpPr/>
          <p:nvPr/>
        </p:nvSpPr>
        <p:spPr>
          <a:xfrm>
            <a:off x="5406116" y="4636785"/>
            <a:ext cx="137216" cy="137216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Oval 45"/>
          <p:cNvSpPr/>
          <p:nvPr/>
        </p:nvSpPr>
        <p:spPr>
          <a:xfrm>
            <a:off x="5406116" y="4883155"/>
            <a:ext cx="137216" cy="137216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TextBox 46"/>
          <p:cNvSpPr txBox="1"/>
          <p:nvPr/>
        </p:nvSpPr>
        <p:spPr>
          <a:xfrm>
            <a:off x="5499088" y="3856563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99087" y="4097015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99087" y="4344113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99087" y="4588915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99086" y="4835136"/>
            <a:ext cx="1075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Sangat Buruk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98695" y="1536929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13128" y="2202214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7238" y="2876663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54671" y="3545257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1257" y="4206265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5122" y="4882991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20492" y="2183353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93222" y="2878476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38109" y="4200975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38109" y="4856832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28986" y="1521840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82053" y="2852728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71938" y="4183904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4737" y="220221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68003" y="418390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74820" y="6796585"/>
            <a:ext cx="2961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Catatan:</a:t>
            </a:r>
          </a:p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Tidak bisa dibandingkan antar kelurahan yang satu dengan yang lainnya</a:t>
            </a:r>
          </a:p>
        </p:txBody>
      </p:sp>
    </p:spTree>
    <p:extLst>
      <p:ext uri="{BB962C8B-B14F-4D97-AF65-F5344CB8AC3E}">
        <p14:creationId xmlns:p14="http://schemas.microsoft.com/office/powerpoint/2010/main" val="36985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AsOne/>
      </p:bldGraphic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76160" y="206749"/>
            <a:ext cx="10259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PERSEPSI RESPONDEN TERHADAP KEBIJAKAN PENANGANAN COVID-19 OLEH PEMERINTAH KOTA BOGOR DI </a:t>
            </a:r>
            <a:r>
              <a:rPr lang="id-ID" sz="2400" b="1" dirty="0">
                <a:solidFill>
                  <a:srgbClr val="48B3B0"/>
                </a:solidFill>
                <a:latin typeface="Myriad Pro" panose="020B0503030403020204" pitchFamily="34" charset="0"/>
              </a:rPr>
              <a:t>KECAMATAN TANAH SAREAL</a:t>
            </a:r>
          </a:p>
        </p:txBody>
      </p:sp>
      <p:graphicFrame>
        <p:nvGraphicFramePr>
          <p:cNvPr id="28" name="Chart 27"/>
          <p:cNvGraphicFramePr>
            <a:graphicFrameLocks/>
          </p:cNvGraphicFramePr>
          <p:nvPr/>
        </p:nvGraphicFramePr>
        <p:xfrm>
          <a:off x="174172" y="1037746"/>
          <a:ext cx="5231944" cy="5854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/>
        </p:nvGraphicFramePr>
        <p:xfrm>
          <a:off x="5406116" y="1037747"/>
          <a:ext cx="4901972" cy="252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891301" y="3630947"/>
            <a:ext cx="4416787" cy="263801"/>
            <a:chOff x="5891301" y="3630947"/>
            <a:chExt cx="4416787" cy="263801"/>
          </a:xfrm>
        </p:grpSpPr>
        <p:sp>
          <p:nvSpPr>
            <p:cNvPr id="30" name="Oval 29"/>
            <p:cNvSpPr/>
            <p:nvPr/>
          </p:nvSpPr>
          <p:spPr>
            <a:xfrm>
              <a:off x="5891301" y="3698977"/>
              <a:ext cx="137216" cy="137216"/>
            </a:xfrm>
            <a:prstGeom prst="ellipse">
              <a:avLst/>
            </a:prstGeom>
            <a:solidFill>
              <a:srgbClr val="5678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Oval 30"/>
            <p:cNvSpPr/>
            <p:nvPr/>
          </p:nvSpPr>
          <p:spPr>
            <a:xfrm>
              <a:off x="6925159" y="3699098"/>
              <a:ext cx="137216" cy="137216"/>
            </a:xfrm>
            <a:prstGeom prst="ellipse">
              <a:avLst/>
            </a:prstGeom>
            <a:solidFill>
              <a:srgbClr val="79A9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79A9CD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562709" y="3700771"/>
              <a:ext cx="137216" cy="137216"/>
            </a:xfrm>
            <a:prstGeom prst="ellipse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Oval 32"/>
            <p:cNvSpPr/>
            <p:nvPr/>
          </p:nvSpPr>
          <p:spPr>
            <a:xfrm>
              <a:off x="8476538" y="3694583"/>
              <a:ext cx="137216" cy="137216"/>
            </a:xfrm>
            <a:prstGeom prst="ellipse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Oval 33"/>
            <p:cNvSpPr/>
            <p:nvPr/>
          </p:nvSpPr>
          <p:spPr>
            <a:xfrm>
              <a:off x="9139700" y="3699317"/>
              <a:ext cx="137216" cy="137216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84273" y="3647359"/>
              <a:ext cx="1075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Sangat Bagus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18130" y="3648527"/>
              <a:ext cx="621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Bagus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52084" y="3639444"/>
              <a:ext cx="73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Biasa Saja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62614" y="3630947"/>
              <a:ext cx="4979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Buruk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232670" y="3637193"/>
              <a:ext cx="1075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Sangat Buruk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20051" y="1544181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0439" y="2207150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27194" y="2870119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3162" y="3553935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59246" y="4225636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0291" y="4901604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06136" y="5558877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56805" y="6225053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93767" y="1548666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56002" y="2207150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59682" y="2892779"/>
            <a:ext cx="4719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Bagus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40954" y="4899115"/>
            <a:ext cx="902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bg1"/>
                </a:solidFill>
                <a:latin typeface="Myriad Pro" panose="020B0503030403020204" pitchFamily="34" charset="0"/>
              </a:rPr>
              <a:t>Sangat Bagus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77306" y="151428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70291" y="2188118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09078" y="2861952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98547" y="3521819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73437" y="4203201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23657" y="4871360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30720" y="5539519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17142" y="6225053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10299" y="152480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60013" y="2892779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Biasa Saja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72097" y="155318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42219" y="222795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70281" y="6220619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376778" y="1553184"/>
            <a:ext cx="650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Buruk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74820" y="6796585"/>
            <a:ext cx="2961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Catatan:</a:t>
            </a:r>
          </a:p>
          <a:p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Tidak bisa dibandingkan antar kelurahan yang satu dengan yang lainnya</a:t>
            </a:r>
          </a:p>
        </p:txBody>
      </p:sp>
    </p:spTree>
    <p:extLst>
      <p:ext uri="{BB962C8B-B14F-4D97-AF65-F5344CB8AC3E}">
        <p14:creationId xmlns:p14="http://schemas.microsoft.com/office/powerpoint/2010/main" val="200966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Graphic spid="29" grpId="0">
        <p:bldAsOne/>
      </p:bldGraphic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36455" y="1254857"/>
            <a:ext cx="8675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9</a:t>
            </a:r>
            <a:endParaRPr lang="id-ID" sz="9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7838" y="1377967"/>
            <a:ext cx="46032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4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KESIMPULAN &amp; </a:t>
            </a:r>
            <a:r>
              <a:rPr lang="id-ID" sz="4400" b="1" dirty="0">
                <a:solidFill>
                  <a:srgbClr val="93CDF9"/>
                </a:solidFill>
                <a:latin typeface="Myriad Pro" panose="020B0503030403020204" pitchFamily="34" charset="0"/>
              </a:rPr>
              <a:t>REKOMENDASI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6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4258" y="203120"/>
            <a:ext cx="5764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PENDAHULUAN</a:t>
            </a:r>
            <a:endParaRPr lang="id-ID" sz="28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4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6159" y="206749"/>
            <a:ext cx="10208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TEMUAN-TEMUAN KUNCI</a:t>
            </a:r>
            <a:endParaRPr lang="id-ID" sz="28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511629" y="3602538"/>
            <a:ext cx="1790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Meskipun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58%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pekerjaan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tetap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sama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(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tidak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mengalami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PHK)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namun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penghasilan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yang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didapatkan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77%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mengalami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penurunan</a:t>
            </a:r>
            <a:endParaRPr lang="en-US" sz="12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2180771" y="4451287"/>
            <a:ext cx="1577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Buruh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/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Tukang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/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Sopir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,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Karyawan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Toko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/ Hotel/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Restoran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,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dan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Freelance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lebih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banyak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kehilangan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pekerjaan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saat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pandemi</a:t>
            </a:r>
            <a:endParaRPr lang="en-US" sz="12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3758437" y="3618059"/>
            <a:ext cx="1577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Lebih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dari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80%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responden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Buruh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/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Tukang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/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Sopir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, PKL,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wirausaha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/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pemiliki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toko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mengalami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penurunan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penghasilan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hingga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lebih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dari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50%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5336102" y="4325872"/>
            <a:ext cx="16691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Buruh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/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Tukang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/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Sopir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,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Pemilik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Toko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,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dan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PKL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memiliki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minat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pada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pekerjaan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alternatif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yang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masih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berkaitan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dengan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sektor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pekerjaan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saat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ini</a:t>
            </a:r>
            <a:endParaRPr lang="en-US" sz="1200" dirty="0">
              <a:solidFill>
                <a:srgbClr val="595959"/>
              </a:solidFill>
              <a:latin typeface="Myriad Pro" panose="020B0503030403020204" pitchFamily="34" charset="0"/>
              <a:cs typeface="Myriad Arabic" panose="01010101010101010101" pitchFamily="50" charset="-78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Buruh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tertarik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pada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sektor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Ekspedisi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Pemilik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toko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tertarik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pada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sektor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healthy food;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PKL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tertarik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pada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sektor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Kuliner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Myriad Pro" panose="020B0503030403020204" pitchFamily="34" charset="0"/>
              </a:rPr>
              <a:t>dan</a:t>
            </a:r>
            <a:r>
              <a:rPr lang="en-US" sz="1200" dirty="0">
                <a:solidFill>
                  <a:srgbClr val="0070C0"/>
                </a:solidFill>
                <a:latin typeface="Myriad Pro" panose="020B0503030403020204" pitchFamily="34" charset="0"/>
              </a:rPr>
              <a:t> Frozen Food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6904467" y="3579162"/>
            <a:ext cx="1749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Alternatif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pekerjaan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yang paling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diminati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responden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: 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Food,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Alat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Olahraga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Sayuran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Buah-buahan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,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Kuliner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Frozen Food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8570229" y="4349823"/>
            <a:ext cx="1592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Hampir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seluruh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responden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berminat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terhadap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bantuan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modal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pelatihan</a:t>
            </a:r>
            <a:r>
              <a:rPr lang="en-US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bisnis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dari</a:t>
            </a:r>
            <a:r>
              <a:rPr lang="en-US" sz="1200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pemerintah</a:t>
            </a:r>
            <a:endParaRPr lang="en-US" sz="1200" dirty="0">
              <a:solidFill>
                <a:srgbClr val="595959"/>
              </a:solidFill>
              <a:latin typeface="Myriad Pro" panose="020B0503030403020204" pitchFamily="34" charset="0"/>
              <a:cs typeface="Myriad Arabic" panose="01010101010101010101" pitchFamily="50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963091"/>
            <a:ext cx="9397218" cy="196787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355418" y="2930961"/>
            <a:ext cx="7744181" cy="1297729"/>
            <a:chOff x="1380818" y="2816661"/>
            <a:chExt cx="7744181" cy="180556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D2C94231-4E4C-4B0E-8470-264BE7F6C0FD}"/>
                </a:ext>
              </a:extLst>
            </p:cNvPr>
            <p:cNvCxnSpPr/>
            <p:nvPr/>
          </p:nvCxnSpPr>
          <p:spPr>
            <a:xfrm>
              <a:off x="1380818" y="2816662"/>
              <a:ext cx="0" cy="806299"/>
            </a:xfrm>
            <a:prstGeom prst="line">
              <a:avLst/>
            </a:prstGeom>
            <a:ln w="19050">
              <a:solidFill>
                <a:srgbClr val="84B3D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09BB719-6975-460E-B4A7-69A900865870}"/>
                </a:ext>
              </a:extLst>
            </p:cNvPr>
            <p:cNvCxnSpPr/>
            <p:nvPr/>
          </p:nvCxnSpPr>
          <p:spPr>
            <a:xfrm>
              <a:off x="2949183" y="2816662"/>
              <a:ext cx="0" cy="1805560"/>
            </a:xfrm>
            <a:prstGeom prst="line">
              <a:avLst/>
            </a:prstGeom>
            <a:ln w="19050">
              <a:solidFill>
                <a:srgbClr val="286DAE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D2C94231-4E4C-4B0E-8470-264BE7F6C0FD}"/>
                </a:ext>
              </a:extLst>
            </p:cNvPr>
            <p:cNvCxnSpPr/>
            <p:nvPr/>
          </p:nvCxnSpPr>
          <p:spPr>
            <a:xfrm>
              <a:off x="4491087" y="2816662"/>
              <a:ext cx="0" cy="806299"/>
            </a:xfrm>
            <a:prstGeom prst="line">
              <a:avLst/>
            </a:prstGeom>
            <a:ln w="19050">
              <a:solidFill>
                <a:srgbClr val="19436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309BB719-6975-460E-B4A7-69A900865870}"/>
                </a:ext>
              </a:extLst>
            </p:cNvPr>
            <p:cNvCxnSpPr/>
            <p:nvPr/>
          </p:nvCxnSpPr>
          <p:spPr>
            <a:xfrm>
              <a:off x="6059452" y="2816662"/>
              <a:ext cx="0" cy="1805560"/>
            </a:xfrm>
            <a:prstGeom prst="line">
              <a:avLst/>
            </a:prstGeom>
            <a:ln w="19050">
              <a:solidFill>
                <a:srgbClr val="6088A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2C94231-4E4C-4B0E-8470-264BE7F6C0FD}"/>
                </a:ext>
              </a:extLst>
            </p:cNvPr>
            <p:cNvCxnSpPr/>
            <p:nvPr/>
          </p:nvCxnSpPr>
          <p:spPr>
            <a:xfrm>
              <a:off x="7556634" y="2816661"/>
              <a:ext cx="0" cy="806299"/>
            </a:xfrm>
            <a:prstGeom prst="line">
              <a:avLst/>
            </a:prstGeom>
            <a:ln w="19050">
              <a:solidFill>
                <a:srgbClr val="4A6A8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309BB719-6975-460E-B4A7-69A900865870}"/>
                </a:ext>
              </a:extLst>
            </p:cNvPr>
            <p:cNvCxnSpPr/>
            <p:nvPr/>
          </p:nvCxnSpPr>
          <p:spPr>
            <a:xfrm>
              <a:off x="9124999" y="2816661"/>
              <a:ext cx="0" cy="1805560"/>
            </a:xfrm>
            <a:prstGeom prst="line">
              <a:avLst/>
            </a:prstGeom>
            <a:ln w="19050">
              <a:solidFill>
                <a:srgbClr val="3C576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3FAB9FF-C6E9-4063-A453-9D3FBEF6E78D}"/>
              </a:ext>
            </a:extLst>
          </p:cNvPr>
          <p:cNvSpPr txBox="1"/>
          <p:nvPr/>
        </p:nvSpPr>
        <p:spPr>
          <a:xfrm>
            <a:off x="1186284" y="963091"/>
            <a:ext cx="338267" cy="3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  <a:endParaRPr lang="id-ID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FAB9FF-C6E9-4063-A453-9D3FBEF6E78D}"/>
              </a:ext>
            </a:extLst>
          </p:cNvPr>
          <p:cNvSpPr txBox="1"/>
          <p:nvPr/>
        </p:nvSpPr>
        <p:spPr>
          <a:xfrm>
            <a:off x="2741096" y="959320"/>
            <a:ext cx="338267" cy="3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  <a:endParaRPr lang="id-ID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3FAB9FF-C6E9-4063-A453-9D3FBEF6E78D}"/>
              </a:ext>
            </a:extLst>
          </p:cNvPr>
          <p:cNvSpPr txBox="1"/>
          <p:nvPr/>
        </p:nvSpPr>
        <p:spPr>
          <a:xfrm>
            <a:off x="4289131" y="969101"/>
            <a:ext cx="338267" cy="3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3</a:t>
            </a:r>
            <a:endParaRPr lang="id-ID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3FAB9FF-C6E9-4063-A453-9D3FBEF6E78D}"/>
              </a:ext>
            </a:extLst>
          </p:cNvPr>
          <p:cNvSpPr txBox="1"/>
          <p:nvPr/>
        </p:nvSpPr>
        <p:spPr>
          <a:xfrm>
            <a:off x="5850718" y="975494"/>
            <a:ext cx="338267" cy="3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4</a:t>
            </a:r>
            <a:endParaRPr lang="id-ID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3FAB9FF-C6E9-4063-A453-9D3FBEF6E78D}"/>
              </a:ext>
            </a:extLst>
          </p:cNvPr>
          <p:cNvSpPr txBox="1"/>
          <p:nvPr/>
        </p:nvSpPr>
        <p:spPr>
          <a:xfrm>
            <a:off x="7356741" y="972401"/>
            <a:ext cx="338267" cy="3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5</a:t>
            </a:r>
            <a:endParaRPr lang="id-ID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3FAB9FF-C6E9-4063-A453-9D3FBEF6E78D}"/>
              </a:ext>
            </a:extLst>
          </p:cNvPr>
          <p:cNvSpPr txBox="1"/>
          <p:nvPr/>
        </p:nvSpPr>
        <p:spPr>
          <a:xfrm>
            <a:off x="8895290" y="969484"/>
            <a:ext cx="338267" cy="3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6</a:t>
            </a:r>
            <a:endParaRPr lang="id-ID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79" y="1639056"/>
            <a:ext cx="783878" cy="807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05" y="1639056"/>
            <a:ext cx="810817" cy="807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91" y="1641371"/>
            <a:ext cx="538986" cy="805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69" y="1531370"/>
            <a:ext cx="886932" cy="918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500" y="1653776"/>
            <a:ext cx="774197" cy="8385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34" y="1561435"/>
            <a:ext cx="1051856" cy="10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43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6159" y="206749"/>
            <a:ext cx="10208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TEMUAN-TEMUAN KUNCI</a:t>
            </a:r>
            <a:endParaRPr lang="id-ID" sz="28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A31D6C-0BB8-4D44-88F1-D3FB42CEF7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9" y="1001355"/>
            <a:ext cx="10208125" cy="1839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FAB9FF-C6E9-4063-A453-9D3FBEF6E78D}"/>
              </a:ext>
            </a:extLst>
          </p:cNvPr>
          <p:cNvSpPr txBox="1"/>
          <p:nvPr/>
        </p:nvSpPr>
        <p:spPr>
          <a:xfrm>
            <a:off x="914400" y="1001355"/>
            <a:ext cx="31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7017CA-2272-4F41-903E-1AC144BD2D6F}"/>
              </a:ext>
            </a:extLst>
          </p:cNvPr>
          <p:cNvSpPr txBox="1"/>
          <p:nvPr/>
        </p:nvSpPr>
        <p:spPr>
          <a:xfrm>
            <a:off x="2359152" y="1001355"/>
            <a:ext cx="31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3DDED6-342E-407A-A155-8BFEF5579FD0}"/>
              </a:ext>
            </a:extLst>
          </p:cNvPr>
          <p:cNvSpPr txBox="1"/>
          <p:nvPr/>
        </p:nvSpPr>
        <p:spPr>
          <a:xfrm>
            <a:off x="3810000" y="1001355"/>
            <a:ext cx="31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B137AF-EC5C-49D7-8E6F-A8796D0CEFF7}"/>
              </a:ext>
            </a:extLst>
          </p:cNvPr>
          <p:cNvSpPr txBox="1"/>
          <p:nvPr/>
        </p:nvSpPr>
        <p:spPr>
          <a:xfrm>
            <a:off x="5207508" y="1001355"/>
            <a:ext cx="45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10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2C94231-4E4C-4B0E-8470-264BE7F6C0FD}"/>
              </a:ext>
            </a:extLst>
          </p:cNvPr>
          <p:cNvCxnSpPr/>
          <p:nvPr/>
        </p:nvCxnSpPr>
        <p:spPr>
          <a:xfrm>
            <a:off x="1066292" y="2790253"/>
            <a:ext cx="0" cy="576000"/>
          </a:xfrm>
          <a:prstGeom prst="line">
            <a:avLst/>
          </a:prstGeom>
          <a:ln w="12700">
            <a:solidFill>
              <a:srgbClr val="84B3D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276163" y="3517189"/>
            <a:ext cx="169893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Usia, tingkat pendidikan, dan sektor pekerjaan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mempengaruhi ketertarikan responden terhadap pelatihan bisnis online.</a:t>
            </a:r>
          </a:p>
          <a:p>
            <a:endParaRPr lang="id-ID" sz="11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dengan karakteristik: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rgbClr val="0070C0"/>
                </a:solidFill>
                <a:latin typeface="Myriad Pro" panose="020B0503030403020204" pitchFamily="34" charset="0"/>
              </a:rPr>
              <a:t>Pendidikan terakhir, SD dan SMP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rgbClr val="0070C0"/>
                </a:solidFill>
                <a:latin typeface="Myriad Pro" panose="020B0503030403020204" pitchFamily="34" charset="0"/>
              </a:rPr>
              <a:t>Usia &gt; 46 tahun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rgbClr val="0070C0"/>
                </a:solidFill>
                <a:latin typeface="Myriad Pro" panose="020B0503030403020204" pitchFamily="34" charset="0"/>
              </a:rPr>
              <a:t>Bekerja sebagai PKL</a:t>
            </a:r>
          </a:p>
          <a:p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Cenderung tidak tertarik</a:t>
            </a:r>
            <a:r>
              <a:rPr lang="id-ID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pelatihan bisnis online</a:t>
            </a:r>
            <a:endParaRPr lang="id-ID" sz="11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D107D1-2A18-43F2-8A79-BE9BE2CABC84}"/>
              </a:ext>
            </a:extLst>
          </p:cNvPr>
          <p:cNvSpPr txBox="1"/>
          <p:nvPr/>
        </p:nvSpPr>
        <p:spPr>
          <a:xfrm>
            <a:off x="6604508" y="1001355"/>
            <a:ext cx="45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6469F96-858F-486B-B711-817ECBFD834E}"/>
              </a:ext>
            </a:extLst>
          </p:cNvPr>
          <p:cNvSpPr txBox="1"/>
          <p:nvPr/>
        </p:nvSpPr>
        <p:spPr>
          <a:xfrm>
            <a:off x="8049604" y="1001355"/>
            <a:ext cx="45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9F1BC73-3D80-48D7-B05C-0CB297D3020E}"/>
              </a:ext>
            </a:extLst>
          </p:cNvPr>
          <p:cNvSpPr txBox="1"/>
          <p:nvPr/>
        </p:nvSpPr>
        <p:spPr>
          <a:xfrm>
            <a:off x="9482000" y="1001355"/>
            <a:ext cx="45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13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09BB719-6975-460E-B4A7-69A900865870}"/>
              </a:ext>
            </a:extLst>
          </p:cNvPr>
          <p:cNvCxnSpPr/>
          <p:nvPr/>
        </p:nvCxnSpPr>
        <p:spPr>
          <a:xfrm>
            <a:off x="2540508" y="2671189"/>
            <a:ext cx="0" cy="2412000"/>
          </a:xfrm>
          <a:prstGeom prst="line">
            <a:avLst/>
          </a:prstGeom>
          <a:ln w="12700">
            <a:solidFill>
              <a:srgbClr val="286DA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CB0DFB-31FB-4D3B-A3E4-D5EF6B06C42C}"/>
              </a:ext>
            </a:extLst>
          </p:cNvPr>
          <p:cNvSpPr txBox="1"/>
          <p:nvPr/>
        </p:nvSpPr>
        <p:spPr>
          <a:xfrm>
            <a:off x="2013772" y="5262653"/>
            <a:ext cx="1922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Lebih dari 50% responden terpaksa menggunakan tabungan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untuk bertahan hidup di tengah Pandemi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C0DBB69-ED42-42F8-910B-AA21DDD8CCC1}"/>
              </a:ext>
            </a:extLst>
          </p:cNvPr>
          <p:cNvCxnSpPr/>
          <p:nvPr/>
        </p:nvCxnSpPr>
        <p:spPr>
          <a:xfrm>
            <a:off x="3978656" y="2790253"/>
            <a:ext cx="0" cy="576000"/>
          </a:xfrm>
          <a:prstGeom prst="line">
            <a:avLst/>
          </a:prstGeom>
          <a:ln w="12700">
            <a:solidFill>
              <a:srgbClr val="19436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03DA18-6206-4693-83F4-A5FDA584D0CF}"/>
              </a:ext>
            </a:extLst>
          </p:cNvPr>
          <p:cNvSpPr txBox="1"/>
          <p:nvPr/>
        </p:nvSpPr>
        <p:spPr>
          <a:xfrm>
            <a:off x="3214361" y="3517189"/>
            <a:ext cx="1773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20% - 30%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yang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memiliki aset atau investasi terpaksa menggunakannya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bertahan hidup di tengah pandemi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24FB6C4-10CB-4073-8A6B-B5A86E2E347F}"/>
              </a:ext>
            </a:extLst>
          </p:cNvPr>
          <p:cNvCxnSpPr/>
          <p:nvPr/>
        </p:nvCxnSpPr>
        <p:spPr>
          <a:xfrm>
            <a:off x="5449824" y="2790253"/>
            <a:ext cx="0" cy="2088000"/>
          </a:xfrm>
          <a:prstGeom prst="line">
            <a:avLst/>
          </a:prstGeom>
          <a:ln w="12700">
            <a:solidFill>
              <a:srgbClr val="6087A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EAC533E-5D5B-4297-AD5C-0C0B0687DA47}"/>
              </a:ext>
            </a:extLst>
          </p:cNvPr>
          <p:cNvCxnSpPr/>
          <p:nvPr/>
        </p:nvCxnSpPr>
        <p:spPr>
          <a:xfrm>
            <a:off x="6837680" y="2764925"/>
            <a:ext cx="0" cy="576000"/>
          </a:xfrm>
          <a:prstGeom prst="line">
            <a:avLst/>
          </a:prstGeom>
          <a:ln w="12700">
            <a:solidFill>
              <a:srgbClr val="4A6A8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2F2D405-E08D-4A48-813C-CA50FC7B7E33}"/>
              </a:ext>
            </a:extLst>
          </p:cNvPr>
          <p:cNvCxnSpPr/>
          <p:nvPr/>
        </p:nvCxnSpPr>
        <p:spPr>
          <a:xfrm>
            <a:off x="8284464" y="2764925"/>
            <a:ext cx="0" cy="2592000"/>
          </a:xfrm>
          <a:prstGeom prst="line">
            <a:avLst/>
          </a:prstGeom>
          <a:ln w="12700">
            <a:solidFill>
              <a:srgbClr val="3C576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8B63704-BEED-4508-BDF3-D32DC9EC47CA}"/>
              </a:ext>
            </a:extLst>
          </p:cNvPr>
          <p:cNvCxnSpPr/>
          <p:nvPr/>
        </p:nvCxnSpPr>
        <p:spPr>
          <a:xfrm>
            <a:off x="9708896" y="2790253"/>
            <a:ext cx="0" cy="576000"/>
          </a:xfrm>
          <a:prstGeom prst="line">
            <a:avLst/>
          </a:prstGeom>
          <a:ln w="12700">
            <a:solidFill>
              <a:srgbClr val="142A4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DC9842B-C6FE-4008-A8BE-950B5B16EB14}"/>
              </a:ext>
            </a:extLst>
          </p:cNvPr>
          <p:cNvSpPr txBox="1"/>
          <p:nvPr/>
        </p:nvSpPr>
        <p:spPr>
          <a:xfrm>
            <a:off x="4597874" y="5029189"/>
            <a:ext cx="2127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Hampir seluruh responden tidak berpindah tempat tinggal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meski dalam situasi pandemi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CD4AA3-3D35-4547-9D0F-7663B6592E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0" y="1485758"/>
            <a:ext cx="1057392" cy="105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50B3AF-18A9-4EA1-AAC7-F2DA04E18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29" y="2136303"/>
            <a:ext cx="454152" cy="4541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59BB81-7D6D-4B01-9634-5766A32BAE31}"/>
              </a:ext>
            </a:extLst>
          </p:cNvPr>
          <p:cNvSpPr txBox="1"/>
          <p:nvPr/>
        </p:nvSpPr>
        <p:spPr>
          <a:xfrm>
            <a:off x="5912192" y="3451688"/>
            <a:ext cx="2127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Sebagian besar responden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penerima bansos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menggunakannya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untuk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kebutuhan sehari-hari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dan rata-rata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habis dalam 2 minggu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2014BE-64A1-48EA-B022-4EF8664EF7EE}"/>
              </a:ext>
            </a:extLst>
          </p:cNvPr>
          <p:cNvSpPr txBox="1"/>
          <p:nvPr/>
        </p:nvSpPr>
        <p:spPr>
          <a:xfrm>
            <a:off x="7387217" y="5553032"/>
            <a:ext cx="2127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dengan penghasilan di bawah UMR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umumnya lebih memilih bansos dalam bentuk uang tunai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3DE633D-0DB1-45DF-9574-D0AF34C9B328}"/>
              </a:ext>
            </a:extLst>
          </p:cNvPr>
          <p:cNvSpPr txBox="1"/>
          <p:nvPr/>
        </p:nvSpPr>
        <p:spPr>
          <a:xfrm>
            <a:off x="8842806" y="3451688"/>
            <a:ext cx="1776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67,8% 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responden berpendapat bahwa </a:t>
            </a: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penanganan covid di Kota Bogor sudah Baik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D6E1B6-388A-441C-A4F4-3836572F9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14" y="1465688"/>
            <a:ext cx="930885" cy="9308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6CD58E9-B077-4D9F-8FE9-5658A9CB9A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68" y="1481727"/>
            <a:ext cx="1065455" cy="10654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C507DBD-233B-4A08-A2D8-B3D4B3BA88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59" y="1590029"/>
            <a:ext cx="848849" cy="8488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D0141B5-2C59-4F74-B930-DBF6CAB4CF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67" y="1642548"/>
            <a:ext cx="714825" cy="714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9FB6D70-56A9-4C99-A8EB-B0BD3319FD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81" y="1521623"/>
            <a:ext cx="848849" cy="8488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E181EDD-132D-4AC3-A5F0-1EDBF21A49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00" y="1599562"/>
            <a:ext cx="848849" cy="848849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xmlns="" id="{C9B6B4F6-3265-4490-A24B-4088A28CD474}"/>
              </a:ext>
            </a:extLst>
          </p:cNvPr>
          <p:cNvSpPr/>
          <p:nvPr/>
        </p:nvSpPr>
        <p:spPr>
          <a:xfrm>
            <a:off x="2352802" y="1732294"/>
            <a:ext cx="348691" cy="3486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 b="1" dirty="0">
              <a:solidFill>
                <a:srgbClr val="286DAE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31B6459-6D7B-4B10-B55E-8F9D1CA17327}"/>
              </a:ext>
            </a:extLst>
          </p:cNvPr>
          <p:cNvSpPr txBox="1"/>
          <p:nvPr/>
        </p:nvSpPr>
        <p:spPr>
          <a:xfrm>
            <a:off x="2314207" y="170648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>
                <a:solidFill>
                  <a:srgbClr val="2E75B5"/>
                </a:solidFill>
              </a:rPr>
              <a:t>R</a:t>
            </a:r>
            <a:r>
              <a:rPr lang="id-ID" b="1" dirty="0">
                <a:solidFill>
                  <a:srgbClr val="286DAE"/>
                </a:solidFill>
              </a:rPr>
              <a:t>p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19A76BC5-7496-44E9-98AC-C92DD823E8C3}"/>
              </a:ext>
            </a:extLst>
          </p:cNvPr>
          <p:cNvSpPr/>
          <p:nvPr/>
        </p:nvSpPr>
        <p:spPr>
          <a:xfrm>
            <a:off x="3679491" y="1826463"/>
            <a:ext cx="209334" cy="209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 b="1" dirty="0">
              <a:solidFill>
                <a:srgbClr val="286DAE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AEC89F7-86EE-4F3F-AFAB-604EE96204C4}"/>
              </a:ext>
            </a:extLst>
          </p:cNvPr>
          <p:cNvSpPr txBox="1"/>
          <p:nvPr/>
        </p:nvSpPr>
        <p:spPr>
          <a:xfrm>
            <a:off x="3613912" y="1798821"/>
            <a:ext cx="35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rgbClr val="1F4E78"/>
                </a:solidFill>
              </a:rPr>
              <a:t>Rp</a:t>
            </a:r>
          </a:p>
        </p:txBody>
      </p:sp>
    </p:spTree>
    <p:extLst>
      <p:ext uri="{BB962C8B-B14F-4D97-AF65-F5344CB8AC3E}">
        <p14:creationId xmlns:p14="http://schemas.microsoft.com/office/powerpoint/2010/main" val="2563079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776F41-59E0-43B6-AF3D-6EFB52B550C9}"/>
              </a:ext>
            </a:extLst>
          </p:cNvPr>
          <p:cNvSpPr/>
          <p:nvPr/>
        </p:nvSpPr>
        <p:spPr>
          <a:xfrm>
            <a:off x="399575" y="314336"/>
            <a:ext cx="9981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KERANGKA ARAHAN KEBIJAKAN: PENGUATAN RANTAI PASOK UMKM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57D0447-8E5E-44BB-8A40-73A16E9EAA4F}"/>
              </a:ext>
            </a:extLst>
          </p:cNvPr>
          <p:cNvGrpSpPr/>
          <p:nvPr/>
        </p:nvGrpSpPr>
        <p:grpSpPr>
          <a:xfrm>
            <a:off x="1831149" y="5216197"/>
            <a:ext cx="6874396" cy="384884"/>
            <a:chOff x="1831149" y="5216197"/>
            <a:chExt cx="6874396" cy="38488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EC31983-6C9A-44E7-BB2B-90F8CCE4A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1831149" y="5249373"/>
              <a:ext cx="351708" cy="35170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48310E33-8619-49FE-9253-737275E29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5092493" y="5232785"/>
              <a:ext cx="351708" cy="35170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F35CD021-30CA-4460-86A9-15DCA38F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8353837" y="5216197"/>
              <a:ext cx="351708" cy="35170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112045A-C033-41D9-B400-92602F7C19AA}"/>
              </a:ext>
            </a:extLst>
          </p:cNvPr>
          <p:cNvGrpSpPr/>
          <p:nvPr/>
        </p:nvGrpSpPr>
        <p:grpSpPr>
          <a:xfrm>
            <a:off x="475201" y="5730595"/>
            <a:ext cx="9741411" cy="1535569"/>
            <a:chOff x="475201" y="5730595"/>
            <a:chExt cx="9741411" cy="15355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705F763-6183-4491-9FE1-1F5F46FA8C2F}"/>
                </a:ext>
              </a:extLst>
            </p:cNvPr>
            <p:cNvSpPr/>
            <p:nvPr/>
          </p:nvSpPr>
          <p:spPr>
            <a:xfrm>
              <a:off x="475201" y="5730595"/>
              <a:ext cx="9741411" cy="1535569"/>
            </a:xfrm>
            <a:prstGeom prst="rect">
              <a:avLst/>
            </a:prstGeom>
            <a:noFill/>
            <a:ln w="19050">
              <a:solidFill>
                <a:srgbClr val="142A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EBECB951-704D-4162-B08F-428B929CD5D9}"/>
                </a:ext>
              </a:extLst>
            </p:cNvPr>
            <p:cNvSpPr/>
            <p:nvPr/>
          </p:nvSpPr>
          <p:spPr>
            <a:xfrm>
              <a:off x="614991" y="5790098"/>
              <a:ext cx="9468809" cy="328639"/>
            </a:xfrm>
            <a:prstGeom prst="roundRect">
              <a:avLst/>
            </a:prstGeom>
            <a:solidFill>
              <a:srgbClr val="1F4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0CEE6D61-6D25-4543-B143-B71A60F35659}"/>
                </a:ext>
              </a:extLst>
            </p:cNvPr>
            <p:cNvSpPr/>
            <p:nvPr/>
          </p:nvSpPr>
          <p:spPr>
            <a:xfrm>
              <a:off x="1546641" y="5790776"/>
              <a:ext cx="736323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16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DALAM KONTEKS: POTENSI EKONOMI &amp; PRODUK UNGGULAN LOKAL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F9F54B41-6FE2-454E-B600-D150657A7483}"/>
                </a:ext>
              </a:extLst>
            </p:cNvPr>
            <p:cNvSpPr/>
            <p:nvPr/>
          </p:nvSpPr>
          <p:spPr>
            <a:xfrm>
              <a:off x="4196630" y="6160518"/>
              <a:ext cx="504746" cy="5047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B118082F-D918-4F44-88A7-E35CCB06A71C}"/>
                </a:ext>
              </a:extLst>
            </p:cNvPr>
            <p:cNvSpPr/>
            <p:nvPr/>
          </p:nvSpPr>
          <p:spPr>
            <a:xfrm>
              <a:off x="7836405" y="6186061"/>
              <a:ext cx="504746" cy="50474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BBA8E56C-0F91-4027-AF8D-81B71D3A40CB}"/>
                </a:ext>
              </a:extLst>
            </p:cNvPr>
            <p:cNvSpPr/>
            <p:nvPr/>
          </p:nvSpPr>
          <p:spPr>
            <a:xfrm>
              <a:off x="670678" y="6158003"/>
              <a:ext cx="504746" cy="504746"/>
            </a:xfrm>
            <a:prstGeom prst="ellipse">
              <a:avLst/>
            </a:prstGeom>
            <a:solidFill>
              <a:srgbClr val="2E7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2FC17F4-B194-4508-AD17-4486D6824AC2}"/>
                </a:ext>
              </a:extLst>
            </p:cNvPr>
            <p:cNvSpPr txBox="1"/>
            <p:nvPr/>
          </p:nvSpPr>
          <p:spPr>
            <a:xfrm>
              <a:off x="4701375" y="6174182"/>
              <a:ext cx="233633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b="1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PRODUK &amp; JASA PENDUKUNG MICE </a:t>
              </a:r>
              <a:r>
                <a:rPr lang="id-ID" sz="1100" dirty="0">
                  <a:solidFill>
                    <a:srgbClr val="C00000"/>
                  </a:solidFill>
                  <a:latin typeface="Myriad Pro" panose="020B0503030403020204" pitchFamily="34" charset="0"/>
                </a:rPr>
                <a:t>(Katering, Souvenir, Fotografi, Dekorasi, dll)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8341B9D-AD62-4B30-8586-BF3D083527B1}"/>
                </a:ext>
              </a:extLst>
            </p:cNvPr>
            <p:cNvSpPr txBox="1"/>
            <p:nvPr/>
          </p:nvSpPr>
          <p:spPr>
            <a:xfrm>
              <a:off x="8349245" y="6195709"/>
              <a:ext cx="1841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200" b="1" dirty="0">
                  <a:solidFill>
                    <a:schemeClr val="accent6">
                      <a:lumMod val="50000"/>
                    </a:schemeClr>
                  </a:solidFill>
                  <a:latin typeface="Myriad Pro" panose="020B0503030403020204" pitchFamily="34" charset="0"/>
                </a:rPr>
                <a:t>PARIWISATA </a:t>
              </a:r>
            </a:p>
            <a:p>
              <a:r>
                <a:rPr lang="id-ID" sz="1200" b="1" dirty="0">
                  <a:solidFill>
                    <a:schemeClr val="accent6">
                      <a:lumMod val="50000"/>
                    </a:schemeClr>
                  </a:solidFill>
                  <a:latin typeface="Myriad Pro" panose="020B0503030403020204" pitchFamily="34" charset="0"/>
                </a:rPr>
                <a:t>BERBASIS MASYARAKAT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4591723-88CD-4B1B-80E7-A8D7CF3E3A32}"/>
                </a:ext>
              </a:extLst>
            </p:cNvPr>
            <p:cNvSpPr txBox="1"/>
            <p:nvPr/>
          </p:nvSpPr>
          <p:spPr>
            <a:xfrm>
              <a:off x="1131462" y="6184751"/>
              <a:ext cx="1945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200" b="1" dirty="0">
                  <a:solidFill>
                    <a:srgbClr val="286DAE"/>
                  </a:solidFill>
                  <a:latin typeface="Myriad Pro" panose="020B0503030403020204" pitchFamily="34" charset="0"/>
                </a:rPr>
                <a:t>PRODUK KULINER &amp; </a:t>
              </a:r>
            </a:p>
            <a:p>
              <a:r>
                <a:rPr lang="id-ID" sz="1200" b="1" dirty="0">
                  <a:solidFill>
                    <a:srgbClr val="286DAE"/>
                  </a:solidFill>
                  <a:latin typeface="Myriad Pro" panose="020B0503030403020204" pitchFamily="34" charset="0"/>
                </a:rPr>
                <a:t>OLEH-OLEH KHAS BOGOR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D8EA3D4F-CCFC-4FBE-983C-1EB5CA6FBD40}"/>
                </a:ext>
              </a:extLst>
            </p:cNvPr>
            <p:cNvSpPr/>
            <p:nvPr/>
          </p:nvSpPr>
          <p:spPr>
            <a:xfrm>
              <a:off x="2769079" y="6701719"/>
              <a:ext cx="504746" cy="50474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DA76E903-F44A-48B4-9F4C-E189DB230BE2}"/>
                </a:ext>
              </a:extLst>
            </p:cNvPr>
            <p:cNvSpPr txBox="1"/>
            <p:nvPr/>
          </p:nvSpPr>
          <p:spPr>
            <a:xfrm>
              <a:off x="3282993" y="6807796"/>
              <a:ext cx="13567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200" b="1" dirty="0">
                  <a:solidFill>
                    <a:schemeClr val="accent6"/>
                  </a:solidFill>
                  <a:latin typeface="Myriad Pro" panose="020B0503030403020204" pitchFamily="34" charset="0"/>
                </a:rPr>
                <a:t>URBAN FARMING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82B1255B-0660-41CE-8D42-8093539AEF41}"/>
                </a:ext>
              </a:extLst>
            </p:cNvPr>
            <p:cNvSpPr/>
            <p:nvPr/>
          </p:nvSpPr>
          <p:spPr>
            <a:xfrm>
              <a:off x="6364257" y="6717630"/>
              <a:ext cx="504746" cy="504746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00477325-E55C-4E12-B851-BB1366AC1496}"/>
                </a:ext>
              </a:extLst>
            </p:cNvPr>
            <p:cNvSpPr txBox="1"/>
            <p:nvPr/>
          </p:nvSpPr>
          <p:spPr>
            <a:xfrm>
              <a:off x="6880844" y="6744433"/>
              <a:ext cx="1763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200" b="1" dirty="0">
                  <a:solidFill>
                    <a:srgbClr val="1F4E79"/>
                  </a:solidFill>
                  <a:latin typeface="Myriad Pro" panose="020B0503030403020204" pitchFamily="34" charset="0"/>
                </a:rPr>
                <a:t>PRODUK KESEHATAN &amp;</a:t>
              </a:r>
            </a:p>
            <a:p>
              <a:r>
                <a:rPr lang="id-ID" sz="1200" b="1" dirty="0">
                  <a:solidFill>
                    <a:srgbClr val="1F4E79"/>
                  </a:solidFill>
                  <a:latin typeface="Myriad Pro" panose="020B0503030403020204" pitchFamily="34" charset="0"/>
                </a:rPr>
                <a:t>OLAHRAGA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B933204-F34C-4741-9918-56DA5E2B4EBF}"/>
              </a:ext>
            </a:extLst>
          </p:cNvPr>
          <p:cNvGrpSpPr/>
          <p:nvPr/>
        </p:nvGrpSpPr>
        <p:grpSpPr>
          <a:xfrm>
            <a:off x="475201" y="1010814"/>
            <a:ext cx="9741411" cy="4110619"/>
            <a:chOff x="475201" y="1010814"/>
            <a:chExt cx="9741411" cy="411061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727A4B14-C42E-46F2-8EED-6E45183661D5}"/>
                </a:ext>
              </a:extLst>
            </p:cNvPr>
            <p:cNvSpPr/>
            <p:nvPr/>
          </p:nvSpPr>
          <p:spPr>
            <a:xfrm>
              <a:off x="475201" y="1010814"/>
              <a:ext cx="9741411" cy="4110619"/>
            </a:xfrm>
            <a:prstGeom prst="rect">
              <a:avLst/>
            </a:prstGeom>
            <a:noFill/>
            <a:ln w="19050">
              <a:solidFill>
                <a:srgbClr val="142A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B19794B-E3DF-4025-B57B-3445FEDDC03F}"/>
                </a:ext>
              </a:extLst>
            </p:cNvPr>
            <p:cNvSpPr txBox="1"/>
            <p:nvPr/>
          </p:nvSpPr>
          <p:spPr>
            <a:xfrm>
              <a:off x="1356121" y="4084345"/>
              <a:ext cx="20633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Pelatihan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Pembinaan &amp; Pendampingan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Bantuan Modal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Bantuan Sarpras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CB02D2E-722C-44BB-82D6-4FEE17092FB2}"/>
                </a:ext>
              </a:extLst>
            </p:cNvPr>
            <p:cNvSpPr txBox="1"/>
            <p:nvPr/>
          </p:nvSpPr>
          <p:spPr>
            <a:xfrm>
              <a:off x="3944293" y="3120562"/>
              <a:ext cx="314273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Menciptakan </a:t>
              </a:r>
              <a:r>
                <a:rPr lang="id-ID" sz="1600" b="1" dirty="0">
                  <a:solidFill>
                    <a:srgbClr val="286DAE"/>
                  </a:solidFill>
                  <a:latin typeface="Myriad Pro" panose="020B0503030403020204" pitchFamily="34" charset="0"/>
                </a:rPr>
                <a:t>kanal-kanal distribusi </a:t>
              </a:r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untuk mempertemukan supply dengan demand </a:t>
              </a:r>
              <a:endParaRPr lang="id-ID" sz="1400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B045E2-D427-43FC-9775-D17D49C61C6F}"/>
                </a:ext>
              </a:extLst>
            </p:cNvPr>
            <p:cNvSpPr txBox="1"/>
            <p:nvPr/>
          </p:nvSpPr>
          <p:spPr>
            <a:xfrm>
              <a:off x="7598440" y="3099676"/>
              <a:ext cx="22367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Menciptakan demand dengan </a:t>
              </a:r>
              <a:r>
                <a:rPr lang="id-ID" sz="1600" b="1" dirty="0">
                  <a:solidFill>
                    <a:srgbClr val="286DAE"/>
                  </a:solidFill>
                  <a:latin typeface="Myriad Pro" panose="020B0503030403020204" pitchFamily="34" charset="0"/>
                </a:rPr>
                <a:t>offtaker produk UMKM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  <a:p>
              <a:pPr algn="ctr"/>
              <a:endParaRPr lang="id-ID" sz="1400" b="1" dirty="0">
                <a:solidFill>
                  <a:srgbClr val="0070C0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31A8248-476F-49F4-9879-26456859007D}"/>
                </a:ext>
              </a:extLst>
            </p:cNvPr>
            <p:cNvSpPr/>
            <p:nvPr/>
          </p:nvSpPr>
          <p:spPr>
            <a:xfrm>
              <a:off x="1272710" y="1167372"/>
              <a:ext cx="1885950" cy="188595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7295CE6D-58B3-4C20-825F-500A62180FF9}"/>
                </a:ext>
              </a:extLst>
            </p:cNvPr>
            <p:cNvSpPr/>
            <p:nvPr/>
          </p:nvSpPr>
          <p:spPr>
            <a:xfrm>
              <a:off x="1499876" y="1394538"/>
              <a:ext cx="1431618" cy="1431618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27121D60-7186-4500-90D5-24A161FAF125}"/>
                </a:ext>
              </a:extLst>
            </p:cNvPr>
            <p:cNvSpPr/>
            <p:nvPr/>
          </p:nvSpPr>
          <p:spPr>
            <a:xfrm>
              <a:off x="4541557" y="1167372"/>
              <a:ext cx="1885950" cy="188595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C447015E-3FD7-4DBF-B77C-943F00B636F2}"/>
                </a:ext>
              </a:extLst>
            </p:cNvPr>
            <p:cNvSpPr/>
            <p:nvPr/>
          </p:nvSpPr>
          <p:spPr>
            <a:xfrm>
              <a:off x="4768723" y="1394538"/>
              <a:ext cx="1431618" cy="1431618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8EDC47D5-A616-48E5-A253-7DDCA0FBA00B}"/>
                </a:ext>
              </a:extLst>
            </p:cNvPr>
            <p:cNvSpPr/>
            <p:nvPr/>
          </p:nvSpPr>
          <p:spPr>
            <a:xfrm>
              <a:off x="7738843" y="1167372"/>
              <a:ext cx="1885950" cy="188595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E137E06F-4011-4CB3-9412-32248E21B644}"/>
                </a:ext>
              </a:extLst>
            </p:cNvPr>
            <p:cNvSpPr/>
            <p:nvPr/>
          </p:nvSpPr>
          <p:spPr>
            <a:xfrm>
              <a:off x="7966009" y="1394538"/>
              <a:ext cx="1431618" cy="1431618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B665AEA0-0AAB-4E43-A013-8487C0E21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83663" y="1825801"/>
              <a:ext cx="569091" cy="56909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FACB7A48-9CE1-450A-B17E-BE3A824A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52510" y="1825801"/>
              <a:ext cx="569091" cy="569091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A536750A-AEB0-4138-915B-2138B8F24FEF}"/>
                </a:ext>
              </a:extLst>
            </p:cNvPr>
            <p:cNvSpPr/>
            <p:nvPr/>
          </p:nvSpPr>
          <p:spPr>
            <a:xfrm>
              <a:off x="1222613" y="1142165"/>
              <a:ext cx="504746" cy="504746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2DD7190C-EE76-4DAA-8496-8E8245FE9BAF}"/>
                </a:ext>
              </a:extLst>
            </p:cNvPr>
            <p:cNvSpPr/>
            <p:nvPr/>
          </p:nvSpPr>
          <p:spPr>
            <a:xfrm>
              <a:off x="4446307" y="1167372"/>
              <a:ext cx="504746" cy="504746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7A844FAE-FEE9-443A-BF12-476466652BBC}"/>
                </a:ext>
              </a:extLst>
            </p:cNvPr>
            <p:cNvSpPr/>
            <p:nvPr/>
          </p:nvSpPr>
          <p:spPr>
            <a:xfrm>
              <a:off x="7598440" y="1192579"/>
              <a:ext cx="504746" cy="504746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BFB5FFD9-F371-4F64-B87A-6EAF0C77C342}"/>
                </a:ext>
              </a:extLst>
            </p:cNvPr>
            <p:cNvSpPr/>
            <p:nvPr/>
          </p:nvSpPr>
          <p:spPr>
            <a:xfrm>
              <a:off x="1398385" y="1925680"/>
              <a:ext cx="16049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SUPPLY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A310F657-843A-466F-8545-20761DF0F198}"/>
                </a:ext>
              </a:extLst>
            </p:cNvPr>
            <p:cNvSpPr/>
            <p:nvPr/>
          </p:nvSpPr>
          <p:spPr>
            <a:xfrm>
              <a:off x="4626659" y="1801055"/>
              <a:ext cx="17414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16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DISTRIBUTION CHANNEL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3F1ABA00-0DE2-4B48-B11B-F3DF58755F03}"/>
                </a:ext>
              </a:extLst>
            </p:cNvPr>
            <p:cNvSpPr/>
            <p:nvPr/>
          </p:nvSpPr>
          <p:spPr>
            <a:xfrm>
              <a:off x="7879319" y="1925680"/>
              <a:ext cx="16049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DEMAND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FD6CDFDA-0159-40B4-B7F4-EA89184C8F21}"/>
                </a:ext>
              </a:extLst>
            </p:cNvPr>
            <p:cNvSpPr/>
            <p:nvPr/>
          </p:nvSpPr>
          <p:spPr>
            <a:xfrm>
              <a:off x="654033" y="1201458"/>
              <a:ext cx="16049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8F4B9DF0-443B-4311-87BC-D89390BEA538}"/>
                </a:ext>
              </a:extLst>
            </p:cNvPr>
            <p:cNvSpPr/>
            <p:nvPr/>
          </p:nvSpPr>
          <p:spPr>
            <a:xfrm>
              <a:off x="3883553" y="1221527"/>
              <a:ext cx="16049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1146AF8D-0546-4D4C-A83A-67830CA64652}"/>
                </a:ext>
              </a:extLst>
            </p:cNvPr>
            <p:cNvSpPr/>
            <p:nvPr/>
          </p:nvSpPr>
          <p:spPr>
            <a:xfrm>
              <a:off x="7049928" y="1241596"/>
              <a:ext cx="16049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E7CC241D-245C-4AFE-8CF0-0C1DF428B94C}"/>
                </a:ext>
              </a:extLst>
            </p:cNvPr>
            <p:cNvSpPr/>
            <p:nvPr/>
          </p:nvSpPr>
          <p:spPr>
            <a:xfrm>
              <a:off x="748819" y="3103261"/>
              <a:ext cx="1444324" cy="504746"/>
            </a:xfrm>
            <a:prstGeom prst="roundRect">
              <a:avLst/>
            </a:prstGeom>
            <a:solidFill>
              <a:srgbClr val="2E7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F2A867E-8B47-42CA-A25C-F4829F1B9CD6}"/>
                </a:ext>
              </a:extLst>
            </p:cNvPr>
            <p:cNvSpPr/>
            <p:nvPr/>
          </p:nvSpPr>
          <p:spPr>
            <a:xfrm>
              <a:off x="2298870" y="3102762"/>
              <a:ext cx="1451645" cy="504746"/>
            </a:xfrm>
            <a:prstGeom prst="roundRect">
              <a:avLst/>
            </a:prstGeom>
            <a:solidFill>
              <a:srgbClr val="2E7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7459F72-4C46-4E33-A9D6-7708F28B2D6C}"/>
                </a:ext>
              </a:extLst>
            </p:cNvPr>
            <p:cNvSpPr txBox="1"/>
            <p:nvPr/>
          </p:nvSpPr>
          <p:spPr>
            <a:xfrm>
              <a:off x="754483" y="3096293"/>
              <a:ext cx="1480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Meningkatkan </a:t>
              </a:r>
            </a:p>
            <a:p>
              <a:r>
                <a:rPr lang="id-ID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Kualitas UMKM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B35AD1B-CEF5-4D81-8E0E-2D6EABDD086F}"/>
                </a:ext>
              </a:extLst>
            </p:cNvPr>
            <p:cNvSpPr txBox="1"/>
            <p:nvPr/>
          </p:nvSpPr>
          <p:spPr>
            <a:xfrm>
              <a:off x="2388235" y="3113630"/>
              <a:ext cx="1272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d-ID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Menciptakan </a:t>
              </a:r>
            </a:p>
            <a:p>
              <a:pPr algn="ctr"/>
              <a:r>
                <a:rPr lang="id-ID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UMKM Baru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7D4DA07A-B3A3-4C3C-9A49-6C0D011BB879}"/>
                </a:ext>
              </a:extLst>
            </p:cNvPr>
            <p:cNvSpPr txBox="1"/>
            <p:nvPr/>
          </p:nvSpPr>
          <p:spPr>
            <a:xfrm>
              <a:off x="841593" y="3627995"/>
              <a:ext cx="291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Meningkatkan kualitas produk dan kemampuan bisnis: </a:t>
              </a:r>
              <a:endParaRPr lang="id-ID" sz="12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C9DEE0F0-8198-4304-960C-E22D1F377764}"/>
                </a:ext>
              </a:extLst>
            </p:cNvPr>
            <p:cNvSpPr txBox="1"/>
            <p:nvPr/>
          </p:nvSpPr>
          <p:spPr>
            <a:xfrm>
              <a:off x="4560654" y="3903303"/>
              <a:ext cx="2177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Offline: Outlet/ Etalase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Online 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9B052801-512F-46E6-800F-910B4293E8CC}"/>
                </a:ext>
              </a:extLst>
            </p:cNvPr>
            <p:cNvSpPr txBox="1"/>
            <p:nvPr/>
          </p:nvSpPr>
          <p:spPr>
            <a:xfrm>
              <a:off x="7879319" y="3903303"/>
              <a:ext cx="1823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Pemerintah Kota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BUMD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Community buying (campaign)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60E83A-9D54-4B5C-95A0-1EBDD69D5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66" y="6775930"/>
            <a:ext cx="383824" cy="383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7137C9-9532-4502-A37F-A01700ABB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90" y="6805124"/>
            <a:ext cx="301264" cy="301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DEDE8BD-A8E3-4FBD-AEF3-FC78B7E642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71" y="6218861"/>
            <a:ext cx="383029" cy="383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E5A99B-1005-46C0-B6EF-BCBF5E9368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2" y="6237734"/>
            <a:ext cx="351708" cy="3517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6E53EC7-8278-4614-BB86-B422517A3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80" y="6229206"/>
            <a:ext cx="360236" cy="3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B9AF2E-A5AE-42D0-87B0-3CF96303014A}"/>
              </a:ext>
            </a:extLst>
          </p:cNvPr>
          <p:cNvSpPr/>
          <p:nvPr/>
        </p:nvSpPr>
        <p:spPr>
          <a:xfrm>
            <a:off x="933604" y="248718"/>
            <a:ext cx="10208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591184F-592E-4971-A063-3CCE0D6670B4}"/>
              </a:ext>
            </a:extLst>
          </p:cNvPr>
          <p:cNvSpPr/>
          <p:nvPr/>
        </p:nvSpPr>
        <p:spPr>
          <a:xfrm>
            <a:off x="428858" y="248718"/>
            <a:ext cx="504746" cy="504746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587D511-4F33-4CA4-9411-13F4A8CE83F7}"/>
              </a:ext>
            </a:extLst>
          </p:cNvPr>
          <p:cNvSpPr/>
          <p:nvPr/>
        </p:nvSpPr>
        <p:spPr>
          <a:xfrm>
            <a:off x="480723" y="316425"/>
            <a:ext cx="401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34A61C6-A173-43F9-9A0C-E34645B5D6EC}"/>
              </a:ext>
            </a:extLst>
          </p:cNvPr>
          <p:cNvSpPr/>
          <p:nvPr/>
        </p:nvSpPr>
        <p:spPr>
          <a:xfrm>
            <a:off x="6168444" y="72788"/>
            <a:ext cx="981140" cy="981140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AB69352-52AE-41E8-8FF3-A9B28D87C603}"/>
              </a:ext>
            </a:extLst>
          </p:cNvPr>
          <p:cNvSpPr/>
          <p:nvPr/>
        </p:nvSpPr>
        <p:spPr>
          <a:xfrm>
            <a:off x="6286624" y="190968"/>
            <a:ext cx="744780" cy="744780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A31403E-D853-40DB-B1C1-919E6A7EB839}"/>
              </a:ext>
            </a:extLst>
          </p:cNvPr>
          <p:cNvSpPr/>
          <p:nvPr/>
        </p:nvSpPr>
        <p:spPr>
          <a:xfrm>
            <a:off x="7269731" y="72788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F361AE1-175D-499C-A801-1CA783B0CA9D}"/>
              </a:ext>
            </a:extLst>
          </p:cNvPr>
          <p:cNvSpPr/>
          <p:nvPr/>
        </p:nvSpPr>
        <p:spPr>
          <a:xfrm>
            <a:off x="7387911" y="190968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682810F-0726-4FC6-90BB-E17C618CB1F1}"/>
              </a:ext>
            </a:extLst>
          </p:cNvPr>
          <p:cNvSpPr/>
          <p:nvPr/>
        </p:nvSpPr>
        <p:spPr>
          <a:xfrm>
            <a:off x="8372142" y="72788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31536BA-87D6-472E-BC5F-43BE9E5DDF79}"/>
              </a:ext>
            </a:extLst>
          </p:cNvPr>
          <p:cNvSpPr/>
          <p:nvPr/>
        </p:nvSpPr>
        <p:spPr>
          <a:xfrm>
            <a:off x="8490322" y="190968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238C964-0CCC-4AB5-9F99-AA24E64AC1F1}"/>
              </a:ext>
            </a:extLst>
          </p:cNvPr>
          <p:cNvSpPr/>
          <p:nvPr/>
        </p:nvSpPr>
        <p:spPr>
          <a:xfrm>
            <a:off x="6233824" y="429897"/>
            <a:ext cx="834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5BEF531-937E-4602-BCE5-C7A7C6F9E3F8}"/>
              </a:ext>
            </a:extLst>
          </p:cNvPr>
          <p:cNvSpPr/>
          <p:nvPr/>
        </p:nvSpPr>
        <p:spPr>
          <a:xfrm>
            <a:off x="7170010" y="378470"/>
            <a:ext cx="117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050" b="1" dirty="0">
                <a:solidFill>
                  <a:schemeClr val="bg1"/>
                </a:solidFill>
                <a:latin typeface="Myriad Pro" panose="020B0503030403020204" pitchFamily="34" charset="0"/>
              </a:rPr>
              <a:t>DISTIBUTION CHANNEL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DF8445D-C7B8-4691-BB67-A44F61E4487C}"/>
              </a:ext>
            </a:extLst>
          </p:cNvPr>
          <p:cNvSpPr/>
          <p:nvPr/>
        </p:nvSpPr>
        <p:spPr>
          <a:xfrm>
            <a:off x="8377623" y="417705"/>
            <a:ext cx="981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DEMAND</a:t>
            </a:r>
            <a:endParaRPr lang="id-ID" sz="1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34C2DA71-0B95-49B6-857B-606BDED31659}"/>
              </a:ext>
            </a:extLst>
          </p:cNvPr>
          <p:cNvSpPr/>
          <p:nvPr/>
        </p:nvSpPr>
        <p:spPr>
          <a:xfrm>
            <a:off x="9457616" y="72788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BF18262-FADC-4371-96EE-E1EA5ACD7391}"/>
              </a:ext>
            </a:extLst>
          </p:cNvPr>
          <p:cNvSpPr/>
          <p:nvPr/>
        </p:nvSpPr>
        <p:spPr>
          <a:xfrm>
            <a:off x="9575796" y="190968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F63AD4C-0CC5-47BE-ACB9-2427BD25627C}"/>
              </a:ext>
            </a:extLst>
          </p:cNvPr>
          <p:cNvSpPr/>
          <p:nvPr/>
        </p:nvSpPr>
        <p:spPr>
          <a:xfrm>
            <a:off x="9463097" y="417705"/>
            <a:ext cx="981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</a:t>
            </a:r>
            <a:endParaRPr lang="id-ID" sz="105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ounded Rectangle 127">
            <a:extLst>
              <a:ext uri="{FF2B5EF4-FFF2-40B4-BE49-F238E27FC236}">
                <a16:creationId xmlns:a16="http://schemas.microsoft.com/office/drawing/2014/main" xmlns="" id="{459D5BA9-531D-429F-A003-1B5FD897EF80}"/>
              </a:ext>
            </a:extLst>
          </p:cNvPr>
          <p:cNvSpPr/>
          <p:nvPr/>
        </p:nvSpPr>
        <p:spPr>
          <a:xfrm>
            <a:off x="2127726" y="4808479"/>
            <a:ext cx="8429435" cy="1933806"/>
          </a:xfrm>
          <a:prstGeom prst="roundRect">
            <a:avLst>
              <a:gd name="adj" fmla="val 16179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0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0" name="Rounded Rectangle 128">
            <a:extLst>
              <a:ext uri="{FF2B5EF4-FFF2-40B4-BE49-F238E27FC236}">
                <a16:creationId xmlns:a16="http://schemas.microsoft.com/office/drawing/2014/main" xmlns="" id="{7EF9BBB9-83ED-4296-8955-DCDC0DB443F4}"/>
              </a:ext>
            </a:extLst>
          </p:cNvPr>
          <p:cNvSpPr/>
          <p:nvPr/>
        </p:nvSpPr>
        <p:spPr>
          <a:xfrm>
            <a:off x="2127729" y="1351685"/>
            <a:ext cx="8429435" cy="2043631"/>
          </a:xfrm>
          <a:prstGeom prst="roundRect">
            <a:avLst>
              <a:gd name="adj" fmla="val 16179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0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2" name="Rounded Rectangle 129">
            <a:extLst>
              <a:ext uri="{FF2B5EF4-FFF2-40B4-BE49-F238E27FC236}">
                <a16:creationId xmlns:a16="http://schemas.microsoft.com/office/drawing/2014/main" xmlns="" id="{47FD0101-01F7-4C35-A6EE-E8BF0B7C8F09}"/>
              </a:ext>
            </a:extLst>
          </p:cNvPr>
          <p:cNvSpPr/>
          <p:nvPr/>
        </p:nvSpPr>
        <p:spPr>
          <a:xfrm>
            <a:off x="265643" y="1892031"/>
            <a:ext cx="1503789" cy="505610"/>
          </a:xfrm>
          <a:prstGeom prst="roundRect">
            <a:avLst>
              <a:gd name="adj" fmla="val 33384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84766B1-C766-4FB6-8DBC-FBB27336BAAB}"/>
              </a:ext>
            </a:extLst>
          </p:cNvPr>
          <p:cNvSpPr/>
          <p:nvPr/>
        </p:nvSpPr>
        <p:spPr>
          <a:xfrm>
            <a:off x="151365" y="2010874"/>
            <a:ext cx="256855" cy="256855"/>
          </a:xfrm>
          <a:prstGeom prst="ellipse">
            <a:avLst/>
          </a:prstGeom>
          <a:solidFill>
            <a:srgbClr val="8EC5EF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rgbClr val="1F4E79"/>
                </a:solidFill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60D1569-10CF-42C8-A128-58202FFE35B8}"/>
              </a:ext>
            </a:extLst>
          </p:cNvPr>
          <p:cNvSpPr txBox="1"/>
          <p:nvPr/>
        </p:nvSpPr>
        <p:spPr>
          <a:xfrm>
            <a:off x="340585" y="1889176"/>
            <a:ext cx="1373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b="1" dirty="0">
                <a:solidFill>
                  <a:schemeClr val="bg1"/>
                </a:solidFill>
                <a:latin typeface="Myriad Pro" panose="020B0503030403020204" pitchFamily="34" charset="0"/>
              </a:rPr>
              <a:t>Bantuan Pelatihan, Pendampingan &amp; Tutorial</a:t>
            </a:r>
          </a:p>
        </p:txBody>
      </p:sp>
      <p:sp>
        <p:nvSpPr>
          <p:cNvPr id="28" name="Rounded Rectangle 134">
            <a:extLst>
              <a:ext uri="{FF2B5EF4-FFF2-40B4-BE49-F238E27FC236}">
                <a16:creationId xmlns:a16="http://schemas.microsoft.com/office/drawing/2014/main" xmlns="" id="{A2AD77B6-51B3-4391-8690-7CF4B4892A57}"/>
              </a:ext>
            </a:extLst>
          </p:cNvPr>
          <p:cNvSpPr/>
          <p:nvPr/>
        </p:nvSpPr>
        <p:spPr>
          <a:xfrm>
            <a:off x="2356802" y="1642431"/>
            <a:ext cx="716008" cy="383053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i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Healthy </a:t>
            </a:r>
          </a:p>
          <a:p>
            <a:pPr algn="ctr"/>
            <a:r>
              <a:rPr lang="id-ID" sz="1000" b="1" i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Food</a:t>
            </a:r>
          </a:p>
        </p:txBody>
      </p:sp>
      <p:sp>
        <p:nvSpPr>
          <p:cNvPr id="34" name="Rounded Rectangle 137">
            <a:extLst>
              <a:ext uri="{FF2B5EF4-FFF2-40B4-BE49-F238E27FC236}">
                <a16:creationId xmlns:a16="http://schemas.microsoft.com/office/drawing/2014/main" xmlns="" id="{0101FDB2-7620-44C8-8663-C368001B23CD}"/>
              </a:ext>
            </a:extLst>
          </p:cNvPr>
          <p:cNvSpPr/>
          <p:nvPr/>
        </p:nvSpPr>
        <p:spPr>
          <a:xfrm>
            <a:off x="5092250" y="1632888"/>
            <a:ext cx="808819" cy="376266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Alat </a:t>
            </a:r>
          </a:p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Olahraga</a:t>
            </a:r>
          </a:p>
        </p:txBody>
      </p:sp>
      <p:sp>
        <p:nvSpPr>
          <p:cNvPr id="35" name="Rounded Rectangle 146">
            <a:extLst>
              <a:ext uri="{FF2B5EF4-FFF2-40B4-BE49-F238E27FC236}">
                <a16:creationId xmlns:a16="http://schemas.microsoft.com/office/drawing/2014/main" xmlns="" id="{5D7AD9EC-CDB7-4A4A-B29F-7F758967D129}"/>
              </a:ext>
            </a:extLst>
          </p:cNvPr>
          <p:cNvSpPr/>
          <p:nvPr/>
        </p:nvSpPr>
        <p:spPr>
          <a:xfrm>
            <a:off x="4082530" y="1632885"/>
            <a:ext cx="1009720" cy="392599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Sayuran &amp;</a:t>
            </a:r>
          </a:p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 Buah-buahan</a:t>
            </a:r>
          </a:p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id-ID" sz="900" b="1" i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Urban Farming)</a:t>
            </a:r>
            <a:endParaRPr lang="id-ID" sz="900" b="1" dirty="0">
              <a:solidFill>
                <a:schemeClr val="tx2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6" name="Rounded Rectangle 153">
            <a:extLst>
              <a:ext uri="{FF2B5EF4-FFF2-40B4-BE49-F238E27FC236}">
                <a16:creationId xmlns:a16="http://schemas.microsoft.com/office/drawing/2014/main" xmlns="" id="{49938E04-0CB9-4592-B626-46DB4E8BA240}"/>
              </a:ext>
            </a:extLst>
          </p:cNvPr>
          <p:cNvSpPr/>
          <p:nvPr/>
        </p:nvSpPr>
        <p:spPr>
          <a:xfrm>
            <a:off x="3072810" y="1642431"/>
            <a:ext cx="1009720" cy="383053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Kuliner dan Frozen Food</a:t>
            </a:r>
          </a:p>
        </p:txBody>
      </p:sp>
      <p:sp>
        <p:nvSpPr>
          <p:cNvPr id="37" name="Rounded Rectangle 154">
            <a:extLst>
              <a:ext uri="{FF2B5EF4-FFF2-40B4-BE49-F238E27FC236}">
                <a16:creationId xmlns:a16="http://schemas.microsoft.com/office/drawing/2014/main" xmlns="" id="{78F52670-6D08-461E-A4C8-43CEE3317B33}"/>
              </a:ext>
            </a:extLst>
          </p:cNvPr>
          <p:cNvSpPr/>
          <p:nvPr/>
        </p:nvSpPr>
        <p:spPr>
          <a:xfrm>
            <a:off x="5901069" y="1632884"/>
            <a:ext cx="821122" cy="376270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Produk Kesehatan</a:t>
            </a:r>
          </a:p>
        </p:txBody>
      </p:sp>
      <p:sp>
        <p:nvSpPr>
          <p:cNvPr id="38" name="Rounded Rectangle 156">
            <a:extLst>
              <a:ext uri="{FF2B5EF4-FFF2-40B4-BE49-F238E27FC236}">
                <a16:creationId xmlns:a16="http://schemas.microsoft.com/office/drawing/2014/main" xmlns="" id="{B60CAC67-A0B7-431D-835E-5FD5C2086138}"/>
              </a:ext>
            </a:extLst>
          </p:cNvPr>
          <p:cNvSpPr/>
          <p:nvPr/>
        </p:nvSpPr>
        <p:spPr>
          <a:xfrm>
            <a:off x="6893536" y="1632887"/>
            <a:ext cx="840345" cy="376267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Padat Karya :</a:t>
            </a:r>
          </a:p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Ekspedisi &amp; Kontruksi</a:t>
            </a:r>
          </a:p>
        </p:txBody>
      </p:sp>
      <p:sp>
        <p:nvSpPr>
          <p:cNvPr id="39" name="Rounded Rectangle 158">
            <a:extLst>
              <a:ext uri="{FF2B5EF4-FFF2-40B4-BE49-F238E27FC236}">
                <a16:creationId xmlns:a16="http://schemas.microsoft.com/office/drawing/2014/main" xmlns="" id="{DFD4A7BE-8A89-47BF-8356-4A096F0238FC}"/>
              </a:ext>
            </a:extLst>
          </p:cNvPr>
          <p:cNvSpPr/>
          <p:nvPr/>
        </p:nvSpPr>
        <p:spPr>
          <a:xfrm>
            <a:off x="7751134" y="1632886"/>
            <a:ext cx="1297173" cy="376268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Produk &amp; Jasa Pendukung MICE</a:t>
            </a:r>
          </a:p>
        </p:txBody>
      </p:sp>
      <p:sp>
        <p:nvSpPr>
          <p:cNvPr id="40" name="Rounded Rectangle 161">
            <a:extLst>
              <a:ext uri="{FF2B5EF4-FFF2-40B4-BE49-F238E27FC236}">
                <a16:creationId xmlns:a16="http://schemas.microsoft.com/office/drawing/2014/main" xmlns="" id="{C363D706-1DF5-47DB-A943-9DA5FB65F756}"/>
              </a:ext>
            </a:extLst>
          </p:cNvPr>
          <p:cNvSpPr/>
          <p:nvPr/>
        </p:nvSpPr>
        <p:spPr>
          <a:xfrm>
            <a:off x="9048307" y="1632886"/>
            <a:ext cx="1372550" cy="376268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Pariwisata Berbasis Masyarakat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4289C5B-B071-42E1-9D79-3BA7425AAF91}"/>
              </a:ext>
            </a:extLst>
          </p:cNvPr>
          <p:cNvSpPr txBox="1"/>
          <p:nvPr/>
        </p:nvSpPr>
        <p:spPr>
          <a:xfrm>
            <a:off x="7825563" y="2058472"/>
            <a:ext cx="1148316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Tata Boga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Fotografi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Dekorasi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membuat </a:t>
            </a:r>
            <a:r>
              <a:rPr lang="id-ID" sz="900" i="1" dirty="0">
                <a:latin typeface="Myriad Pro" panose="020B0503030403020204" pitchFamily="34" charset="0"/>
              </a:rPr>
              <a:t>Merchandise/</a:t>
            </a:r>
          </a:p>
          <a:p>
            <a:pPr marL="177800"/>
            <a:r>
              <a:rPr lang="id-ID" sz="900" i="1" dirty="0">
                <a:latin typeface="Myriad Pro" panose="020B0503030403020204" pitchFamily="34" charset="0"/>
              </a:rPr>
              <a:t>Souvenir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MC/</a:t>
            </a:r>
            <a:r>
              <a:rPr lang="id-ID" sz="900" i="1" dirty="0">
                <a:latin typeface="Myriad Pro" panose="020B0503030403020204" pitchFamily="34" charset="0"/>
              </a:rPr>
              <a:t>Public speaking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</a:t>
            </a:r>
            <a:r>
              <a:rPr lang="id-ID" sz="900" i="1" dirty="0">
                <a:latin typeface="Myriad Pro" panose="020B0503030403020204" pitchFamily="34" charset="0"/>
              </a:rPr>
              <a:t>hospitality</a:t>
            </a:r>
            <a:endParaRPr lang="id-ID" sz="900" dirty="0">
              <a:latin typeface="Myriad Pro" panose="020B0503030403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4319CAA-A2B3-48AC-8373-6E58BDE21DF0}"/>
              </a:ext>
            </a:extLst>
          </p:cNvPr>
          <p:cNvSpPr txBox="1"/>
          <p:nvPr/>
        </p:nvSpPr>
        <p:spPr>
          <a:xfrm>
            <a:off x="9085995" y="2025484"/>
            <a:ext cx="129717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</a:t>
            </a:r>
            <a:r>
              <a:rPr lang="id-ID" sz="900" i="1" dirty="0">
                <a:latin typeface="Myriad Pro" panose="020B0503030403020204" pitchFamily="34" charset="0"/>
              </a:rPr>
              <a:t>Tour Guide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Penyediaan kuliner untuk mendukung kawasan wisata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membuat </a:t>
            </a:r>
            <a:r>
              <a:rPr lang="id-ID" sz="900" i="1" dirty="0">
                <a:latin typeface="Myriad Pro" panose="020B0503030403020204" pitchFamily="34" charset="0"/>
              </a:rPr>
              <a:t>Merchandise/Souvenir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859C959-1F6A-40D1-9B27-8AA5DA360CA7}"/>
              </a:ext>
            </a:extLst>
          </p:cNvPr>
          <p:cNvSpPr txBox="1"/>
          <p:nvPr/>
        </p:nvSpPr>
        <p:spPr>
          <a:xfrm>
            <a:off x="6893537" y="2025484"/>
            <a:ext cx="84034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manajemen barang/paket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menjaring </a:t>
            </a:r>
            <a:r>
              <a:rPr lang="id-ID" sz="900" i="1" dirty="0">
                <a:latin typeface="Myriad Pro" panose="020B0503030403020204" pitchFamily="34" charset="0"/>
              </a:rPr>
              <a:t>customer</a:t>
            </a:r>
            <a:r>
              <a:rPr lang="id-ID" sz="900" dirty="0">
                <a:latin typeface="Myriad Pro" panose="020B0503030403020204" pitchFamily="34" charset="0"/>
              </a:rPr>
              <a:t> UMKM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Pelatihan &amp; sertifikasi Kontruksi</a:t>
            </a:r>
          </a:p>
        </p:txBody>
      </p:sp>
      <p:sp>
        <p:nvSpPr>
          <p:cNvPr id="44" name="Rounded Rectangle 178">
            <a:extLst>
              <a:ext uri="{FF2B5EF4-FFF2-40B4-BE49-F238E27FC236}">
                <a16:creationId xmlns:a16="http://schemas.microsoft.com/office/drawing/2014/main" xmlns="" id="{07BB3DF4-78B1-400C-BE78-99E46DD73A65}"/>
              </a:ext>
            </a:extLst>
          </p:cNvPr>
          <p:cNvSpPr/>
          <p:nvPr/>
        </p:nvSpPr>
        <p:spPr>
          <a:xfrm>
            <a:off x="4082530" y="2280926"/>
            <a:ext cx="1187677" cy="1007821"/>
          </a:xfrm>
          <a:prstGeom prst="roundRect">
            <a:avLst>
              <a:gd name="adj" fmla="val 13443"/>
            </a:avLst>
          </a:prstGeom>
          <a:solidFill>
            <a:srgbClr val="425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5" name="Rounded Rectangle 182">
            <a:extLst>
              <a:ext uri="{FF2B5EF4-FFF2-40B4-BE49-F238E27FC236}">
                <a16:creationId xmlns:a16="http://schemas.microsoft.com/office/drawing/2014/main" xmlns="" id="{60F93BD4-422E-4903-80C9-64CF90A7C5DE}"/>
              </a:ext>
            </a:extLst>
          </p:cNvPr>
          <p:cNvSpPr/>
          <p:nvPr/>
        </p:nvSpPr>
        <p:spPr>
          <a:xfrm>
            <a:off x="2356802" y="2280926"/>
            <a:ext cx="1481065" cy="1007821"/>
          </a:xfrm>
          <a:prstGeom prst="roundRect">
            <a:avLst>
              <a:gd name="adj" fmla="val 14440"/>
            </a:avLst>
          </a:prstGeom>
          <a:solidFill>
            <a:srgbClr val="425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900" b="1" dirty="0">
                <a:solidFill>
                  <a:schemeClr val="bg1"/>
                </a:solidFill>
                <a:latin typeface="Myriad Pro" panose="020B0503030403020204" pitchFamily="34" charset="0"/>
              </a:rPr>
              <a:t>Pelatihan, Pendampingan &amp; Tutorial Produksi &amp; Pengemasan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C63D1321-B710-486D-80A4-85377ACB161F}"/>
              </a:ext>
            </a:extLst>
          </p:cNvPr>
          <p:cNvCxnSpPr/>
          <p:nvPr/>
        </p:nvCxnSpPr>
        <p:spPr>
          <a:xfrm>
            <a:off x="3837867" y="2784836"/>
            <a:ext cx="276694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8A0878B5-9A62-473A-BBF8-E7F5E9A4FD64}"/>
              </a:ext>
            </a:extLst>
          </p:cNvPr>
          <p:cNvGrpSpPr/>
          <p:nvPr/>
        </p:nvGrpSpPr>
        <p:grpSpPr>
          <a:xfrm>
            <a:off x="4126101" y="2871491"/>
            <a:ext cx="1100534" cy="344380"/>
            <a:chOff x="4114560" y="1780228"/>
            <a:chExt cx="1100534" cy="344380"/>
          </a:xfrm>
        </p:grpSpPr>
        <p:sp>
          <p:nvSpPr>
            <p:cNvPr id="48" name="Rounded Rectangle 206">
              <a:extLst>
                <a:ext uri="{FF2B5EF4-FFF2-40B4-BE49-F238E27FC236}">
                  <a16:creationId xmlns:a16="http://schemas.microsoft.com/office/drawing/2014/main" xmlns="" id="{A0D4C270-F533-4670-BA61-F1BBFBD896DF}"/>
                </a:ext>
              </a:extLst>
            </p:cNvPr>
            <p:cNvSpPr/>
            <p:nvPr/>
          </p:nvSpPr>
          <p:spPr>
            <a:xfrm>
              <a:off x="4114560" y="1780229"/>
              <a:ext cx="550267" cy="344379"/>
            </a:xfrm>
            <a:prstGeom prst="roundRect">
              <a:avLst>
                <a:gd name="adj" fmla="val 33384"/>
              </a:avLst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id-ID" sz="1000" b="1" i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Offline</a:t>
              </a:r>
            </a:p>
          </p:txBody>
        </p:sp>
        <p:sp>
          <p:nvSpPr>
            <p:cNvPr id="49" name="Rounded Rectangle 207">
              <a:extLst>
                <a:ext uri="{FF2B5EF4-FFF2-40B4-BE49-F238E27FC236}">
                  <a16:creationId xmlns:a16="http://schemas.microsoft.com/office/drawing/2014/main" xmlns="" id="{6ED970C6-D07D-4BE6-9B61-FD40C3FB80B4}"/>
                </a:ext>
              </a:extLst>
            </p:cNvPr>
            <p:cNvSpPr/>
            <p:nvPr/>
          </p:nvSpPr>
          <p:spPr>
            <a:xfrm>
              <a:off x="4716207" y="1780228"/>
              <a:ext cx="498887" cy="344379"/>
            </a:xfrm>
            <a:prstGeom prst="roundRect">
              <a:avLst>
                <a:gd name="adj" fmla="val 33384"/>
              </a:avLst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id-ID" sz="1000" b="1" i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Online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DE5205C-B41F-4444-9C2A-49F23FE32E72}"/>
              </a:ext>
            </a:extLst>
          </p:cNvPr>
          <p:cNvSpPr txBox="1"/>
          <p:nvPr/>
        </p:nvSpPr>
        <p:spPr>
          <a:xfrm>
            <a:off x="4082530" y="2341585"/>
            <a:ext cx="11876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b="1" dirty="0">
                <a:solidFill>
                  <a:schemeClr val="bg1"/>
                </a:solidFill>
                <a:latin typeface="Myriad Pro" panose="020B0503030403020204" pitchFamily="34" charset="0"/>
              </a:rPr>
              <a:t>Pelatihan, Pendampingan &amp; Tutorial Pemasaran</a:t>
            </a:r>
          </a:p>
        </p:txBody>
      </p:sp>
      <p:sp>
        <p:nvSpPr>
          <p:cNvPr id="51" name="Rounded Rectangle 209">
            <a:extLst>
              <a:ext uri="{FF2B5EF4-FFF2-40B4-BE49-F238E27FC236}">
                <a16:creationId xmlns:a16="http://schemas.microsoft.com/office/drawing/2014/main" xmlns="" id="{1B0DDBBA-C7E4-449B-83AA-7D3B372B45B0}"/>
              </a:ext>
            </a:extLst>
          </p:cNvPr>
          <p:cNvSpPr/>
          <p:nvPr/>
        </p:nvSpPr>
        <p:spPr>
          <a:xfrm>
            <a:off x="5534514" y="2281867"/>
            <a:ext cx="1187677" cy="1007821"/>
          </a:xfrm>
          <a:prstGeom prst="roundRect">
            <a:avLst>
              <a:gd name="adj" fmla="val 13443"/>
            </a:avLst>
          </a:prstGeom>
          <a:solidFill>
            <a:srgbClr val="425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900" b="1" dirty="0">
                <a:solidFill>
                  <a:schemeClr val="bg1"/>
                </a:solidFill>
                <a:latin typeface="Myriad Pro" panose="020B0503030403020204" pitchFamily="34" charset="0"/>
              </a:rPr>
              <a:t>Pelatihan, Pendampingan &amp; Tutorial Manajemen Usaha/Bisnis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AFA39FA0-7970-40F5-9443-F24BC285C1E7}"/>
              </a:ext>
            </a:extLst>
          </p:cNvPr>
          <p:cNvCxnSpPr/>
          <p:nvPr/>
        </p:nvCxnSpPr>
        <p:spPr>
          <a:xfrm>
            <a:off x="5260354" y="2773020"/>
            <a:ext cx="276694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211">
            <a:extLst>
              <a:ext uri="{FF2B5EF4-FFF2-40B4-BE49-F238E27FC236}">
                <a16:creationId xmlns:a16="http://schemas.microsoft.com/office/drawing/2014/main" xmlns="" id="{284A3646-334E-4776-B5DA-FBF98DB4CD3B}"/>
              </a:ext>
            </a:extLst>
          </p:cNvPr>
          <p:cNvSpPr/>
          <p:nvPr/>
        </p:nvSpPr>
        <p:spPr>
          <a:xfrm>
            <a:off x="2191212" y="1552272"/>
            <a:ext cx="4649536" cy="1752695"/>
          </a:xfrm>
          <a:prstGeom prst="roundRect">
            <a:avLst>
              <a:gd name="adj" fmla="val 16179"/>
            </a:avLst>
          </a:prstGeom>
          <a:noFill/>
          <a:ln>
            <a:solidFill>
              <a:srgbClr val="425C7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0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54" name="Rounded Rectangle 212">
            <a:extLst>
              <a:ext uri="{FF2B5EF4-FFF2-40B4-BE49-F238E27FC236}">
                <a16:creationId xmlns:a16="http://schemas.microsoft.com/office/drawing/2014/main" xmlns="" id="{CB6E3F0C-BC16-4411-ADC3-19BA1479E328}"/>
              </a:ext>
            </a:extLst>
          </p:cNvPr>
          <p:cNvSpPr/>
          <p:nvPr/>
        </p:nvSpPr>
        <p:spPr>
          <a:xfrm>
            <a:off x="2127728" y="3490317"/>
            <a:ext cx="8429435" cy="1208337"/>
          </a:xfrm>
          <a:prstGeom prst="roundRect">
            <a:avLst>
              <a:gd name="adj" fmla="val 16179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0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55" name="Rounded Rectangle 213">
            <a:extLst>
              <a:ext uri="{FF2B5EF4-FFF2-40B4-BE49-F238E27FC236}">
                <a16:creationId xmlns:a16="http://schemas.microsoft.com/office/drawing/2014/main" xmlns="" id="{A4D542C7-96B4-4AA0-9BE0-64E3C980CCAE}"/>
              </a:ext>
            </a:extLst>
          </p:cNvPr>
          <p:cNvSpPr/>
          <p:nvPr/>
        </p:nvSpPr>
        <p:spPr>
          <a:xfrm rot="16200000">
            <a:off x="1329158" y="3943303"/>
            <a:ext cx="1195627" cy="315073"/>
          </a:xfrm>
          <a:prstGeom prst="roundRect">
            <a:avLst>
              <a:gd name="adj" fmla="val 33384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1"/>
                </a:solidFill>
                <a:latin typeface="Myriad Pro" panose="020B0503030403020204" pitchFamily="34" charset="0"/>
              </a:rPr>
              <a:t>Sasaran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84924FBC-36FC-48D2-8113-7A18A3F7336E}"/>
              </a:ext>
            </a:extLst>
          </p:cNvPr>
          <p:cNvSpPr/>
          <p:nvPr/>
        </p:nvSpPr>
        <p:spPr>
          <a:xfrm>
            <a:off x="2616849" y="1404229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49011190-D6E5-42ED-8050-1C1E2869224A}"/>
              </a:ext>
            </a:extLst>
          </p:cNvPr>
          <p:cNvSpPr/>
          <p:nvPr/>
        </p:nvSpPr>
        <p:spPr>
          <a:xfrm>
            <a:off x="3479713" y="1404228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37532A51-B4A9-4380-86FE-50C7C3E8F62A}"/>
              </a:ext>
            </a:extLst>
          </p:cNvPr>
          <p:cNvSpPr/>
          <p:nvPr/>
        </p:nvSpPr>
        <p:spPr>
          <a:xfrm>
            <a:off x="4489433" y="1404226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ACCDB67-2713-4688-BE1D-9F664B009A90}"/>
              </a:ext>
            </a:extLst>
          </p:cNvPr>
          <p:cNvSpPr/>
          <p:nvPr/>
        </p:nvSpPr>
        <p:spPr>
          <a:xfrm>
            <a:off x="5398702" y="1404224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B2D51F8D-C554-4E8E-AE9B-6802CCC89485}"/>
              </a:ext>
            </a:extLst>
          </p:cNvPr>
          <p:cNvSpPr/>
          <p:nvPr/>
        </p:nvSpPr>
        <p:spPr>
          <a:xfrm>
            <a:off x="6146532" y="1404222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C216CEF1-0E6E-47F2-AB0B-178345E11D21}"/>
              </a:ext>
            </a:extLst>
          </p:cNvPr>
          <p:cNvSpPr/>
          <p:nvPr/>
        </p:nvSpPr>
        <p:spPr>
          <a:xfrm>
            <a:off x="7215751" y="1411093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F414BC4D-44BB-42BC-8605-8E08C92D68A2}"/>
              </a:ext>
            </a:extLst>
          </p:cNvPr>
          <p:cNvSpPr/>
          <p:nvPr/>
        </p:nvSpPr>
        <p:spPr>
          <a:xfrm>
            <a:off x="8301764" y="1424835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g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25EC10A-0421-493C-ADC9-392292F360FC}"/>
              </a:ext>
            </a:extLst>
          </p:cNvPr>
          <p:cNvSpPr/>
          <p:nvPr/>
        </p:nvSpPr>
        <p:spPr>
          <a:xfrm>
            <a:off x="9636625" y="1424835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h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1FCDBA01-A193-4347-A982-BE9D332B8AF0}"/>
              </a:ext>
            </a:extLst>
          </p:cNvPr>
          <p:cNvSpPr/>
          <p:nvPr/>
        </p:nvSpPr>
        <p:spPr>
          <a:xfrm>
            <a:off x="2616848" y="3398208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C6ECD8EE-7959-4BE3-9D46-2101CD8E9813}"/>
              </a:ext>
            </a:extLst>
          </p:cNvPr>
          <p:cNvSpPr/>
          <p:nvPr/>
        </p:nvSpPr>
        <p:spPr>
          <a:xfrm>
            <a:off x="3479712" y="3398207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88365EA9-C14A-4A2C-A1DC-7D4F1BE0DFC7}"/>
              </a:ext>
            </a:extLst>
          </p:cNvPr>
          <p:cNvSpPr/>
          <p:nvPr/>
        </p:nvSpPr>
        <p:spPr>
          <a:xfrm>
            <a:off x="4489432" y="3398205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F887D654-D071-4726-B997-BAA2CBD4D41F}"/>
              </a:ext>
            </a:extLst>
          </p:cNvPr>
          <p:cNvSpPr/>
          <p:nvPr/>
        </p:nvSpPr>
        <p:spPr>
          <a:xfrm>
            <a:off x="5398701" y="3398203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E8B8CF40-748F-4AD9-B013-7A977A27E68D}"/>
              </a:ext>
            </a:extLst>
          </p:cNvPr>
          <p:cNvSpPr/>
          <p:nvPr/>
        </p:nvSpPr>
        <p:spPr>
          <a:xfrm>
            <a:off x="6146531" y="3398201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3580985B-C7BB-419D-989D-7952A60C0D7A}"/>
              </a:ext>
            </a:extLst>
          </p:cNvPr>
          <p:cNvSpPr/>
          <p:nvPr/>
        </p:nvSpPr>
        <p:spPr>
          <a:xfrm>
            <a:off x="7215750" y="3405072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F5679049-47F4-41AC-BDF4-1F490F6F7767}"/>
              </a:ext>
            </a:extLst>
          </p:cNvPr>
          <p:cNvSpPr/>
          <p:nvPr/>
        </p:nvSpPr>
        <p:spPr>
          <a:xfrm>
            <a:off x="8301763" y="3418814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g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C8545E45-1B34-4AB1-9325-D5779913717B}"/>
              </a:ext>
            </a:extLst>
          </p:cNvPr>
          <p:cNvSpPr/>
          <p:nvPr/>
        </p:nvSpPr>
        <p:spPr>
          <a:xfrm>
            <a:off x="9636624" y="3418814"/>
            <a:ext cx="195913" cy="195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</a:rPr>
              <a:t>h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B8E253E-D777-4470-9CFD-900BA06B9715}"/>
              </a:ext>
            </a:extLst>
          </p:cNvPr>
          <p:cNvSpPr txBox="1"/>
          <p:nvPr/>
        </p:nvSpPr>
        <p:spPr>
          <a:xfrm>
            <a:off x="2191212" y="3713770"/>
            <a:ext cx="90612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Buruh / Tukang / Sopir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Wirausahawan Toko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Karyawan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PKL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Pengangguran</a:t>
            </a:r>
          </a:p>
        </p:txBody>
      </p:sp>
      <p:sp>
        <p:nvSpPr>
          <p:cNvPr id="73" name="Rounded Rectangle 231">
            <a:extLst>
              <a:ext uri="{FF2B5EF4-FFF2-40B4-BE49-F238E27FC236}">
                <a16:creationId xmlns:a16="http://schemas.microsoft.com/office/drawing/2014/main" xmlns="" id="{5A3189DA-6961-41FA-9D82-E3BB1435A238}"/>
              </a:ext>
            </a:extLst>
          </p:cNvPr>
          <p:cNvSpPr/>
          <p:nvPr/>
        </p:nvSpPr>
        <p:spPr>
          <a:xfrm>
            <a:off x="265640" y="5260266"/>
            <a:ext cx="1503789" cy="505610"/>
          </a:xfrm>
          <a:prstGeom prst="roundRect">
            <a:avLst>
              <a:gd name="adj" fmla="val 33384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C93F5230-21AF-426F-B4E7-F1264016A94C}"/>
              </a:ext>
            </a:extLst>
          </p:cNvPr>
          <p:cNvSpPr/>
          <p:nvPr/>
        </p:nvSpPr>
        <p:spPr>
          <a:xfrm>
            <a:off x="151362" y="5379109"/>
            <a:ext cx="256855" cy="256855"/>
          </a:xfrm>
          <a:prstGeom prst="ellipse">
            <a:avLst/>
          </a:prstGeom>
          <a:solidFill>
            <a:srgbClr val="8EC5EF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rgbClr val="1F4E79"/>
                </a:solidFill>
              </a:rPr>
              <a:t>B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3B62157C-9007-4F08-BAC3-EEA37D6A5FE2}"/>
              </a:ext>
            </a:extLst>
          </p:cNvPr>
          <p:cNvSpPr txBox="1"/>
          <p:nvPr/>
        </p:nvSpPr>
        <p:spPr>
          <a:xfrm>
            <a:off x="396279" y="5313016"/>
            <a:ext cx="137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b="1" dirty="0">
                <a:solidFill>
                  <a:schemeClr val="bg1"/>
                </a:solidFill>
                <a:latin typeface="Myriad Pro" panose="020B0503030403020204" pitchFamily="34" charset="0"/>
              </a:rPr>
              <a:t>Bantuan Bahan Baku &amp; Sarana Prasarana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D3BF429-390F-464A-A829-7A24101F26CF}"/>
              </a:ext>
            </a:extLst>
          </p:cNvPr>
          <p:cNvSpPr txBox="1"/>
          <p:nvPr/>
        </p:nvSpPr>
        <p:spPr>
          <a:xfrm>
            <a:off x="7825560" y="5405441"/>
            <a:ext cx="114831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Bantuan Peralatan Katering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Bantuan Peralatan untuk membuat </a:t>
            </a:r>
            <a:r>
              <a:rPr lang="id-ID" sz="900" i="1" dirty="0">
                <a:latin typeface="Myriad Pro" panose="020B0503030403020204" pitchFamily="34" charset="0"/>
              </a:rPr>
              <a:t>souvenir</a:t>
            </a:r>
            <a:endParaRPr lang="id-ID" sz="900" dirty="0">
              <a:latin typeface="Myriad Pro" panose="020B0503030403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BC3E532-21CA-4FFE-83AE-8E23120C0E71}"/>
              </a:ext>
            </a:extLst>
          </p:cNvPr>
          <p:cNvSpPr txBox="1"/>
          <p:nvPr/>
        </p:nvSpPr>
        <p:spPr>
          <a:xfrm>
            <a:off x="9085992" y="5372453"/>
            <a:ext cx="1297173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Pembangunan Atraksi, Amenitas dan aksesibilitas :</a:t>
            </a:r>
          </a:p>
          <a:p>
            <a:pPr marL="360363" lvl="1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Aksesibilitas</a:t>
            </a:r>
          </a:p>
          <a:p>
            <a:pPr marL="360363" lvl="1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Fasilitas Pendukung</a:t>
            </a:r>
          </a:p>
          <a:p>
            <a:pPr marL="360363" lvl="1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Galeri Souvenir</a:t>
            </a:r>
          </a:p>
          <a:p>
            <a:pPr marL="360363" lvl="1" indent="-171450">
              <a:buFont typeface="Wingdings" pitchFamily="2" charset="2"/>
              <a:buChar char="§"/>
            </a:pPr>
            <a:r>
              <a:rPr lang="id-ID" sz="900" i="1" dirty="0">
                <a:latin typeface="Myriad Pro" panose="020B0503030403020204" pitchFamily="34" charset="0"/>
              </a:rPr>
              <a:t>Foodcourt</a:t>
            </a:r>
          </a:p>
          <a:p>
            <a:pPr marL="360363" lvl="1" indent="-171450">
              <a:buFont typeface="Wingdings" pitchFamily="2" charset="2"/>
              <a:buChar char="§"/>
            </a:pPr>
            <a:r>
              <a:rPr lang="id-ID" sz="900" i="1" dirty="0">
                <a:latin typeface="Myriad Pro" panose="020B0503030403020204" pitchFamily="34" charset="0"/>
              </a:rPr>
              <a:t>Signage/Penanda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767CEEC-E436-4070-9E0B-94F0DFC36EA5}"/>
              </a:ext>
            </a:extLst>
          </p:cNvPr>
          <p:cNvSpPr txBox="1"/>
          <p:nvPr/>
        </p:nvSpPr>
        <p:spPr>
          <a:xfrm>
            <a:off x="6893534" y="5372453"/>
            <a:ext cx="8403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900" dirty="0">
                <a:latin typeface="Myriad Pro" panose="020B0503030403020204" pitchFamily="34" charset="0"/>
              </a:rPr>
              <a:t>-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DED88722-C48C-4D59-A643-68CADB85183A}"/>
              </a:ext>
            </a:extLst>
          </p:cNvPr>
          <p:cNvSpPr txBox="1"/>
          <p:nvPr/>
        </p:nvSpPr>
        <p:spPr>
          <a:xfrm>
            <a:off x="3245629" y="3713770"/>
            <a:ext cx="83689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PKL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Karyawan Toko/ Hotel/ Restoran</a:t>
            </a:r>
          </a:p>
          <a:p>
            <a:pPr marL="171450" indent="-171450">
              <a:buFont typeface="Wingdings" pitchFamily="2" charset="2"/>
              <a:buChar char="§"/>
            </a:pPr>
            <a:endParaRPr lang="id-ID" sz="800" dirty="0">
              <a:latin typeface="Myriad Pro" panose="020B0503030403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CF5063CB-D1B1-4C05-94F6-4F1909C5C4DD}"/>
              </a:ext>
            </a:extLst>
          </p:cNvPr>
          <p:cNvSpPr txBox="1"/>
          <p:nvPr/>
        </p:nvSpPr>
        <p:spPr>
          <a:xfrm>
            <a:off x="4190835" y="3725153"/>
            <a:ext cx="7863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PKL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Pegawai Kantoran/ Karyawan Swasta</a:t>
            </a:r>
          </a:p>
          <a:p>
            <a:pPr marL="171450" indent="-171450">
              <a:buFont typeface="Wingdings" pitchFamily="2" charset="2"/>
              <a:buChar char="§"/>
            </a:pPr>
            <a:endParaRPr lang="id-ID" sz="800" dirty="0">
              <a:latin typeface="Myriad Pro" panose="020B0503030403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3333CE50-7734-4902-81B4-03A4F9714D15}"/>
              </a:ext>
            </a:extLst>
          </p:cNvPr>
          <p:cNvSpPr txBox="1"/>
          <p:nvPr/>
        </p:nvSpPr>
        <p:spPr>
          <a:xfrm>
            <a:off x="5092250" y="3713770"/>
            <a:ext cx="8088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Wirausahawan Toko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Karyawan Toko/ Hotel/ Restoran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D17C34E4-9785-45AF-BABA-8389AD8CCAA6}"/>
              </a:ext>
            </a:extLst>
          </p:cNvPr>
          <p:cNvSpPr txBox="1"/>
          <p:nvPr/>
        </p:nvSpPr>
        <p:spPr>
          <a:xfrm>
            <a:off x="6008914" y="3725153"/>
            <a:ext cx="83183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Pengangguran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DAE6816-6F3E-4709-B227-7C42DB2FEFD3}"/>
              </a:ext>
            </a:extLst>
          </p:cNvPr>
          <p:cNvSpPr txBox="1"/>
          <p:nvPr/>
        </p:nvSpPr>
        <p:spPr>
          <a:xfrm>
            <a:off x="6893537" y="3725153"/>
            <a:ext cx="8575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Buruh / Tukang / Sopir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894CCFD2-F310-4F37-BB08-52439EF0FFA6}"/>
              </a:ext>
            </a:extLst>
          </p:cNvPr>
          <p:cNvSpPr txBox="1"/>
          <p:nvPr/>
        </p:nvSpPr>
        <p:spPr>
          <a:xfrm>
            <a:off x="8006540" y="3731508"/>
            <a:ext cx="107945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PKL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Wirausahawan Toko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Pegawai Kantoran/ Karyawan Swasta</a:t>
            </a:r>
          </a:p>
          <a:p>
            <a:pPr marL="171450" indent="-171450">
              <a:buFont typeface="Wingdings" pitchFamily="2" charset="2"/>
              <a:buChar char="§"/>
            </a:pPr>
            <a:endParaRPr lang="id-ID" sz="800" dirty="0">
              <a:latin typeface="Myriad Pro" panose="020B0503030403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129E3A58-4E4B-47F6-A10E-EEE50ECB19F4}"/>
              </a:ext>
            </a:extLst>
          </p:cNvPr>
          <p:cNvSpPr txBox="1"/>
          <p:nvPr/>
        </p:nvSpPr>
        <p:spPr>
          <a:xfrm>
            <a:off x="9281521" y="3669953"/>
            <a:ext cx="90612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Buruh / Tukang / Sopir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Wirausahawan Toko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Karyawan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PKL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id-ID" sz="800" dirty="0">
                <a:latin typeface="Myriad Pro" panose="020B0503030403020204" pitchFamily="34" charset="0"/>
              </a:rPr>
              <a:t>Pengangguran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7CF7B55A-DA62-4781-8069-219875ADC44C}"/>
              </a:ext>
            </a:extLst>
          </p:cNvPr>
          <p:cNvCxnSpPr/>
          <p:nvPr/>
        </p:nvCxnSpPr>
        <p:spPr>
          <a:xfrm>
            <a:off x="9732616" y="4662068"/>
            <a:ext cx="0" cy="1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D16DABA9-AAFB-4C80-8BA4-23955BD4FA90}"/>
              </a:ext>
            </a:extLst>
          </p:cNvPr>
          <p:cNvSpPr txBox="1"/>
          <p:nvPr/>
        </p:nvSpPr>
        <p:spPr>
          <a:xfrm>
            <a:off x="2201486" y="1993833"/>
            <a:ext cx="1026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700" dirty="0">
                <a:latin typeface="Myriad Pro" panose="020B0503030403020204" pitchFamily="34" charset="0"/>
              </a:rPr>
              <a:t>J</a:t>
            </a:r>
            <a:r>
              <a:rPr lang="id-ID" sz="700" dirty="0">
                <a:latin typeface="Myriad Pro" panose="020B0503030403020204" pitchFamily="34" charset="0"/>
              </a:rPr>
              <a:t>ahe, Jus, Jamu, </a:t>
            </a:r>
            <a:r>
              <a:rPr lang="id-ID" sz="700" i="1" dirty="0">
                <a:latin typeface="Myriad Pro" panose="020B0503030403020204" pitchFamily="34" charset="0"/>
              </a:rPr>
              <a:t>Veganfood</a:t>
            </a:r>
            <a:endParaRPr lang="en-ID" sz="700" i="1" dirty="0">
              <a:latin typeface="Myriad Pro" panose="020B0503030403020204" pitchFamily="34" charset="0"/>
            </a:endParaRPr>
          </a:p>
        </p:txBody>
      </p:sp>
      <p:sp>
        <p:nvSpPr>
          <p:cNvPr id="88" name="Rounded Rectangle 246">
            <a:extLst>
              <a:ext uri="{FF2B5EF4-FFF2-40B4-BE49-F238E27FC236}">
                <a16:creationId xmlns:a16="http://schemas.microsoft.com/office/drawing/2014/main" xmlns="" id="{3A08DB29-F8B0-44A7-B7D5-9DA2BDB0BFD7}"/>
              </a:ext>
            </a:extLst>
          </p:cNvPr>
          <p:cNvSpPr/>
          <p:nvPr/>
        </p:nvSpPr>
        <p:spPr>
          <a:xfrm>
            <a:off x="2191212" y="4917399"/>
            <a:ext cx="4649536" cy="1752695"/>
          </a:xfrm>
          <a:prstGeom prst="roundRect">
            <a:avLst>
              <a:gd name="adj" fmla="val 16179"/>
            </a:avLst>
          </a:prstGeom>
          <a:noFill/>
          <a:ln>
            <a:solidFill>
              <a:srgbClr val="425C7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0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D045A971-5841-472B-98BD-C7940555A16C}"/>
              </a:ext>
            </a:extLst>
          </p:cNvPr>
          <p:cNvGrpSpPr/>
          <p:nvPr/>
        </p:nvGrpSpPr>
        <p:grpSpPr>
          <a:xfrm>
            <a:off x="2466307" y="5510644"/>
            <a:ext cx="4099346" cy="1008129"/>
            <a:chOff x="2356803" y="4882279"/>
            <a:chExt cx="4099346" cy="1008129"/>
          </a:xfrm>
        </p:grpSpPr>
        <p:sp>
          <p:nvSpPr>
            <p:cNvPr id="90" name="Rounded Rectangle 248">
              <a:extLst>
                <a:ext uri="{FF2B5EF4-FFF2-40B4-BE49-F238E27FC236}">
                  <a16:creationId xmlns:a16="http://schemas.microsoft.com/office/drawing/2014/main" xmlns="" id="{2CCE73C2-5012-4104-9FAC-C46C9F1AC784}"/>
                </a:ext>
              </a:extLst>
            </p:cNvPr>
            <p:cNvSpPr/>
            <p:nvPr/>
          </p:nvSpPr>
          <p:spPr>
            <a:xfrm>
              <a:off x="2356803" y="4882280"/>
              <a:ext cx="716008" cy="1007821"/>
            </a:xfrm>
            <a:prstGeom prst="roundRect">
              <a:avLst>
                <a:gd name="adj" fmla="val 13443"/>
              </a:avLst>
            </a:prstGeom>
            <a:solidFill>
              <a:srgbClr val="425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Bantuan Bahan Baku</a:t>
              </a:r>
            </a:p>
          </p:txBody>
        </p:sp>
        <p:sp>
          <p:nvSpPr>
            <p:cNvPr id="91" name="Rounded Rectangle 249">
              <a:extLst>
                <a:ext uri="{FF2B5EF4-FFF2-40B4-BE49-F238E27FC236}">
                  <a16:creationId xmlns:a16="http://schemas.microsoft.com/office/drawing/2014/main" xmlns="" id="{4CD298EB-1B39-4258-A8D1-927D9C55BB61}"/>
                </a:ext>
              </a:extLst>
            </p:cNvPr>
            <p:cNvSpPr/>
            <p:nvPr/>
          </p:nvSpPr>
          <p:spPr>
            <a:xfrm>
              <a:off x="3171026" y="4882279"/>
              <a:ext cx="943535" cy="1007821"/>
            </a:xfrm>
            <a:prstGeom prst="roundRect">
              <a:avLst>
                <a:gd name="adj" fmla="val 13443"/>
              </a:avLst>
            </a:prstGeom>
            <a:solidFill>
              <a:srgbClr val="425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Bantuan Sarana prasarana produksi </a:t>
              </a:r>
            </a:p>
          </p:txBody>
        </p:sp>
        <p:sp>
          <p:nvSpPr>
            <p:cNvPr id="92" name="Rounded Rectangle 250">
              <a:extLst>
                <a:ext uri="{FF2B5EF4-FFF2-40B4-BE49-F238E27FC236}">
                  <a16:creationId xmlns:a16="http://schemas.microsoft.com/office/drawing/2014/main" xmlns="" id="{45BCDF2E-7902-4EBA-848B-64EC736CF8B3}"/>
                </a:ext>
              </a:extLst>
            </p:cNvPr>
            <p:cNvSpPr/>
            <p:nvPr/>
          </p:nvSpPr>
          <p:spPr>
            <a:xfrm>
              <a:off x="4190596" y="4882587"/>
              <a:ext cx="1079612" cy="1007821"/>
            </a:xfrm>
            <a:prstGeom prst="roundRect">
              <a:avLst>
                <a:gd name="adj" fmla="val 13443"/>
              </a:avLst>
            </a:prstGeom>
            <a:solidFill>
              <a:srgbClr val="425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Bantuan Sarana prasarana Penyimpanan </a:t>
              </a:r>
            </a:p>
          </p:txBody>
        </p:sp>
        <p:sp>
          <p:nvSpPr>
            <p:cNvPr id="93" name="Rounded Rectangle 251">
              <a:extLst>
                <a:ext uri="{FF2B5EF4-FFF2-40B4-BE49-F238E27FC236}">
                  <a16:creationId xmlns:a16="http://schemas.microsoft.com/office/drawing/2014/main" xmlns="" id="{FFD29E78-AD18-4EA6-8455-69F0CAF5881C}"/>
                </a:ext>
              </a:extLst>
            </p:cNvPr>
            <p:cNvSpPr/>
            <p:nvPr/>
          </p:nvSpPr>
          <p:spPr>
            <a:xfrm>
              <a:off x="5376537" y="4882587"/>
              <a:ext cx="1079612" cy="1007821"/>
            </a:xfrm>
            <a:prstGeom prst="roundRect">
              <a:avLst>
                <a:gd name="adj" fmla="val 13443"/>
              </a:avLst>
            </a:prstGeom>
            <a:solidFill>
              <a:srgbClr val="425C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0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Bantuan Sarana prasarana Pengemasan</a:t>
              </a:r>
            </a:p>
          </p:txBody>
        </p: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DAEBCEBF-21DA-41B9-82F2-09552062FAA9}"/>
              </a:ext>
            </a:extLst>
          </p:cNvPr>
          <p:cNvCxnSpPr/>
          <p:nvPr/>
        </p:nvCxnSpPr>
        <p:spPr>
          <a:xfrm rot="5400000">
            <a:off x="3217851" y="5939424"/>
            <a:ext cx="0" cy="180000"/>
          </a:xfrm>
          <a:prstGeom prst="line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xmlns="" id="{C024EEA1-F047-469F-9A8B-52B9D5731A1C}"/>
              </a:ext>
            </a:extLst>
          </p:cNvPr>
          <p:cNvCxnSpPr/>
          <p:nvPr/>
        </p:nvCxnSpPr>
        <p:spPr>
          <a:xfrm rot="5400000">
            <a:off x="4280835" y="5924554"/>
            <a:ext cx="0" cy="180000"/>
          </a:xfrm>
          <a:prstGeom prst="line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51DEAFB9-F3EC-430D-AD3B-A7D3C02B744F}"/>
              </a:ext>
            </a:extLst>
          </p:cNvPr>
          <p:cNvCxnSpPr/>
          <p:nvPr/>
        </p:nvCxnSpPr>
        <p:spPr>
          <a:xfrm rot="5400000">
            <a:off x="5444514" y="5909684"/>
            <a:ext cx="0" cy="180000"/>
          </a:xfrm>
          <a:prstGeom prst="line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xmlns="" id="{905ABA08-7FB1-46D7-BA91-D600A364EAFD}"/>
              </a:ext>
            </a:extLst>
          </p:cNvPr>
          <p:cNvCxnSpPr/>
          <p:nvPr/>
        </p:nvCxnSpPr>
        <p:spPr>
          <a:xfrm>
            <a:off x="1753587" y="2160552"/>
            <a:ext cx="374139" cy="0"/>
          </a:xfrm>
          <a:prstGeom prst="straightConnector1">
            <a:avLst/>
          </a:prstGeom>
          <a:ln w="38100">
            <a:solidFill>
              <a:srgbClr val="1F4E79"/>
            </a:solidFill>
            <a:headEnd type="oval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xmlns="" id="{C1B19D2C-5233-412A-A104-6FC9181BCAE6}"/>
              </a:ext>
            </a:extLst>
          </p:cNvPr>
          <p:cNvCxnSpPr/>
          <p:nvPr/>
        </p:nvCxnSpPr>
        <p:spPr>
          <a:xfrm>
            <a:off x="1739902" y="5519139"/>
            <a:ext cx="374139" cy="0"/>
          </a:xfrm>
          <a:prstGeom prst="straightConnector1">
            <a:avLst/>
          </a:prstGeom>
          <a:ln w="38100">
            <a:solidFill>
              <a:srgbClr val="1F4E79"/>
            </a:solidFill>
            <a:headEnd type="oval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257">
            <a:extLst>
              <a:ext uri="{FF2B5EF4-FFF2-40B4-BE49-F238E27FC236}">
                <a16:creationId xmlns:a16="http://schemas.microsoft.com/office/drawing/2014/main" xmlns="" id="{A51B597B-B92E-47E0-9A48-1158BDDFB8E9}"/>
              </a:ext>
            </a:extLst>
          </p:cNvPr>
          <p:cNvSpPr/>
          <p:nvPr/>
        </p:nvSpPr>
        <p:spPr>
          <a:xfrm>
            <a:off x="265638" y="6866274"/>
            <a:ext cx="1503789" cy="505610"/>
          </a:xfrm>
          <a:prstGeom prst="roundRect">
            <a:avLst>
              <a:gd name="adj" fmla="val 33384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1DB9B8BC-EA05-4C55-B3FE-3F97C6B8E27C}"/>
              </a:ext>
            </a:extLst>
          </p:cNvPr>
          <p:cNvSpPr/>
          <p:nvPr/>
        </p:nvSpPr>
        <p:spPr>
          <a:xfrm>
            <a:off x="151360" y="6985117"/>
            <a:ext cx="256855" cy="256855"/>
          </a:xfrm>
          <a:prstGeom prst="ellipse">
            <a:avLst/>
          </a:prstGeom>
          <a:solidFill>
            <a:srgbClr val="8EC5EF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rgbClr val="1F4E79"/>
                </a:solidFill>
              </a:rPr>
              <a:t>C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7E9ACA07-160B-49B8-A833-31B5ECD9C58D}"/>
              </a:ext>
            </a:extLst>
          </p:cNvPr>
          <p:cNvSpPr txBox="1"/>
          <p:nvPr/>
        </p:nvSpPr>
        <p:spPr>
          <a:xfrm>
            <a:off x="396277" y="6919024"/>
            <a:ext cx="137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b="1" dirty="0">
                <a:solidFill>
                  <a:schemeClr val="bg1"/>
                </a:solidFill>
                <a:latin typeface="Myriad Pro" panose="020B0503030403020204" pitchFamily="34" charset="0"/>
              </a:rPr>
              <a:t>Bantuan Modal &amp; Relaksasi Kredit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xmlns="" id="{9A77763C-6E51-443B-9918-D8CFEF1578C9}"/>
              </a:ext>
            </a:extLst>
          </p:cNvPr>
          <p:cNvCxnSpPr/>
          <p:nvPr/>
        </p:nvCxnSpPr>
        <p:spPr>
          <a:xfrm>
            <a:off x="1739900" y="7133216"/>
            <a:ext cx="374139" cy="0"/>
          </a:xfrm>
          <a:prstGeom prst="straightConnector1">
            <a:avLst/>
          </a:prstGeom>
          <a:ln w="38100">
            <a:solidFill>
              <a:srgbClr val="1F4E79"/>
            </a:solidFill>
            <a:headEnd type="oval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ounded Rectangle 261">
            <a:extLst>
              <a:ext uri="{FF2B5EF4-FFF2-40B4-BE49-F238E27FC236}">
                <a16:creationId xmlns:a16="http://schemas.microsoft.com/office/drawing/2014/main" xmlns="" id="{F2FAE7A5-8D85-41A9-9F80-4889ED342E77}"/>
              </a:ext>
            </a:extLst>
          </p:cNvPr>
          <p:cNvSpPr/>
          <p:nvPr/>
        </p:nvSpPr>
        <p:spPr>
          <a:xfrm>
            <a:off x="2114039" y="6866274"/>
            <a:ext cx="2012062" cy="505610"/>
          </a:xfrm>
          <a:prstGeom prst="roundRect">
            <a:avLst>
              <a:gd name="adj" fmla="val 43976"/>
            </a:avLst>
          </a:prstGeom>
          <a:solidFill>
            <a:srgbClr val="425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Bantuan Modal Kerja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xmlns="" id="{2257A46D-0F72-438E-8AD2-C08A7C8A576A}"/>
              </a:ext>
            </a:extLst>
          </p:cNvPr>
          <p:cNvCxnSpPr>
            <a:stCxn id="26" idx="2"/>
            <a:endCxn id="73" idx="0"/>
          </p:cNvCxnSpPr>
          <p:nvPr/>
        </p:nvCxnSpPr>
        <p:spPr>
          <a:xfrm flipH="1">
            <a:off x="1017535" y="2443174"/>
            <a:ext cx="9625" cy="2817092"/>
          </a:xfrm>
          <a:prstGeom prst="straightConnector1">
            <a:avLst/>
          </a:prstGeom>
          <a:ln w="25400">
            <a:solidFill>
              <a:srgbClr val="1F4E79"/>
            </a:solidFill>
            <a:headEnd type="oval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xmlns="" id="{5018BDDE-C92E-4C09-B578-6951F294EE96}"/>
              </a:ext>
            </a:extLst>
          </p:cNvPr>
          <p:cNvCxnSpPr>
            <a:stCxn id="73" idx="2"/>
            <a:endCxn id="99" idx="0"/>
          </p:cNvCxnSpPr>
          <p:nvPr/>
        </p:nvCxnSpPr>
        <p:spPr>
          <a:xfrm flipH="1">
            <a:off x="1017533" y="5765876"/>
            <a:ext cx="2" cy="1100398"/>
          </a:xfrm>
          <a:prstGeom prst="straightConnector1">
            <a:avLst/>
          </a:prstGeom>
          <a:ln w="25400">
            <a:solidFill>
              <a:srgbClr val="1F4E79"/>
            </a:solidFill>
            <a:headEnd type="oval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ounded Rectangle 264">
            <a:extLst>
              <a:ext uri="{FF2B5EF4-FFF2-40B4-BE49-F238E27FC236}">
                <a16:creationId xmlns:a16="http://schemas.microsoft.com/office/drawing/2014/main" xmlns="" id="{1C3F2D54-66A0-43AF-9322-38FC8032D970}"/>
              </a:ext>
            </a:extLst>
          </p:cNvPr>
          <p:cNvSpPr/>
          <p:nvPr/>
        </p:nvSpPr>
        <p:spPr>
          <a:xfrm>
            <a:off x="4438483" y="6866273"/>
            <a:ext cx="2012062" cy="505610"/>
          </a:xfrm>
          <a:prstGeom prst="roundRect">
            <a:avLst>
              <a:gd name="adj" fmla="val 43976"/>
            </a:avLst>
          </a:prstGeom>
          <a:solidFill>
            <a:srgbClr val="425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Subsidi bunga selama 6 bulan</a:t>
            </a:r>
          </a:p>
        </p:txBody>
      </p:sp>
      <p:sp>
        <p:nvSpPr>
          <p:cNvPr id="107" name="Rounded Rectangle 265">
            <a:extLst>
              <a:ext uri="{FF2B5EF4-FFF2-40B4-BE49-F238E27FC236}">
                <a16:creationId xmlns:a16="http://schemas.microsoft.com/office/drawing/2014/main" xmlns="" id="{92FFF21B-8EA7-4C09-9127-D2F50666F8A7}"/>
              </a:ext>
            </a:extLst>
          </p:cNvPr>
          <p:cNvSpPr/>
          <p:nvPr/>
        </p:nvSpPr>
        <p:spPr>
          <a:xfrm>
            <a:off x="6762927" y="6866272"/>
            <a:ext cx="2012062" cy="505610"/>
          </a:xfrm>
          <a:prstGeom prst="roundRect">
            <a:avLst>
              <a:gd name="adj" fmla="val 43976"/>
            </a:avLst>
          </a:prstGeom>
          <a:solidFill>
            <a:srgbClr val="425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Insentif pajak daerah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2D5CD7F5-32D0-4A92-914B-F8509A9AFEAC}"/>
              </a:ext>
            </a:extLst>
          </p:cNvPr>
          <p:cNvCxnSpPr/>
          <p:nvPr/>
        </p:nvCxnSpPr>
        <p:spPr>
          <a:xfrm rot="5400000">
            <a:off x="4260634" y="6976498"/>
            <a:ext cx="0" cy="281199"/>
          </a:xfrm>
          <a:prstGeom prst="line">
            <a:avLst/>
          </a:prstGeom>
          <a:ln w="25400">
            <a:solidFill>
              <a:srgbClr val="425C7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6DD6200D-04D9-40F4-95F4-F8AEAA026EC3}"/>
              </a:ext>
            </a:extLst>
          </p:cNvPr>
          <p:cNvCxnSpPr/>
          <p:nvPr/>
        </p:nvCxnSpPr>
        <p:spPr>
          <a:xfrm rot="5400000">
            <a:off x="6581591" y="6976498"/>
            <a:ext cx="0" cy="281199"/>
          </a:xfrm>
          <a:prstGeom prst="line">
            <a:avLst/>
          </a:prstGeom>
          <a:ln w="25400">
            <a:solidFill>
              <a:srgbClr val="425C7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5A0F49E3-CAB3-4837-BD19-228EE74E8D34}"/>
              </a:ext>
            </a:extLst>
          </p:cNvPr>
          <p:cNvSpPr txBox="1"/>
          <p:nvPr/>
        </p:nvSpPr>
        <p:spPr>
          <a:xfrm>
            <a:off x="2356802" y="1067463"/>
            <a:ext cx="6520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>
                <a:latin typeface="Myriad Pro" panose="020B0503030403020204" pitchFamily="34" charset="0"/>
              </a:rPr>
              <a:t>Pekerjaan</a:t>
            </a:r>
            <a:r>
              <a:rPr lang="en-ID" sz="1200" dirty="0">
                <a:latin typeface="Myriad Pro" panose="020B0503030403020204" pitchFamily="34" charset="0"/>
              </a:rPr>
              <a:t> </a:t>
            </a:r>
            <a:r>
              <a:rPr lang="en-ID" sz="1200" dirty="0" err="1">
                <a:latin typeface="Myriad Pro" panose="020B0503030403020204" pitchFamily="34" charset="0"/>
              </a:rPr>
              <a:t>Alternatif</a:t>
            </a:r>
            <a:r>
              <a:rPr lang="en-ID" sz="1200" dirty="0">
                <a:latin typeface="Myriad Pro" panose="020B0503030403020204" pitchFamily="34" charset="0"/>
              </a:rPr>
              <a:t> Yang </a:t>
            </a:r>
            <a:r>
              <a:rPr lang="en-ID" sz="1200" dirty="0" err="1">
                <a:latin typeface="Myriad Pro" panose="020B0503030403020204" pitchFamily="34" charset="0"/>
              </a:rPr>
              <a:t>Diminati</a:t>
            </a:r>
            <a:r>
              <a:rPr lang="en-ID" sz="1200" dirty="0">
                <a:latin typeface="Myriad Pro" panose="020B0503030403020204" pitchFamily="34" charset="0"/>
              </a:rPr>
              <a:t> </a:t>
            </a:r>
            <a:r>
              <a:rPr lang="en-ID" sz="1200" dirty="0" err="1">
                <a:latin typeface="Myriad Pro" panose="020B0503030403020204" pitchFamily="34" charset="0"/>
              </a:rPr>
              <a:t>Responden</a:t>
            </a:r>
            <a:r>
              <a:rPr lang="id-ID" sz="1200" dirty="0">
                <a:latin typeface="Myriad Pro" panose="020B0503030403020204" pitchFamily="34" charset="0"/>
              </a:rPr>
              <a:t> memproduksi :</a:t>
            </a:r>
            <a:endParaRPr lang="en-ID" sz="1200" dirty="0">
              <a:latin typeface="Myriad Pro" panose="020B0503030403020204" pitchFamily="34" charset="0"/>
            </a:endParaRPr>
          </a:p>
        </p:txBody>
      </p:sp>
      <p:sp>
        <p:nvSpPr>
          <p:cNvPr id="111" name="Rounded Rectangle 269">
            <a:extLst>
              <a:ext uri="{FF2B5EF4-FFF2-40B4-BE49-F238E27FC236}">
                <a16:creationId xmlns:a16="http://schemas.microsoft.com/office/drawing/2014/main" xmlns="" id="{46AC968E-DB9B-4231-8A44-F7CB84C71487}"/>
              </a:ext>
            </a:extLst>
          </p:cNvPr>
          <p:cNvSpPr/>
          <p:nvPr/>
        </p:nvSpPr>
        <p:spPr>
          <a:xfrm>
            <a:off x="2356802" y="4973366"/>
            <a:ext cx="716008" cy="383053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i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Healthy </a:t>
            </a:r>
          </a:p>
          <a:p>
            <a:pPr algn="ctr"/>
            <a:r>
              <a:rPr lang="id-ID" sz="1000" b="1" i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Food</a:t>
            </a:r>
          </a:p>
        </p:txBody>
      </p:sp>
      <p:sp>
        <p:nvSpPr>
          <p:cNvPr id="112" name="Rounded Rectangle 270">
            <a:extLst>
              <a:ext uri="{FF2B5EF4-FFF2-40B4-BE49-F238E27FC236}">
                <a16:creationId xmlns:a16="http://schemas.microsoft.com/office/drawing/2014/main" xmlns="" id="{506B2168-6CD2-4857-9C77-BEA9B2F4D67E}"/>
              </a:ext>
            </a:extLst>
          </p:cNvPr>
          <p:cNvSpPr/>
          <p:nvPr/>
        </p:nvSpPr>
        <p:spPr>
          <a:xfrm>
            <a:off x="5092250" y="4963823"/>
            <a:ext cx="808819" cy="376266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Alat </a:t>
            </a:r>
          </a:p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Olahraga</a:t>
            </a:r>
          </a:p>
        </p:txBody>
      </p:sp>
      <p:sp>
        <p:nvSpPr>
          <p:cNvPr id="113" name="Rounded Rectangle 271">
            <a:extLst>
              <a:ext uri="{FF2B5EF4-FFF2-40B4-BE49-F238E27FC236}">
                <a16:creationId xmlns:a16="http://schemas.microsoft.com/office/drawing/2014/main" xmlns="" id="{434E699C-6993-40BC-9C49-069CDD420967}"/>
              </a:ext>
            </a:extLst>
          </p:cNvPr>
          <p:cNvSpPr/>
          <p:nvPr/>
        </p:nvSpPr>
        <p:spPr>
          <a:xfrm>
            <a:off x="4082530" y="4963820"/>
            <a:ext cx="1009720" cy="392599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Sayuran &amp;</a:t>
            </a:r>
          </a:p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 Buah-buahan</a:t>
            </a:r>
          </a:p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id-ID" sz="900" b="1" i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Urban Farming)</a:t>
            </a:r>
            <a:endParaRPr lang="id-ID" sz="900" b="1" dirty="0">
              <a:solidFill>
                <a:schemeClr val="tx2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14" name="Rounded Rectangle 272">
            <a:extLst>
              <a:ext uri="{FF2B5EF4-FFF2-40B4-BE49-F238E27FC236}">
                <a16:creationId xmlns:a16="http://schemas.microsoft.com/office/drawing/2014/main" xmlns="" id="{B70AF05B-AC26-4717-927D-F8223DF7E91C}"/>
              </a:ext>
            </a:extLst>
          </p:cNvPr>
          <p:cNvSpPr/>
          <p:nvPr/>
        </p:nvSpPr>
        <p:spPr>
          <a:xfrm>
            <a:off x="3072810" y="4973366"/>
            <a:ext cx="1009720" cy="383053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Kuliner dan Frozen Food</a:t>
            </a:r>
          </a:p>
        </p:txBody>
      </p:sp>
      <p:sp>
        <p:nvSpPr>
          <p:cNvPr id="115" name="Rounded Rectangle 273">
            <a:extLst>
              <a:ext uri="{FF2B5EF4-FFF2-40B4-BE49-F238E27FC236}">
                <a16:creationId xmlns:a16="http://schemas.microsoft.com/office/drawing/2014/main" xmlns="" id="{0FB6CEF5-363A-47C0-AFAF-53CECC2CBDE1}"/>
              </a:ext>
            </a:extLst>
          </p:cNvPr>
          <p:cNvSpPr/>
          <p:nvPr/>
        </p:nvSpPr>
        <p:spPr>
          <a:xfrm>
            <a:off x="5901069" y="4963819"/>
            <a:ext cx="821122" cy="376270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Produk Kesehatan</a:t>
            </a:r>
          </a:p>
        </p:txBody>
      </p:sp>
      <p:sp>
        <p:nvSpPr>
          <p:cNvPr id="116" name="Rounded Rectangle 274">
            <a:extLst>
              <a:ext uri="{FF2B5EF4-FFF2-40B4-BE49-F238E27FC236}">
                <a16:creationId xmlns:a16="http://schemas.microsoft.com/office/drawing/2014/main" xmlns="" id="{CB41B4BD-74A3-4CD6-BBDA-F5EECC83B58A}"/>
              </a:ext>
            </a:extLst>
          </p:cNvPr>
          <p:cNvSpPr/>
          <p:nvPr/>
        </p:nvSpPr>
        <p:spPr>
          <a:xfrm>
            <a:off x="7751134" y="4963821"/>
            <a:ext cx="1297173" cy="376268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Produk &amp; Jasa Pendukung MICE</a:t>
            </a:r>
          </a:p>
        </p:txBody>
      </p:sp>
      <p:sp>
        <p:nvSpPr>
          <p:cNvPr id="117" name="Rounded Rectangle 275">
            <a:extLst>
              <a:ext uri="{FF2B5EF4-FFF2-40B4-BE49-F238E27FC236}">
                <a16:creationId xmlns:a16="http://schemas.microsoft.com/office/drawing/2014/main" xmlns="" id="{AC6326DC-3271-466D-A77F-D73255F3334F}"/>
              </a:ext>
            </a:extLst>
          </p:cNvPr>
          <p:cNvSpPr/>
          <p:nvPr/>
        </p:nvSpPr>
        <p:spPr>
          <a:xfrm>
            <a:off x="9048307" y="4963821"/>
            <a:ext cx="1372550" cy="376268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10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Pariwisata Berbasis Masyarakat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BA83DC8-8660-4034-8B69-757E52E634A1}"/>
              </a:ext>
            </a:extLst>
          </p:cNvPr>
          <p:cNvSpPr txBox="1"/>
          <p:nvPr/>
        </p:nvSpPr>
        <p:spPr>
          <a:xfrm>
            <a:off x="3064347" y="2009154"/>
            <a:ext cx="10266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700" dirty="0">
                <a:latin typeface="Myriad Pro" panose="020B0503030403020204" pitchFamily="34" charset="0"/>
              </a:rPr>
              <a:t>K</a:t>
            </a:r>
            <a:r>
              <a:rPr lang="id-ID" sz="700" dirty="0">
                <a:latin typeface="Myriad Pro" panose="020B0503030403020204" pitchFamily="34" charset="0"/>
              </a:rPr>
              <a:t>has Bogor</a:t>
            </a:r>
            <a:endParaRPr lang="en-ID" sz="700" i="1" dirty="0">
              <a:latin typeface="Myriad Pro" panose="020B0503030403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04894B25-CBDA-4490-9C80-272E398638A2}"/>
              </a:ext>
            </a:extLst>
          </p:cNvPr>
          <p:cNvSpPr txBox="1"/>
          <p:nvPr/>
        </p:nvSpPr>
        <p:spPr>
          <a:xfrm>
            <a:off x="4977188" y="2009154"/>
            <a:ext cx="1048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700" dirty="0">
                <a:latin typeface="Myriad Pro" panose="020B0503030403020204" pitchFamily="34" charset="0"/>
              </a:rPr>
              <a:t>P</a:t>
            </a:r>
            <a:r>
              <a:rPr lang="id-ID" sz="700" dirty="0">
                <a:latin typeface="Myriad Pro" panose="020B0503030403020204" pitchFamily="34" charset="0"/>
              </a:rPr>
              <a:t>akaian Olahraga, Sepatu, Tas, dll</a:t>
            </a:r>
            <a:endParaRPr lang="en-ID" sz="700" i="1" dirty="0">
              <a:latin typeface="Myriad Pro" panose="020B0503030403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814D4135-6022-493E-8ECB-A7394619BF89}"/>
              </a:ext>
            </a:extLst>
          </p:cNvPr>
          <p:cNvSpPr txBox="1"/>
          <p:nvPr/>
        </p:nvSpPr>
        <p:spPr>
          <a:xfrm>
            <a:off x="5798310" y="1989455"/>
            <a:ext cx="1026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700" dirty="0">
                <a:latin typeface="Myriad Pro" panose="020B0503030403020204" pitchFamily="34" charset="0"/>
              </a:rPr>
              <a:t>M</a:t>
            </a:r>
            <a:r>
              <a:rPr lang="id-ID" sz="700" dirty="0">
                <a:latin typeface="Myriad Pro" panose="020B0503030403020204" pitchFamily="34" charset="0"/>
              </a:rPr>
              <a:t>asker, APD, </a:t>
            </a:r>
            <a:r>
              <a:rPr lang="id-ID" sz="700" i="1" dirty="0">
                <a:latin typeface="Myriad Pro" panose="020B0503030403020204" pitchFamily="34" charset="0"/>
              </a:rPr>
              <a:t>Faceshield </a:t>
            </a:r>
            <a:r>
              <a:rPr lang="id-ID" sz="700" dirty="0">
                <a:latin typeface="Myriad Pro" panose="020B0503030403020204" pitchFamily="34" charset="0"/>
              </a:rPr>
              <a:t>dll</a:t>
            </a:r>
            <a:endParaRPr lang="en-ID" sz="700" i="1" dirty="0">
              <a:latin typeface="Myriad Pro" panose="020B0503030403020204" pitchFamily="34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xmlns="" id="{E55CE0D4-4C1C-4D8F-AB6F-6F8B8B543C29}"/>
              </a:ext>
            </a:extLst>
          </p:cNvPr>
          <p:cNvCxnSpPr/>
          <p:nvPr/>
        </p:nvCxnSpPr>
        <p:spPr>
          <a:xfrm>
            <a:off x="8399721" y="4664019"/>
            <a:ext cx="0" cy="1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99668226-7A2A-4A80-B620-6C60BB2BB341}"/>
              </a:ext>
            </a:extLst>
          </p:cNvPr>
          <p:cNvCxnSpPr/>
          <p:nvPr/>
        </p:nvCxnSpPr>
        <p:spPr>
          <a:xfrm>
            <a:off x="7215751" y="4662068"/>
            <a:ext cx="0" cy="1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96F18C1A-00BB-4736-ABD6-D7047560D1BD}"/>
              </a:ext>
            </a:extLst>
          </p:cNvPr>
          <p:cNvCxnSpPr/>
          <p:nvPr/>
        </p:nvCxnSpPr>
        <p:spPr>
          <a:xfrm>
            <a:off x="6254430" y="4664019"/>
            <a:ext cx="0" cy="1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BD47BCD2-78DA-42AD-83F6-3991FC52EEFA}"/>
              </a:ext>
            </a:extLst>
          </p:cNvPr>
          <p:cNvCxnSpPr/>
          <p:nvPr/>
        </p:nvCxnSpPr>
        <p:spPr>
          <a:xfrm>
            <a:off x="5486041" y="4664019"/>
            <a:ext cx="0" cy="1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68BEAAB5-DB17-4D59-9311-25684158FD33}"/>
              </a:ext>
            </a:extLst>
          </p:cNvPr>
          <p:cNvCxnSpPr/>
          <p:nvPr/>
        </p:nvCxnSpPr>
        <p:spPr>
          <a:xfrm>
            <a:off x="4584011" y="4664019"/>
            <a:ext cx="0" cy="1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42D8D692-1D74-4C5F-89DE-305E57386516}"/>
              </a:ext>
            </a:extLst>
          </p:cNvPr>
          <p:cNvCxnSpPr/>
          <p:nvPr/>
        </p:nvCxnSpPr>
        <p:spPr>
          <a:xfrm>
            <a:off x="3577670" y="4651168"/>
            <a:ext cx="0" cy="1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xmlns="" id="{E7DB25C8-1A1C-440F-BBD0-A72BBBCA12A9}"/>
              </a:ext>
            </a:extLst>
          </p:cNvPr>
          <p:cNvCxnSpPr/>
          <p:nvPr/>
        </p:nvCxnSpPr>
        <p:spPr>
          <a:xfrm>
            <a:off x="2727899" y="4664019"/>
            <a:ext cx="0" cy="1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ounded Rectangle 286">
            <a:extLst>
              <a:ext uri="{FF2B5EF4-FFF2-40B4-BE49-F238E27FC236}">
                <a16:creationId xmlns:a16="http://schemas.microsoft.com/office/drawing/2014/main" xmlns="" id="{4CC8642D-871F-4ECE-A821-42639FF8F150}"/>
              </a:ext>
            </a:extLst>
          </p:cNvPr>
          <p:cNvSpPr/>
          <p:nvPr/>
        </p:nvSpPr>
        <p:spPr>
          <a:xfrm>
            <a:off x="6855667" y="4963819"/>
            <a:ext cx="840345" cy="376267"/>
          </a:xfrm>
          <a:prstGeom prst="roundRect">
            <a:avLst>
              <a:gd name="adj" fmla="val 33384"/>
            </a:avLst>
          </a:prstGeom>
          <a:solidFill>
            <a:srgbClr val="8EC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Padat Karya :</a:t>
            </a:r>
          </a:p>
          <a:p>
            <a:pPr algn="ctr"/>
            <a:r>
              <a:rPr lang="id-ID" sz="900" b="1" dirty="0">
                <a:solidFill>
                  <a:schemeClr val="tx2">
                    <a:lumMod val="50000"/>
                  </a:schemeClr>
                </a:solidFill>
                <a:latin typeface="Myriad Pro" panose="020B0503030403020204" pitchFamily="34" charset="0"/>
              </a:rPr>
              <a:t>Ekspedisi &amp; Kontruksi</a:t>
            </a:r>
          </a:p>
        </p:txBody>
      </p:sp>
    </p:spTree>
    <p:extLst>
      <p:ext uri="{BB962C8B-B14F-4D97-AF65-F5344CB8AC3E}">
        <p14:creationId xmlns:p14="http://schemas.microsoft.com/office/powerpoint/2010/main" val="346493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0"/>
                            </p:stCondLst>
                            <p:childTnLst>
                              <p:par>
                                <p:cTn id="1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4000"/>
                            </p:stCondLst>
                            <p:childTnLst>
                              <p:par>
                                <p:cTn id="2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3000"/>
                            </p:stCondLst>
                            <p:childTnLst>
                              <p:par>
                                <p:cTn id="2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4000"/>
                            </p:stCondLst>
                            <p:childTnLst>
                              <p:par>
                                <p:cTn id="2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000"/>
                            </p:stCondLst>
                            <p:childTnLst>
                              <p:par>
                                <p:cTn id="3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  <p:bldP spid="26" grpId="0"/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50" grpId="0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/>
      <p:bldP spid="73" grpId="0" animBg="1"/>
      <p:bldP spid="74" grpId="0" animBg="1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7" grpId="0"/>
      <p:bldP spid="88" grpId="0" animBg="1"/>
      <p:bldP spid="99" grpId="0" animBg="1"/>
      <p:bldP spid="100" grpId="0" animBg="1"/>
      <p:bldP spid="101" grpId="0"/>
      <p:bldP spid="103" grpId="0" animBg="1"/>
      <p:bldP spid="106" grpId="0" animBg="1"/>
      <p:bldP spid="107" grpId="0" animBg="1"/>
      <p:bldP spid="110" grpId="0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/>
      <p:bldP spid="119" grpId="0"/>
      <p:bldP spid="120" grpId="0"/>
      <p:bldP spid="1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776F41-59E0-43B6-AF3D-6EFB52B550C9}"/>
              </a:ext>
            </a:extLst>
          </p:cNvPr>
          <p:cNvSpPr/>
          <p:nvPr/>
        </p:nvSpPr>
        <p:spPr>
          <a:xfrm>
            <a:off x="933604" y="248718"/>
            <a:ext cx="10208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DISTRIBUTION CHANNEL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5E9A55B-AB47-42B4-9B36-107D04B1E9EC}"/>
              </a:ext>
            </a:extLst>
          </p:cNvPr>
          <p:cNvSpPr/>
          <p:nvPr/>
        </p:nvSpPr>
        <p:spPr>
          <a:xfrm>
            <a:off x="428858" y="248718"/>
            <a:ext cx="504746" cy="504746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ED21615-8717-4DC9-A82F-B491674FAE6E}"/>
              </a:ext>
            </a:extLst>
          </p:cNvPr>
          <p:cNvSpPr/>
          <p:nvPr/>
        </p:nvSpPr>
        <p:spPr>
          <a:xfrm>
            <a:off x="480723" y="316425"/>
            <a:ext cx="401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51D63-A5F8-4411-8581-6C8E84B103E6}"/>
              </a:ext>
            </a:extLst>
          </p:cNvPr>
          <p:cNvSpPr/>
          <p:nvPr/>
        </p:nvSpPr>
        <p:spPr>
          <a:xfrm>
            <a:off x="6168444" y="72814"/>
            <a:ext cx="981140" cy="9811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EDFF08B-7665-40E8-8547-0A0815913019}"/>
              </a:ext>
            </a:extLst>
          </p:cNvPr>
          <p:cNvSpPr/>
          <p:nvPr/>
        </p:nvSpPr>
        <p:spPr>
          <a:xfrm>
            <a:off x="6286624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4846CDF-2E50-4F3A-8EA7-9A55DE6BD87C}"/>
              </a:ext>
            </a:extLst>
          </p:cNvPr>
          <p:cNvSpPr/>
          <p:nvPr/>
        </p:nvSpPr>
        <p:spPr>
          <a:xfrm>
            <a:off x="7269731" y="72814"/>
            <a:ext cx="981140" cy="981140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D8FA2D5-E38C-4BCD-B4C0-53539A7E5F89}"/>
              </a:ext>
            </a:extLst>
          </p:cNvPr>
          <p:cNvSpPr/>
          <p:nvPr/>
        </p:nvSpPr>
        <p:spPr>
          <a:xfrm>
            <a:off x="7387911" y="190994"/>
            <a:ext cx="744780" cy="744780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28DFA6D-0A41-4320-BE14-F2F0A21E4045}"/>
              </a:ext>
            </a:extLst>
          </p:cNvPr>
          <p:cNvSpPr/>
          <p:nvPr/>
        </p:nvSpPr>
        <p:spPr>
          <a:xfrm>
            <a:off x="8372142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79F3E32-D381-4BA8-A29F-D4FE29EAFF5D}"/>
              </a:ext>
            </a:extLst>
          </p:cNvPr>
          <p:cNvSpPr/>
          <p:nvPr/>
        </p:nvSpPr>
        <p:spPr>
          <a:xfrm>
            <a:off x="8490322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12BEF7-439D-4105-AD7C-29643346E8D2}"/>
              </a:ext>
            </a:extLst>
          </p:cNvPr>
          <p:cNvSpPr/>
          <p:nvPr/>
        </p:nvSpPr>
        <p:spPr>
          <a:xfrm>
            <a:off x="6233824" y="429923"/>
            <a:ext cx="834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50B037-D8CB-4913-96C9-B4D046821819}"/>
              </a:ext>
            </a:extLst>
          </p:cNvPr>
          <p:cNvSpPr/>
          <p:nvPr/>
        </p:nvSpPr>
        <p:spPr>
          <a:xfrm>
            <a:off x="7170010" y="378496"/>
            <a:ext cx="117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050" b="1" dirty="0">
                <a:solidFill>
                  <a:schemeClr val="bg1"/>
                </a:solidFill>
                <a:latin typeface="Myriad Pro" panose="020B0503030403020204" pitchFamily="34" charset="0"/>
              </a:rPr>
              <a:t>DISTIBUTION CHANNEL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DDD182-1170-4977-9D52-9F842CF32766}"/>
              </a:ext>
            </a:extLst>
          </p:cNvPr>
          <p:cNvSpPr/>
          <p:nvPr/>
        </p:nvSpPr>
        <p:spPr>
          <a:xfrm>
            <a:off x="8377623" y="417731"/>
            <a:ext cx="981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DEMAND</a:t>
            </a:r>
            <a:endParaRPr lang="id-ID" sz="1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C656270-6E6A-4895-9184-83476BD81E9E}"/>
              </a:ext>
            </a:extLst>
          </p:cNvPr>
          <p:cNvSpPr/>
          <p:nvPr/>
        </p:nvSpPr>
        <p:spPr>
          <a:xfrm>
            <a:off x="9457616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D9CE7FD-B4E8-4364-83C2-92BFA3B739AE}"/>
              </a:ext>
            </a:extLst>
          </p:cNvPr>
          <p:cNvSpPr/>
          <p:nvPr/>
        </p:nvSpPr>
        <p:spPr>
          <a:xfrm>
            <a:off x="9575796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690E48E-19C9-4813-8CEA-6E7D3FAD6332}"/>
              </a:ext>
            </a:extLst>
          </p:cNvPr>
          <p:cNvSpPr/>
          <p:nvPr/>
        </p:nvSpPr>
        <p:spPr>
          <a:xfrm>
            <a:off x="9463097" y="417731"/>
            <a:ext cx="981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</a:t>
            </a:r>
            <a:endParaRPr lang="id-ID" sz="105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89E02CA-FFEC-4775-8812-7B7018223ECD}"/>
              </a:ext>
            </a:extLst>
          </p:cNvPr>
          <p:cNvSpPr/>
          <p:nvPr/>
        </p:nvSpPr>
        <p:spPr>
          <a:xfrm>
            <a:off x="933604" y="1871566"/>
            <a:ext cx="1444324" cy="504746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E6B79D-6350-4C25-A71A-0CB5BFC504EF}"/>
              </a:ext>
            </a:extLst>
          </p:cNvPr>
          <p:cNvSpPr txBox="1"/>
          <p:nvPr/>
        </p:nvSpPr>
        <p:spPr>
          <a:xfrm>
            <a:off x="933604" y="1869572"/>
            <a:ext cx="1480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OUTLET/ ETALASE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3C5628A-6CFD-4C85-A456-4B60E0F27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6517" y="1839392"/>
            <a:ext cx="569091" cy="569091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8D0DF6C9-0190-4C26-BFC3-D2738104FF34}"/>
              </a:ext>
            </a:extLst>
          </p:cNvPr>
          <p:cNvSpPr/>
          <p:nvPr/>
        </p:nvSpPr>
        <p:spPr>
          <a:xfrm>
            <a:off x="3474720" y="1837407"/>
            <a:ext cx="1871186" cy="504746"/>
          </a:xfrm>
          <a:prstGeom prst="roundRect">
            <a:avLst/>
          </a:prstGeom>
          <a:solidFill>
            <a:srgbClr val="286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88A5970-6416-44F9-9E07-84D06434E302}"/>
              </a:ext>
            </a:extLst>
          </p:cNvPr>
          <p:cNvSpPr txBox="1"/>
          <p:nvPr/>
        </p:nvSpPr>
        <p:spPr>
          <a:xfrm>
            <a:off x="3639140" y="1822360"/>
            <a:ext cx="1480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UMKM CENTER KOTA BOGOR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B8896226-1F40-4023-A097-DA7EA81F7366}"/>
              </a:ext>
            </a:extLst>
          </p:cNvPr>
          <p:cNvSpPr/>
          <p:nvPr/>
        </p:nvSpPr>
        <p:spPr>
          <a:xfrm>
            <a:off x="5502895" y="1834862"/>
            <a:ext cx="1993312" cy="504746"/>
          </a:xfrm>
          <a:prstGeom prst="round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D64E6654-E92D-4EB4-84F3-C08FB7FA5BF9}"/>
              </a:ext>
            </a:extLst>
          </p:cNvPr>
          <p:cNvSpPr txBox="1"/>
          <p:nvPr/>
        </p:nvSpPr>
        <p:spPr>
          <a:xfrm>
            <a:off x="5553327" y="1918235"/>
            <a:ext cx="2008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286DAE"/>
                </a:solidFill>
                <a:latin typeface="Myriad Pro" panose="020B0503030403020204" pitchFamily="34" charset="0"/>
              </a:rPr>
              <a:t>PUSAT KULINER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358E6794-720E-4EC3-861F-59BB8FE349E3}"/>
              </a:ext>
            </a:extLst>
          </p:cNvPr>
          <p:cNvSpPr/>
          <p:nvPr/>
        </p:nvSpPr>
        <p:spPr>
          <a:xfrm>
            <a:off x="7635850" y="1830098"/>
            <a:ext cx="1993312" cy="504746"/>
          </a:xfrm>
          <a:prstGeom prst="roundRect">
            <a:avLst/>
          </a:prstGeom>
          <a:solidFill>
            <a:srgbClr val="286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BE75D418-9879-4BF8-83F9-7702102AC613}"/>
              </a:ext>
            </a:extLst>
          </p:cNvPr>
          <p:cNvSpPr txBox="1"/>
          <p:nvPr/>
        </p:nvSpPr>
        <p:spPr>
          <a:xfrm>
            <a:off x="7742140" y="1918235"/>
            <a:ext cx="179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GALERI UMKM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92A08715-2D35-4A1E-BBD6-3F2B165DCB98}"/>
              </a:ext>
            </a:extLst>
          </p:cNvPr>
          <p:cNvSpPr txBox="1"/>
          <p:nvPr/>
        </p:nvSpPr>
        <p:spPr>
          <a:xfrm>
            <a:off x="5515270" y="2373989"/>
            <a:ext cx="199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Di setiap Kecamatan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Integrasi dengan Kawasan Wisata, Kawasan Olahraga, &amp; Publik Space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8265A7E2-E699-4E80-9AF5-F978250325E8}"/>
              </a:ext>
            </a:extLst>
          </p:cNvPr>
          <p:cNvSpPr txBox="1"/>
          <p:nvPr/>
        </p:nvSpPr>
        <p:spPr>
          <a:xfrm>
            <a:off x="7635850" y="2397116"/>
            <a:ext cx="199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200" b="1" dirty="0">
                <a:solidFill>
                  <a:srgbClr val="0070C0"/>
                </a:solidFill>
                <a:latin typeface="Myriad Pro" panose="020B0503030403020204" pitchFamily="34" charset="0"/>
              </a:rPr>
              <a:t>Integrasi dengan Kawasan Wisata, Kawasan Olahraga, Publik Space, dan  Pusat Perbelanjaan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F1F18C4-169A-43AB-9E06-A76D457E9344}"/>
              </a:ext>
            </a:extLst>
          </p:cNvPr>
          <p:cNvSpPr/>
          <p:nvPr/>
        </p:nvSpPr>
        <p:spPr>
          <a:xfrm>
            <a:off x="791536" y="1954745"/>
            <a:ext cx="338383" cy="338383"/>
          </a:xfrm>
          <a:prstGeom prst="ellipse">
            <a:avLst/>
          </a:prstGeom>
          <a:solidFill>
            <a:srgbClr val="BDD7EE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rgbClr val="1F4E79"/>
                </a:solidFill>
                <a:latin typeface="Myriad Pro" panose="020B0503030403020204" pitchFamily="34" charset="0"/>
              </a:rPr>
              <a:t>A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B4576394-4B1D-44CD-BE6D-78C0F16C7E5A}"/>
              </a:ext>
            </a:extLst>
          </p:cNvPr>
          <p:cNvSpPr/>
          <p:nvPr/>
        </p:nvSpPr>
        <p:spPr>
          <a:xfrm>
            <a:off x="933604" y="4229965"/>
            <a:ext cx="1444324" cy="504746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B976DED-EE83-4015-9BDF-4B4C1244767E}"/>
              </a:ext>
            </a:extLst>
          </p:cNvPr>
          <p:cNvSpPr txBox="1"/>
          <p:nvPr/>
        </p:nvSpPr>
        <p:spPr>
          <a:xfrm>
            <a:off x="881739" y="4328449"/>
            <a:ext cx="1480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ONLINE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4C0A5828-3B8C-4C6C-A665-0C3362EF0D2F}"/>
              </a:ext>
            </a:extLst>
          </p:cNvPr>
          <p:cNvSpPr/>
          <p:nvPr/>
        </p:nvSpPr>
        <p:spPr>
          <a:xfrm>
            <a:off x="3474719" y="4723194"/>
            <a:ext cx="3158839" cy="504746"/>
          </a:xfrm>
          <a:prstGeom prst="round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AB72A8C-94F3-488B-A6AF-72A005DC8FF9}"/>
              </a:ext>
            </a:extLst>
          </p:cNvPr>
          <p:cNvSpPr txBox="1"/>
          <p:nvPr/>
        </p:nvSpPr>
        <p:spPr>
          <a:xfrm>
            <a:off x="3742362" y="4821676"/>
            <a:ext cx="2575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286DAE"/>
                </a:solidFill>
                <a:latin typeface="Myriad Pro" panose="020B0503030403020204" pitchFamily="34" charset="0"/>
              </a:rPr>
              <a:t>PUSAT PROMOSI ONLINE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53D34D-CD17-4484-8EF9-21240F4EB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19" y="6448113"/>
            <a:ext cx="435411" cy="435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AD21FD-13F9-4202-A20F-99325D776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6" b="12292"/>
          <a:stretch/>
        </p:blipFill>
        <p:spPr>
          <a:xfrm>
            <a:off x="5150262" y="6450070"/>
            <a:ext cx="450616" cy="340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2783306-A5AB-463F-B5F0-50D1587CB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02" y="6429447"/>
            <a:ext cx="450616" cy="45061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0943709-261C-479E-9A5C-5A1B7032BCCD}"/>
              </a:ext>
            </a:extLst>
          </p:cNvPr>
          <p:cNvSpPr txBox="1"/>
          <p:nvPr/>
        </p:nvSpPr>
        <p:spPr>
          <a:xfrm>
            <a:off x="3337850" y="5251754"/>
            <a:ext cx="3295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286DAE"/>
                </a:solidFill>
                <a:latin typeface="Myriad Pro" panose="020B0503030403020204" pitchFamily="34" charset="0"/>
              </a:rPr>
              <a:t>Mengembangkan pusat promosi untuk produk-produk UMKM lokal melalui sosial media dan website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D3E1FDA9-032B-4B4F-B449-3BAA94B87FA2}"/>
              </a:ext>
            </a:extLst>
          </p:cNvPr>
          <p:cNvSpPr/>
          <p:nvPr/>
        </p:nvSpPr>
        <p:spPr>
          <a:xfrm>
            <a:off x="6794500" y="4736811"/>
            <a:ext cx="3158839" cy="504746"/>
          </a:xfrm>
          <a:prstGeom prst="round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D14C4D9-48A2-4724-BFBF-7C79B043B2C1}"/>
              </a:ext>
            </a:extLst>
          </p:cNvPr>
          <p:cNvSpPr txBox="1"/>
          <p:nvPr/>
        </p:nvSpPr>
        <p:spPr>
          <a:xfrm>
            <a:off x="6715715" y="5251754"/>
            <a:ext cx="3288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dirty="0">
                <a:solidFill>
                  <a:srgbClr val="286DAE"/>
                </a:solidFill>
                <a:latin typeface="Myriad Pro" panose="020B0503030403020204" pitchFamily="34" charset="0"/>
              </a:rPr>
              <a:t>Mengembangkan APPS dan website khusus pemasaran produk UMKM Kota Bogor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AB48F5F-05CD-46C2-8A30-BE9F3EE6878D}"/>
              </a:ext>
            </a:extLst>
          </p:cNvPr>
          <p:cNvSpPr txBox="1"/>
          <p:nvPr/>
        </p:nvSpPr>
        <p:spPr>
          <a:xfrm>
            <a:off x="7475022" y="4821677"/>
            <a:ext cx="1764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286DAE"/>
                </a:solidFill>
                <a:latin typeface="Myriad Pro" panose="020B0503030403020204" pitchFamily="34" charset="0"/>
              </a:rPr>
              <a:t>E-MARKETPLACE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D04D4C0-0AE0-477B-904E-B5A7ACD5E2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6518" y="4209666"/>
            <a:ext cx="569091" cy="569091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E79F710D-5E41-49BF-A919-56903EDAC825}"/>
              </a:ext>
            </a:extLst>
          </p:cNvPr>
          <p:cNvSpPr/>
          <p:nvPr/>
        </p:nvSpPr>
        <p:spPr>
          <a:xfrm>
            <a:off x="3474719" y="4137074"/>
            <a:ext cx="6491313" cy="504746"/>
          </a:xfrm>
          <a:prstGeom prst="roundRect">
            <a:avLst/>
          </a:prstGeom>
          <a:solidFill>
            <a:srgbClr val="286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6D7EEA7-39B1-4F93-99F4-E704EA944A5D}"/>
              </a:ext>
            </a:extLst>
          </p:cNvPr>
          <p:cNvSpPr txBox="1"/>
          <p:nvPr/>
        </p:nvSpPr>
        <p:spPr>
          <a:xfrm>
            <a:off x="4618142" y="4235558"/>
            <a:ext cx="4195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PUSAT DIGITAL MARKETING UMKM BOGOR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140CAF1-CC77-40C4-A30B-A7AB2CB25C06}"/>
              </a:ext>
            </a:extLst>
          </p:cNvPr>
          <p:cNvSpPr/>
          <p:nvPr/>
        </p:nvSpPr>
        <p:spPr>
          <a:xfrm>
            <a:off x="791535" y="4308057"/>
            <a:ext cx="338383" cy="338383"/>
          </a:xfrm>
          <a:prstGeom prst="ellipse">
            <a:avLst/>
          </a:prstGeom>
          <a:solidFill>
            <a:srgbClr val="BDD7EE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rgbClr val="1F4E79"/>
                </a:solidFill>
                <a:latin typeface="Myriad Pro" panose="020B0503030403020204" pitchFamily="34" charset="0"/>
              </a:rPr>
              <a:t>B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1E16C98-9BF7-40BC-8F72-F524ED17E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95" y="6294906"/>
            <a:ext cx="719698" cy="7196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311D9A0-7144-4089-AC34-9C9031EA6D86}"/>
              </a:ext>
            </a:extLst>
          </p:cNvPr>
          <p:cNvSpPr txBox="1"/>
          <p:nvPr/>
        </p:nvSpPr>
        <p:spPr>
          <a:xfrm>
            <a:off x="3465080" y="6956105"/>
            <a:ext cx="865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Instagram</a:t>
            </a:r>
            <a:endParaRPr lang="id-ID" sz="12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6D559B8-4370-488A-B410-5DE8166B8F42}"/>
              </a:ext>
            </a:extLst>
          </p:cNvPr>
          <p:cNvSpPr txBox="1"/>
          <p:nvPr/>
        </p:nvSpPr>
        <p:spPr>
          <a:xfrm>
            <a:off x="4185498" y="6967705"/>
            <a:ext cx="865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Twitter</a:t>
            </a:r>
            <a:endParaRPr lang="id-ID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FAE7B90-BA82-4CEF-8287-5D1FE26EF385}"/>
              </a:ext>
            </a:extLst>
          </p:cNvPr>
          <p:cNvSpPr txBox="1"/>
          <p:nvPr/>
        </p:nvSpPr>
        <p:spPr>
          <a:xfrm>
            <a:off x="4913262" y="6979305"/>
            <a:ext cx="865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Youtube</a:t>
            </a:r>
            <a:endParaRPr lang="id-ID" sz="12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0092C918-12F6-4799-AD35-59944C2E0A2E}"/>
              </a:ext>
            </a:extLst>
          </p:cNvPr>
          <p:cNvSpPr txBox="1"/>
          <p:nvPr/>
        </p:nvSpPr>
        <p:spPr>
          <a:xfrm>
            <a:off x="5692258" y="6983755"/>
            <a:ext cx="865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Website</a:t>
            </a:r>
            <a:endParaRPr lang="id-ID" sz="12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6DFFD3B-EAE0-4958-A9BD-ADC6D62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94" y="6097500"/>
            <a:ext cx="854977" cy="8549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7A42B57-F923-4536-B1A9-5A6263FF78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6" y="6294788"/>
            <a:ext cx="719698" cy="71969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4FD5D649-610D-4631-B37F-D7CBC029AF53}"/>
              </a:ext>
            </a:extLst>
          </p:cNvPr>
          <p:cNvSpPr txBox="1"/>
          <p:nvPr/>
        </p:nvSpPr>
        <p:spPr>
          <a:xfrm>
            <a:off x="7256777" y="6986301"/>
            <a:ext cx="2263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E-Marketplace UMKM Bogor</a:t>
            </a:r>
            <a:endParaRPr lang="id-ID" sz="1200" dirty="0"/>
          </a:p>
        </p:txBody>
      </p:sp>
    </p:spTree>
    <p:extLst>
      <p:ext uri="{BB962C8B-B14F-4D97-AF65-F5344CB8AC3E}">
        <p14:creationId xmlns:p14="http://schemas.microsoft.com/office/powerpoint/2010/main" val="14841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5" grpId="0" animBg="1"/>
      <p:bldP spid="66" grpId="0"/>
      <p:bldP spid="67" grpId="0" animBg="1"/>
      <p:bldP spid="68" grpId="0"/>
      <p:bldP spid="90" grpId="0" animBg="1"/>
      <p:bldP spid="91" grpId="0"/>
      <p:bldP spid="94" grpId="0"/>
      <p:bldP spid="98" grpId="0"/>
      <p:bldP spid="23" grpId="0" animBg="1"/>
      <p:bldP spid="38" grpId="0" animBg="1"/>
      <p:bldP spid="46" grpId="0"/>
      <p:bldP spid="47" grpId="0" animBg="1"/>
      <p:bldP spid="51" grpId="0"/>
      <p:bldP spid="54" grpId="0"/>
      <p:bldP spid="55" grpId="0" animBg="1"/>
      <p:bldP spid="56" grpId="0"/>
      <p:bldP spid="52" grpId="0"/>
      <p:bldP spid="73" grpId="0" animBg="1"/>
      <p:bldP spid="74" grpId="0"/>
      <p:bldP spid="62" grpId="0" animBg="1"/>
      <p:bldP spid="27" grpId="0"/>
      <p:bldP spid="70" grpId="0"/>
      <p:bldP spid="71" grpId="0"/>
      <p:bldP spid="72" grpId="0"/>
      <p:bldP spid="7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0293DBAA-3588-4DE7-BDD3-701DA022C488}"/>
              </a:ext>
            </a:extLst>
          </p:cNvPr>
          <p:cNvSpPr/>
          <p:nvPr/>
        </p:nvSpPr>
        <p:spPr>
          <a:xfrm>
            <a:off x="483689" y="1865773"/>
            <a:ext cx="9836887" cy="4622800"/>
          </a:xfrm>
          <a:prstGeom prst="rect">
            <a:avLst/>
          </a:prstGeom>
          <a:noFill/>
          <a:ln w="19050">
            <a:solidFill>
              <a:srgbClr val="7F7F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05195F-62C3-4464-BD9A-2796D9719183}"/>
              </a:ext>
            </a:extLst>
          </p:cNvPr>
          <p:cNvSpPr/>
          <p:nvPr/>
        </p:nvSpPr>
        <p:spPr>
          <a:xfrm>
            <a:off x="483689" y="379241"/>
            <a:ext cx="5402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Pusat Promosi Online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9F08C43-B770-46F8-A05B-08FC071A6462}"/>
              </a:ext>
            </a:extLst>
          </p:cNvPr>
          <p:cNvSpPr/>
          <p:nvPr/>
        </p:nvSpPr>
        <p:spPr>
          <a:xfrm>
            <a:off x="7527540" y="2830401"/>
            <a:ext cx="2048256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>
                <a:solidFill>
                  <a:srgbClr val="1F4E79"/>
                </a:solidFill>
                <a:latin typeface="Myriad Pro" panose="020B0503030403020204" pitchFamily="34" charset="0"/>
              </a:rPr>
              <a:t>Meningkatkan Brand Awareness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07FC454-601E-4ECE-8B1F-1C9FB5C049C1}"/>
              </a:ext>
            </a:extLst>
          </p:cNvPr>
          <p:cNvSpPr/>
          <p:nvPr/>
        </p:nvSpPr>
        <p:spPr>
          <a:xfrm>
            <a:off x="7527540" y="3338364"/>
            <a:ext cx="2048256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>
                <a:solidFill>
                  <a:srgbClr val="1F4E79"/>
                </a:solidFill>
                <a:latin typeface="Myriad Pro" panose="020B0503030403020204" pitchFamily="34" charset="0"/>
              </a:rPr>
              <a:t>Menarik Pelanggan Potensial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B611C94-281B-4E88-AFE9-A9DEE8E61151}"/>
              </a:ext>
            </a:extLst>
          </p:cNvPr>
          <p:cNvSpPr/>
          <p:nvPr/>
        </p:nvSpPr>
        <p:spPr>
          <a:xfrm>
            <a:off x="910793" y="3067630"/>
            <a:ext cx="2029403" cy="1198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>
                <a:solidFill>
                  <a:srgbClr val="1F4E79"/>
                </a:solidFill>
                <a:latin typeface="Myriad Pro" panose="020B0503030403020204" pitchFamily="34" charset="0"/>
              </a:rPr>
              <a:t>Menciptakan dan Membagikan Konten yang Menarik Terkait Produk UMKM Kota Bogor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1752E58-CEE5-4DBB-A64C-8087EAC28FE4}"/>
              </a:ext>
            </a:extLst>
          </p:cNvPr>
          <p:cNvSpPr/>
          <p:nvPr/>
        </p:nvSpPr>
        <p:spPr>
          <a:xfrm>
            <a:off x="7527540" y="3850673"/>
            <a:ext cx="2048256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F4E79"/>
                </a:solidFill>
                <a:latin typeface="Myriad Pro" panose="020B0503030403020204" pitchFamily="34" charset="0"/>
              </a:rPr>
              <a:t>Membangun Relasi di Media Sosial</a:t>
            </a:r>
            <a:endParaRPr lang="id-ID" sz="1400" dirty="0">
              <a:solidFill>
                <a:srgbClr val="1F4E79"/>
              </a:solidFill>
              <a:latin typeface="Myriad Pro" panose="020B0503030403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9A3C4E9-0518-425E-AC4C-151054565A1D}"/>
              </a:ext>
            </a:extLst>
          </p:cNvPr>
          <p:cNvSpPr/>
          <p:nvPr/>
        </p:nvSpPr>
        <p:spPr>
          <a:xfrm>
            <a:off x="891939" y="5848104"/>
            <a:ext cx="2048256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F4E79"/>
                </a:solidFill>
                <a:latin typeface="Myriad Pro" panose="020B0503030403020204" pitchFamily="34" charset="0"/>
              </a:rPr>
              <a:t>Berinteraksi Dengan Follower</a:t>
            </a:r>
            <a:r>
              <a:rPr lang="id-ID" sz="1400" dirty="0">
                <a:solidFill>
                  <a:srgbClr val="1F4E79"/>
                </a:solidFill>
                <a:latin typeface="Myriad Pro" panose="020B0503030403020204" pitchFamily="34" charset="0"/>
              </a:rPr>
              <a:t>/ Pelanggan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94333BD-B4EC-44E5-B8A9-47A3F8FE2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7" y="3112710"/>
            <a:ext cx="533765" cy="5337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F3522FD-5496-484A-AE0F-ADCE56CD5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6" b="12292"/>
          <a:stretch/>
        </p:blipFill>
        <p:spPr>
          <a:xfrm>
            <a:off x="5577934" y="3112709"/>
            <a:ext cx="612107" cy="4620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57D63F1-15E6-4E64-BD0D-FCBBD8922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73" y="3112709"/>
            <a:ext cx="533765" cy="5337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E28885E-EBC7-424A-B8B1-0236A8FB8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33" y="3754528"/>
            <a:ext cx="644621" cy="64462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128269C-8C61-47BB-BB03-5A6896484059}"/>
              </a:ext>
            </a:extLst>
          </p:cNvPr>
          <p:cNvSpPr/>
          <p:nvPr/>
        </p:nvSpPr>
        <p:spPr>
          <a:xfrm>
            <a:off x="7527540" y="4362982"/>
            <a:ext cx="2048256" cy="682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F4E79"/>
                </a:solidFill>
                <a:latin typeface="Myriad Pro" panose="020B0503030403020204" pitchFamily="34" charset="0"/>
              </a:rPr>
              <a:t>Mendapatkan feedback produk dan strategi pemasaran</a:t>
            </a:r>
            <a:endParaRPr lang="id-ID" sz="1400" dirty="0">
              <a:solidFill>
                <a:srgbClr val="1F4E79"/>
              </a:solidFill>
              <a:latin typeface="Myriad Pro" panose="020B0503030403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2ECF25AA-D58D-487F-BF0E-DF58FFE2B648}"/>
              </a:ext>
            </a:extLst>
          </p:cNvPr>
          <p:cNvSpPr/>
          <p:nvPr/>
        </p:nvSpPr>
        <p:spPr>
          <a:xfrm>
            <a:off x="1009378" y="2102439"/>
            <a:ext cx="1871186" cy="504746"/>
          </a:xfrm>
          <a:prstGeom prst="roundRect">
            <a:avLst/>
          </a:prstGeom>
          <a:solidFill>
            <a:srgbClr val="286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A2F3CD6-8619-4292-8475-2445A15BFB21}"/>
              </a:ext>
            </a:extLst>
          </p:cNvPr>
          <p:cNvSpPr txBox="1"/>
          <p:nvPr/>
        </p:nvSpPr>
        <p:spPr>
          <a:xfrm>
            <a:off x="1202503" y="2200923"/>
            <a:ext cx="1480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INPUT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15EE2CE2-6C03-4067-AD67-D48AB4EBDB54}"/>
              </a:ext>
            </a:extLst>
          </p:cNvPr>
          <p:cNvSpPr/>
          <p:nvPr/>
        </p:nvSpPr>
        <p:spPr>
          <a:xfrm>
            <a:off x="4196729" y="2105866"/>
            <a:ext cx="1993312" cy="504746"/>
          </a:xfrm>
          <a:prstGeom prst="round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A3349DF-785B-42B5-A7D5-2AD998ADFAD4}"/>
              </a:ext>
            </a:extLst>
          </p:cNvPr>
          <p:cNvSpPr txBox="1"/>
          <p:nvPr/>
        </p:nvSpPr>
        <p:spPr>
          <a:xfrm>
            <a:off x="4185391" y="2200923"/>
            <a:ext cx="2008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rgbClr val="286DAE"/>
                </a:solidFill>
                <a:latin typeface="Myriad Pro" panose="020B0503030403020204" pitchFamily="34" charset="0"/>
              </a:rPr>
              <a:t>SOCIAL MEDIA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8FCBDE6D-4C41-4580-94A6-643261C8BD9C}"/>
              </a:ext>
            </a:extLst>
          </p:cNvPr>
          <p:cNvSpPr/>
          <p:nvPr/>
        </p:nvSpPr>
        <p:spPr>
          <a:xfrm>
            <a:off x="7672150" y="2151063"/>
            <a:ext cx="1871186" cy="504746"/>
          </a:xfrm>
          <a:prstGeom prst="roundRect">
            <a:avLst/>
          </a:prstGeom>
          <a:solidFill>
            <a:srgbClr val="286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5E27B9A-5BEE-4AE9-9027-DE060843012A}"/>
              </a:ext>
            </a:extLst>
          </p:cNvPr>
          <p:cNvSpPr txBox="1"/>
          <p:nvPr/>
        </p:nvSpPr>
        <p:spPr>
          <a:xfrm>
            <a:off x="7864205" y="2226826"/>
            <a:ext cx="1480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OUTPUT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B4C41E67-ABC5-4DBC-A87C-A6C231D7749F}"/>
              </a:ext>
            </a:extLst>
          </p:cNvPr>
          <p:cNvSpPr/>
          <p:nvPr/>
        </p:nvSpPr>
        <p:spPr>
          <a:xfrm>
            <a:off x="921406" y="5247489"/>
            <a:ext cx="2029403" cy="515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>
                <a:solidFill>
                  <a:srgbClr val="1F4E79"/>
                </a:solidFill>
                <a:latin typeface="Myriad Pro" panose="020B0503030403020204" pitchFamily="34" charset="0"/>
              </a:rPr>
              <a:t>Bekerjasama dengan Influencer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FD2802A3-E5B1-4985-BEB3-46DDF0C7522F}"/>
              </a:ext>
            </a:extLst>
          </p:cNvPr>
          <p:cNvSpPr/>
          <p:nvPr/>
        </p:nvSpPr>
        <p:spPr>
          <a:xfrm>
            <a:off x="921406" y="4419498"/>
            <a:ext cx="2029403" cy="685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>
                <a:solidFill>
                  <a:srgbClr val="1F4E79"/>
                </a:solidFill>
                <a:latin typeface="Myriad Pro" panose="020B0503030403020204" pitchFamily="34" charset="0"/>
              </a:rPr>
              <a:t>Aktif Mengoperasikan Sosial Media di Berbagai Plat Form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0C46D91E-9AB0-4839-9474-F1696E04C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7497" y="2070265"/>
            <a:ext cx="569091" cy="56909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AB475445-7920-404B-AB9A-681D55E66F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4256" y="2096168"/>
            <a:ext cx="569091" cy="569091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CA6E7A7B-3081-4640-BEBE-68767439DE4A}"/>
              </a:ext>
            </a:extLst>
          </p:cNvPr>
          <p:cNvSpPr/>
          <p:nvPr/>
        </p:nvSpPr>
        <p:spPr>
          <a:xfrm>
            <a:off x="7527540" y="5141029"/>
            <a:ext cx="2048256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>
                <a:solidFill>
                  <a:srgbClr val="1F4E79"/>
                </a:solidFill>
                <a:latin typeface="Myriad Pro" panose="020B0503030403020204" pitchFamily="34" charset="0"/>
              </a:rPr>
              <a:t>Meningkatkan Pemasaran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E2458740-A611-435A-A116-5CC3EBFF6F0F}"/>
              </a:ext>
            </a:extLst>
          </p:cNvPr>
          <p:cNvSpPr/>
          <p:nvPr/>
        </p:nvSpPr>
        <p:spPr>
          <a:xfrm>
            <a:off x="910792" y="2643675"/>
            <a:ext cx="2029403" cy="515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>
                <a:solidFill>
                  <a:srgbClr val="1F4E79"/>
                </a:solidFill>
                <a:latin typeface="Myriad Pro" panose="020B0503030403020204" pitchFamily="34" charset="0"/>
              </a:rPr>
              <a:t>Menganalisis Pasar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FBAD88C-56D6-4029-A3B9-086B26D86A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72" y="3774340"/>
            <a:ext cx="568163" cy="568163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654D6D3-A2D0-4204-A80B-ADBA92EB9086}"/>
              </a:ext>
            </a:extLst>
          </p:cNvPr>
          <p:cNvSpPr/>
          <p:nvPr/>
        </p:nvSpPr>
        <p:spPr>
          <a:xfrm>
            <a:off x="483688" y="1536494"/>
            <a:ext cx="3382899" cy="346018"/>
          </a:xfrm>
          <a:prstGeom prst="round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AE7306-93A6-4736-A00F-DCD5DAEA2970}"/>
              </a:ext>
            </a:extLst>
          </p:cNvPr>
          <p:cNvSpPr txBox="1"/>
          <p:nvPr/>
        </p:nvSpPr>
        <p:spPr>
          <a:xfrm>
            <a:off x="483689" y="1567690"/>
            <a:ext cx="3382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PUSAT PROMOSI ONLINE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7C20599C-6FE3-4ECC-B024-69657822DE69}"/>
              </a:ext>
            </a:extLst>
          </p:cNvPr>
          <p:cNvSpPr/>
          <p:nvPr/>
        </p:nvSpPr>
        <p:spPr>
          <a:xfrm>
            <a:off x="6168444" y="72814"/>
            <a:ext cx="981140" cy="9811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9A64697C-E9A3-4759-B281-4B495CE0A8EA}"/>
              </a:ext>
            </a:extLst>
          </p:cNvPr>
          <p:cNvSpPr/>
          <p:nvPr/>
        </p:nvSpPr>
        <p:spPr>
          <a:xfrm>
            <a:off x="6286624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2DFEDE0D-533C-4575-8F1E-32F36589B8E9}"/>
              </a:ext>
            </a:extLst>
          </p:cNvPr>
          <p:cNvSpPr/>
          <p:nvPr/>
        </p:nvSpPr>
        <p:spPr>
          <a:xfrm>
            <a:off x="7269731" y="72814"/>
            <a:ext cx="981140" cy="981140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323644AC-5999-49D8-A119-B4D5C5F5BEB7}"/>
              </a:ext>
            </a:extLst>
          </p:cNvPr>
          <p:cNvSpPr/>
          <p:nvPr/>
        </p:nvSpPr>
        <p:spPr>
          <a:xfrm>
            <a:off x="7387911" y="190994"/>
            <a:ext cx="744780" cy="744780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D732ECC6-AEEB-4F6A-B484-D22F128A8628}"/>
              </a:ext>
            </a:extLst>
          </p:cNvPr>
          <p:cNvSpPr/>
          <p:nvPr/>
        </p:nvSpPr>
        <p:spPr>
          <a:xfrm>
            <a:off x="8372142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270341D1-BA04-49E0-BDB2-C8D71DB0A738}"/>
              </a:ext>
            </a:extLst>
          </p:cNvPr>
          <p:cNvSpPr/>
          <p:nvPr/>
        </p:nvSpPr>
        <p:spPr>
          <a:xfrm>
            <a:off x="8490322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41F0D0CE-1E7D-481F-BBE0-395D6C2499A0}"/>
              </a:ext>
            </a:extLst>
          </p:cNvPr>
          <p:cNvSpPr/>
          <p:nvPr/>
        </p:nvSpPr>
        <p:spPr>
          <a:xfrm>
            <a:off x="6233824" y="429923"/>
            <a:ext cx="834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BE3D6E50-43DD-4D72-B918-BFB08FB9DF7E}"/>
              </a:ext>
            </a:extLst>
          </p:cNvPr>
          <p:cNvSpPr/>
          <p:nvPr/>
        </p:nvSpPr>
        <p:spPr>
          <a:xfrm>
            <a:off x="7170010" y="378496"/>
            <a:ext cx="117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050" b="1" dirty="0">
                <a:solidFill>
                  <a:schemeClr val="bg1"/>
                </a:solidFill>
                <a:latin typeface="Myriad Pro" panose="020B0503030403020204" pitchFamily="34" charset="0"/>
              </a:rPr>
              <a:t>DISTIBUTION CHANNEL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DF55BA53-2E73-4FDF-ACE9-F3EEF090B5B4}"/>
              </a:ext>
            </a:extLst>
          </p:cNvPr>
          <p:cNvSpPr/>
          <p:nvPr/>
        </p:nvSpPr>
        <p:spPr>
          <a:xfrm>
            <a:off x="8377623" y="417731"/>
            <a:ext cx="981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DEMAND</a:t>
            </a:r>
            <a:endParaRPr lang="id-ID" sz="1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53E7F86D-3FDD-4EE7-98E4-52CE00A21CA1}"/>
              </a:ext>
            </a:extLst>
          </p:cNvPr>
          <p:cNvSpPr/>
          <p:nvPr/>
        </p:nvSpPr>
        <p:spPr>
          <a:xfrm>
            <a:off x="9457616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xmlns="" id="{11552301-172C-4D34-BB22-4B4BDFAC1838}"/>
              </a:ext>
            </a:extLst>
          </p:cNvPr>
          <p:cNvSpPr/>
          <p:nvPr/>
        </p:nvSpPr>
        <p:spPr>
          <a:xfrm>
            <a:off x="9575796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CB0BE9E0-F333-4D8C-9004-9F228412474B}"/>
              </a:ext>
            </a:extLst>
          </p:cNvPr>
          <p:cNvSpPr/>
          <p:nvPr/>
        </p:nvSpPr>
        <p:spPr>
          <a:xfrm>
            <a:off x="9463097" y="417731"/>
            <a:ext cx="981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</a:t>
            </a:r>
            <a:endParaRPr lang="id-ID" sz="105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6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0" grpId="0"/>
      <p:bldP spid="31" grpId="0"/>
      <p:bldP spid="32" grpId="0"/>
      <p:bldP spid="33" grpId="0"/>
      <p:bldP spid="34" grpId="0"/>
      <p:bldP spid="46" grpId="0"/>
      <p:bldP spid="48" grpId="0" animBg="1"/>
      <p:bldP spid="50" grpId="0"/>
      <p:bldP spid="52" grpId="0" animBg="1"/>
      <p:bldP spid="54" grpId="0"/>
      <p:bldP spid="57" grpId="0" animBg="1"/>
      <p:bldP spid="58" grpId="0"/>
      <p:bldP spid="63" grpId="0"/>
      <p:bldP spid="65" grpId="0"/>
      <p:bldP spid="69" grpId="0"/>
      <p:bldP spid="71" grpId="0"/>
      <p:bldP spid="74" grpId="0" animBg="1"/>
      <p:bldP spid="7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601CFA17-547E-467A-9E30-8FD3F0035789}"/>
              </a:ext>
            </a:extLst>
          </p:cNvPr>
          <p:cNvSpPr/>
          <p:nvPr/>
        </p:nvSpPr>
        <p:spPr>
          <a:xfrm>
            <a:off x="483689" y="379241"/>
            <a:ext cx="5402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Building Digital Ecosystem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B03BA2BF-2C15-4B95-934E-B05168D4A64A}"/>
              </a:ext>
            </a:extLst>
          </p:cNvPr>
          <p:cNvSpPr/>
          <p:nvPr/>
        </p:nvSpPr>
        <p:spPr>
          <a:xfrm>
            <a:off x="414988" y="1849920"/>
            <a:ext cx="9861836" cy="4704775"/>
          </a:xfrm>
          <a:prstGeom prst="roundRect">
            <a:avLst>
              <a:gd name="adj" fmla="val 4228"/>
            </a:avLst>
          </a:prstGeom>
          <a:noFill/>
          <a:ln w="38100" cap="flat">
            <a:solidFill>
              <a:srgbClr val="286DAE"/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7CAA14B6-78F9-4A83-B748-027C842223F1}"/>
              </a:ext>
            </a:extLst>
          </p:cNvPr>
          <p:cNvSpPr/>
          <p:nvPr/>
        </p:nvSpPr>
        <p:spPr>
          <a:xfrm>
            <a:off x="4390012" y="2467156"/>
            <a:ext cx="1838704" cy="511393"/>
          </a:xfrm>
          <a:prstGeom prst="roundRect">
            <a:avLst/>
          </a:prstGeom>
          <a:solidFill>
            <a:srgbClr val="286DAE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Bogor Marketplace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xmlns="" id="{6AB6F7DB-9306-4C6B-945F-7194FE19726C}"/>
              </a:ext>
            </a:extLst>
          </p:cNvPr>
          <p:cNvSpPr/>
          <p:nvPr/>
        </p:nvSpPr>
        <p:spPr>
          <a:xfrm>
            <a:off x="1019761" y="2467156"/>
            <a:ext cx="1838704" cy="511393"/>
          </a:xfrm>
          <a:prstGeom prst="roundRect">
            <a:avLst/>
          </a:prstGeom>
          <a:solidFill>
            <a:srgbClr val="142A4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SELLER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89A3A9C9-2655-4FBB-A734-99595FC6480A}"/>
              </a:ext>
            </a:extLst>
          </p:cNvPr>
          <p:cNvSpPr/>
          <p:nvPr/>
        </p:nvSpPr>
        <p:spPr>
          <a:xfrm>
            <a:off x="7693233" y="2463207"/>
            <a:ext cx="1838704" cy="497587"/>
          </a:xfrm>
          <a:prstGeom prst="roundRect">
            <a:avLst/>
          </a:prstGeom>
          <a:solidFill>
            <a:srgbClr val="142A4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BUYER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xmlns="" id="{11A93800-34DF-4D2B-8E79-8AC6D1DE1EE6}"/>
              </a:ext>
            </a:extLst>
          </p:cNvPr>
          <p:cNvSpPr/>
          <p:nvPr/>
        </p:nvSpPr>
        <p:spPr>
          <a:xfrm>
            <a:off x="4390012" y="2112774"/>
            <a:ext cx="1838704" cy="338475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>
                <a:solidFill>
                  <a:srgbClr val="1F4E79"/>
                </a:solidFill>
                <a:latin typeface="Myriad Pro" panose="020B0503030403020204" pitchFamily="34" charset="0"/>
              </a:rPr>
              <a:t>Marketplace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xmlns="" id="{D4D623AA-45D7-4F78-985A-0D3E1F090786}"/>
              </a:ext>
            </a:extLst>
          </p:cNvPr>
          <p:cNvSpPr/>
          <p:nvPr/>
        </p:nvSpPr>
        <p:spPr>
          <a:xfrm>
            <a:off x="1068568" y="2061464"/>
            <a:ext cx="1788375" cy="338475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>
                <a:solidFill>
                  <a:srgbClr val="1F4E79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xmlns="" id="{BECED6AF-5AA3-431F-8FF6-F1B0375DD3DA}"/>
              </a:ext>
            </a:extLst>
          </p:cNvPr>
          <p:cNvSpPr/>
          <p:nvPr/>
        </p:nvSpPr>
        <p:spPr>
          <a:xfrm>
            <a:off x="7693233" y="2124732"/>
            <a:ext cx="1802680" cy="338475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>
                <a:solidFill>
                  <a:srgbClr val="1F4E79"/>
                </a:solidFill>
                <a:latin typeface="Myriad Pro" panose="020B0503030403020204" pitchFamily="34" charset="0"/>
              </a:rPr>
              <a:t>Demand</a:t>
            </a: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xmlns="" id="{06EAB359-28FA-4C13-A60F-1EAFA2910437}"/>
              </a:ext>
            </a:extLst>
          </p:cNvPr>
          <p:cNvSpPr/>
          <p:nvPr/>
        </p:nvSpPr>
        <p:spPr>
          <a:xfrm>
            <a:off x="4390012" y="5265683"/>
            <a:ext cx="1838704" cy="497587"/>
          </a:xfrm>
          <a:prstGeom prst="roundRect">
            <a:avLst/>
          </a:prstGeom>
          <a:solidFill>
            <a:srgbClr val="1F4E7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Competitor or Collaborator?</a:t>
            </a:r>
            <a:endParaRPr lang="en-US" sz="1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xmlns="" id="{8F2047DD-CD03-4EA2-8E74-4C721A658AFC}"/>
              </a:ext>
            </a:extLst>
          </p:cNvPr>
          <p:cNvSpPr/>
          <p:nvPr/>
        </p:nvSpPr>
        <p:spPr>
          <a:xfrm>
            <a:off x="591133" y="1536494"/>
            <a:ext cx="2139876" cy="340806"/>
          </a:xfrm>
          <a:prstGeom prst="roundRect">
            <a:avLst/>
          </a:prstGeom>
          <a:solidFill>
            <a:srgbClr val="286DAE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Digital Ecosystem</a:t>
            </a:r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(C2C)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578462F-C46F-4E54-8D0B-B3A897C62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245" y="6006642"/>
            <a:ext cx="1080761" cy="4555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686D7AC-75B0-4679-B80D-F81078836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62" y="6006643"/>
            <a:ext cx="1386652" cy="4555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617A302-63C1-4CB6-A3B9-926498EC1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754" y="6006643"/>
            <a:ext cx="1595217" cy="4555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1F06EC1-CE80-41F1-BF8B-35946267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701" y="6006643"/>
            <a:ext cx="1254308" cy="4555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47EC17B-E312-48FA-BD2B-510B7DDBC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739" y="6006643"/>
            <a:ext cx="1159592" cy="4555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7" name="Rounded Rectangle 22">
            <a:extLst>
              <a:ext uri="{FF2B5EF4-FFF2-40B4-BE49-F238E27FC236}">
                <a16:creationId xmlns:a16="http://schemas.microsoft.com/office/drawing/2014/main" xmlns="" id="{89E3333E-B46A-44F2-8A1C-8E2CD9FED83A}"/>
              </a:ext>
            </a:extLst>
          </p:cNvPr>
          <p:cNvSpPr/>
          <p:nvPr/>
        </p:nvSpPr>
        <p:spPr>
          <a:xfrm>
            <a:off x="888177" y="2988326"/>
            <a:ext cx="2101871" cy="1126225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What causes sellers to want to sell their stuff on your e-commerce?</a:t>
            </a: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xmlns="" id="{B9D76C38-3B30-46F1-B598-3156B9CE6FC9}"/>
              </a:ext>
            </a:extLst>
          </p:cNvPr>
          <p:cNvSpPr/>
          <p:nvPr/>
        </p:nvSpPr>
        <p:spPr>
          <a:xfrm>
            <a:off x="7602499" y="2938777"/>
            <a:ext cx="1961340" cy="1126225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What causes buyers to want to purchase a stuff on your e-commerce?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5631CDAA-F186-406F-B5A5-8F9523C837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9737" y="2438306"/>
            <a:ext cx="569091" cy="56909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0425832-B7A4-4FBF-9527-2B03EC0BFA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77" y="2463207"/>
            <a:ext cx="569091" cy="56909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48D521F-01D4-41C7-8F0C-1C15FD4D1A1F}"/>
              </a:ext>
            </a:extLst>
          </p:cNvPr>
          <p:cNvSpPr txBox="1"/>
          <p:nvPr/>
        </p:nvSpPr>
        <p:spPr>
          <a:xfrm>
            <a:off x="483689" y="6629440"/>
            <a:ext cx="4081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Sumber: </a:t>
            </a:r>
            <a:r>
              <a:rPr lang="en-US" sz="105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Nucki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05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Prasastia</a:t>
            </a:r>
            <a:r>
              <a:rPr lang="id-ID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Marketing Strategy Expert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99478F33-A6AA-4053-BBBF-FDE2BBFAD259}"/>
              </a:ext>
            </a:extLst>
          </p:cNvPr>
          <p:cNvSpPr/>
          <p:nvPr/>
        </p:nvSpPr>
        <p:spPr>
          <a:xfrm>
            <a:off x="6168444" y="72814"/>
            <a:ext cx="981140" cy="9811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E1D21809-B816-4CD8-B79F-5F7D2FD973EE}"/>
              </a:ext>
            </a:extLst>
          </p:cNvPr>
          <p:cNvSpPr/>
          <p:nvPr/>
        </p:nvSpPr>
        <p:spPr>
          <a:xfrm>
            <a:off x="6286624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CE40A115-A7E0-47B9-88F0-2F2B638B74CD}"/>
              </a:ext>
            </a:extLst>
          </p:cNvPr>
          <p:cNvSpPr/>
          <p:nvPr/>
        </p:nvSpPr>
        <p:spPr>
          <a:xfrm>
            <a:off x="7269731" y="72814"/>
            <a:ext cx="981140" cy="981140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18EE753-EFC1-4B48-818E-E0AFE6E3B221}"/>
              </a:ext>
            </a:extLst>
          </p:cNvPr>
          <p:cNvSpPr/>
          <p:nvPr/>
        </p:nvSpPr>
        <p:spPr>
          <a:xfrm>
            <a:off x="7387911" y="190994"/>
            <a:ext cx="744780" cy="744780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6AC0A05A-A4E7-45A4-9F20-E7A39F7BF8D5}"/>
              </a:ext>
            </a:extLst>
          </p:cNvPr>
          <p:cNvSpPr/>
          <p:nvPr/>
        </p:nvSpPr>
        <p:spPr>
          <a:xfrm>
            <a:off x="8372142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87E96B9F-4CEB-469C-BE14-C5CEBF6386FC}"/>
              </a:ext>
            </a:extLst>
          </p:cNvPr>
          <p:cNvSpPr/>
          <p:nvPr/>
        </p:nvSpPr>
        <p:spPr>
          <a:xfrm>
            <a:off x="8490322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77BBDA2F-4347-4BC5-A616-D23844723A97}"/>
              </a:ext>
            </a:extLst>
          </p:cNvPr>
          <p:cNvSpPr/>
          <p:nvPr/>
        </p:nvSpPr>
        <p:spPr>
          <a:xfrm>
            <a:off x="6233824" y="429923"/>
            <a:ext cx="834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58C39BD9-8947-408D-9C13-D2F3B773E3C6}"/>
              </a:ext>
            </a:extLst>
          </p:cNvPr>
          <p:cNvSpPr/>
          <p:nvPr/>
        </p:nvSpPr>
        <p:spPr>
          <a:xfrm>
            <a:off x="7170010" y="378496"/>
            <a:ext cx="117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050" b="1" dirty="0">
                <a:solidFill>
                  <a:schemeClr val="bg1"/>
                </a:solidFill>
                <a:latin typeface="Myriad Pro" panose="020B0503030403020204" pitchFamily="34" charset="0"/>
              </a:rPr>
              <a:t>DISTIBUTION CHANNEL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4538A14F-2B3F-4D59-8D15-5EB3F7E7EFC2}"/>
              </a:ext>
            </a:extLst>
          </p:cNvPr>
          <p:cNvSpPr/>
          <p:nvPr/>
        </p:nvSpPr>
        <p:spPr>
          <a:xfrm>
            <a:off x="8377623" y="417731"/>
            <a:ext cx="981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DEMAND</a:t>
            </a:r>
            <a:endParaRPr lang="id-ID" sz="1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A0E53A80-6986-48CD-94E8-13FDE65710D8}"/>
              </a:ext>
            </a:extLst>
          </p:cNvPr>
          <p:cNvSpPr/>
          <p:nvPr/>
        </p:nvSpPr>
        <p:spPr>
          <a:xfrm>
            <a:off x="9457616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E0DF10DC-06F6-4313-B8AB-D7AE06CF9C4C}"/>
              </a:ext>
            </a:extLst>
          </p:cNvPr>
          <p:cNvSpPr/>
          <p:nvPr/>
        </p:nvSpPr>
        <p:spPr>
          <a:xfrm>
            <a:off x="9575796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C3B21F25-B847-4D78-AEDE-B9BD3AF3E1D5}"/>
              </a:ext>
            </a:extLst>
          </p:cNvPr>
          <p:cNvSpPr/>
          <p:nvPr/>
        </p:nvSpPr>
        <p:spPr>
          <a:xfrm>
            <a:off x="9463097" y="417731"/>
            <a:ext cx="981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</a:t>
            </a:r>
            <a:endParaRPr lang="id-ID" sz="105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6" name="Google Shape;93;p14">
            <a:extLst>
              <a:ext uri="{FF2B5EF4-FFF2-40B4-BE49-F238E27FC236}">
                <a16:creationId xmlns:a16="http://schemas.microsoft.com/office/drawing/2014/main" xmlns="" id="{B6A05711-323A-4959-888D-691736B8ACA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7094" t="6647" r="2433" b="6739"/>
          <a:stretch/>
        </p:blipFill>
        <p:spPr>
          <a:xfrm>
            <a:off x="4872841" y="3095278"/>
            <a:ext cx="946130" cy="17845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8BF0F8-990B-4ED5-ADD5-307D6B2082C7}"/>
              </a:ext>
            </a:extLst>
          </p:cNvPr>
          <p:cNvSpPr txBox="1"/>
          <p:nvPr/>
        </p:nvSpPr>
        <p:spPr>
          <a:xfrm>
            <a:off x="4936663" y="332861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1F4E79"/>
                </a:solidFill>
                <a:latin typeface="Myriad Pro" panose="020B0503030403020204" pitchFamily="34" charset="0"/>
              </a:rPr>
              <a:t>Bogor </a:t>
            </a:r>
            <a:endParaRPr lang="id-ID" sz="900" b="1" dirty="0">
              <a:solidFill>
                <a:srgbClr val="1F4E79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900" b="1" dirty="0">
                <a:solidFill>
                  <a:srgbClr val="1F4E79"/>
                </a:solidFill>
                <a:latin typeface="Myriad Pro" panose="020B0503030403020204" pitchFamily="34" charset="0"/>
              </a:rPr>
              <a:t>Marketplace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B1B2F5-8CA9-4137-BC54-326CF6350A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9"/>
          <a:stretch/>
        </p:blipFill>
        <p:spPr>
          <a:xfrm>
            <a:off x="5023595" y="3721473"/>
            <a:ext cx="644621" cy="4808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B38D6C5-BAA2-47DA-B860-750739DA4B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9"/>
          <a:stretch/>
        </p:blipFill>
        <p:spPr>
          <a:xfrm>
            <a:off x="5023595" y="4149128"/>
            <a:ext cx="644621" cy="4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601CFA17-547E-467A-9E30-8FD3F0035789}"/>
              </a:ext>
            </a:extLst>
          </p:cNvPr>
          <p:cNvSpPr/>
          <p:nvPr/>
        </p:nvSpPr>
        <p:spPr>
          <a:xfrm>
            <a:off x="483689" y="379241"/>
            <a:ext cx="5402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Accelerate Seller Ecosystem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56FE03A4-AD3F-4DBC-80F4-B6FF6F7F26E9}"/>
              </a:ext>
            </a:extLst>
          </p:cNvPr>
          <p:cNvGrpSpPr/>
          <p:nvPr/>
        </p:nvGrpSpPr>
        <p:grpSpPr>
          <a:xfrm>
            <a:off x="402833" y="1614468"/>
            <a:ext cx="10288980" cy="5791048"/>
            <a:chOff x="402833" y="1614468"/>
            <a:chExt cx="10288980" cy="5791048"/>
          </a:xfrm>
        </p:grpSpPr>
        <p:sp>
          <p:nvSpPr>
            <p:cNvPr id="2" name="Rounded Rectangle 15">
              <a:extLst>
                <a:ext uri="{FF2B5EF4-FFF2-40B4-BE49-F238E27FC236}">
                  <a16:creationId xmlns:a16="http://schemas.microsoft.com/office/drawing/2014/main" xmlns="" id="{29699401-C6CE-47F1-AC71-9BBDAEEF5294}"/>
                </a:ext>
              </a:extLst>
            </p:cNvPr>
            <p:cNvSpPr/>
            <p:nvPr/>
          </p:nvSpPr>
          <p:spPr>
            <a:xfrm>
              <a:off x="457448" y="3395794"/>
              <a:ext cx="1499201" cy="760919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Small Medium Enterprise (SME)</a:t>
              </a:r>
            </a:p>
          </p:txBody>
        </p:sp>
        <p:sp>
          <p:nvSpPr>
            <p:cNvPr id="3" name="Rounded Rectangle 16">
              <a:extLst>
                <a:ext uri="{FF2B5EF4-FFF2-40B4-BE49-F238E27FC236}">
                  <a16:creationId xmlns:a16="http://schemas.microsoft.com/office/drawing/2014/main" xmlns="" id="{AD3C7F9D-F604-48F3-A4B9-7BB46BF8861C}"/>
                </a:ext>
              </a:extLst>
            </p:cNvPr>
            <p:cNvSpPr/>
            <p:nvPr/>
          </p:nvSpPr>
          <p:spPr>
            <a:xfrm>
              <a:off x="422590" y="2992246"/>
              <a:ext cx="1747719" cy="228686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400" b="1" dirty="0">
                  <a:solidFill>
                    <a:srgbClr val="286DAE"/>
                  </a:solidFill>
                  <a:latin typeface="Myriad Pro" panose="020B0503030403020204" pitchFamily="34" charset="0"/>
                </a:rPr>
                <a:t>Demand</a:t>
              </a:r>
            </a:p>
          </p:txBody>
        </p:sp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xmlns="" id="{F97234DD-8659-4BF5-A78A-F637561AF0B1}"/>
                </a:ext>
              </a:extLst>
            </p:cNvPr>
            <p:cNvSpPr/>
            <p:nvPr/>
          </p:nvSpPr>
          <p:spPr>
            <a:xfrm>
              <a:off x="2406812" y="3526189"/>
              <a:ext cx="1111496" cy="507296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Corona Pandemic</a:t>
              </a:r>
            </a:p>
          </p:txBody>
        </p:sp>
        <p:sp>
          <p:nvSpPr>
            <p:cNvPr id="6" name="Rounded Rectangle 18">
              <a:extLst>
                <a:ext uri="{FF2B5EF4-FFF2-40B4-BE49-F238E27FC236}">
                  <a16:creationId xmlns:a16="http://schemas.microsoft.com/office/drawing/2014/main" xmlns="" id="{DB585E42-B392-4640-AB0D-D1C391CAC74E}"/>
                </a:ext>
              </a:extLst>
            </p:cNvPr>
            <p:cNvSpPr/>
            <p:nvPr/>
          </p:nvSpPr>
          <p:spPr>
            <a:xfrm>
              <a:off x="3944655" y="2617778"/>
              <a:ext cx="729166" cy="336188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xmlns="" id="{006FFA1C-544B-419C-BE02-050E0823F3AA}"/>
                </a:ext>
              </a:extLst>
            </p:cNvPr>
            <p:cNvSpPr/>
            <p:nvPr/>
          </p:nvSpPr>
          <p:spPr>
            <a:xfrm>
              <a:off x="5216617" y="1624537"/>
              <a:ext cx="1903653" cy="692702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rgbClr val="286DAE"/>
                  </a:solidFill>
                  <a:latin typeface="Myriad Pro" panose="020B0503030403020204" pitchFamily="34" charset="0"/>
                </a:rPr>
                <a:t>Already shift to marketplace / digital platform?</a:t>
              </a:r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xmlns="" id="{614204A6-4EB8-41F6-9623-CB128B09EEE1}"/>
                </a:ext>
              </a:extLst>
            </p:cNvPr>
            <p:cNvSpPr/>
            <p:nvPr/>
          </p:nvSpPr>
          <p:spPr>
            <a:xfrm>
              <a:off x="3944654" y="4640963"/>
              <a:ext cx="729166" cy="336188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  <p:sp>
          <p:nvSpPr>
            <p:cNvPr id="12" name="Rounded Rectangle 21">
              <a:extLst>
                <a:ext uri="{FF2B5EF4-FFF2-40B4-BE49-F238E27FC236}">
                  <a16:creationId xmlns:a16="http://schemas.microsoft.com/office/drawing/2014/main" xmlns="" id="{AA3F8D07-FC8D-4623-A20A-B2185C4AEB51}"/>
                </a:ext>
              </a:extLst>
            </p:cNvPr>
            <p:cNvSpPr/>
            <p:nvPr/>
          </p:nvSpPr>
          <p:spPr>
            <a:xfrm>
              <a:off x="5279060" y="4412787"/>
              <a:ext cx="1182714" cy="792539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Business pivot education</a:t>
              </a:r>
            </a:p>
          </p:txBody>
        </p:sp>
        <p:sp>
          <p:nvSpPr>
            <p:cNvPr id="14" name="Rounded Rectangle 22">
              <a:extLst>
                <a:ext uri="{FF2B5EF4-FFF2-40B4-BE49-F238E27FC236}">
                  <a16:creationId xmlns:a16="http://schemas.microsoft.com/office/drawing/2014/main" xmlns="" id="{219DA538-3754-4F7C-ABA5-70C49472E3E3}"/>
                </a:ext>
              </a:extLst>
            </p:cNvPr>
            <p:cNvSpPr/>
            <p:nvPr/>
          </p:nvSpPr>
          <p:spPr>
            <a:xfrm>
              <a:off x="5279061" y="2332434"/>
              <a:ext cx="1014039" cy="336188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  <p:sp>
          <p:nvSpPr>
            <p:cNvPr id="16" name="Rounded Rectangle 23">
              <a:extLst>
                <a:ext uri="{FF2B5EF4-FFF2-40B4-BE49-F238E27FC236}">
                  <a16:creationId xmlns:a16="http://schemas.microsoft.com/office/drawing/2014/main" xmlns="" id="{2DC49799-E5EF-45DA-8483-5BEE35356921}"/>
                </a:ext>
              </a:extLst>
            </p:cNvPr>
            <p:cNvSpPr/>
            <p:nvPr/>
          </p:nvSpPr>
          <p:spPr>
            <a:xfrm>
              <a:off x="3803504" y="2078188"/>
              <a:ext cx="1475556" cy="444449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rgbClr val="286DAE"/>
                  </a:solidFill>
                  <a:latin typeface="Myriad Pro" panose="020B0503030403020204" pitchFamily="34" charset="0"/>
                </a:rPr>
                <a:t>Already Pivot Business?</a:t>
              </a:r>
            </a:p>
          </p:txBody>
        </p:sp>
        <p:sp>
          <p:nvSpPr>
            <p:cNvPr id="18" name="Rounded Rectangle 24">
              <a:extLst>
                <a:ext uri="{FF2B5EF4-FFF2-40B4-BE49-F238E27FC236}">
                  <a16:creationId xmlns:a16="http://schemas.microsoft.com/office/drawing/2014/main" xmlns="" id="{E2114C0D-13F3-42A1-91FC-1F4CA58E7EE4}"/>
                </a:ext>
              </a:extLst>
            </p:cNvPr>
            <p:cNvSpPr/>
            <p:nvPr/>
          </p:nvSpPr>
          <p:spPr>
            <a:xfrm>
              <a:off x="5279060" y="3640580"/>
              <a:ext cx="1014039" cy="336188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xmlns="" id="{D9F32D62-19B5-4F22-A41D-0954B591BC79}"/>
                </a:ext>
              </a:extLst>
            </p:cNvPr>
            <p:cNvSpPr/>
            <p:nvPr/>
          </p:nvSpPr>
          <p:spPr>
            <a:xfrm>
              <a:off x="6727376" y="3816128"/>
              <a:ext cx="1500327" cy="824835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Marketplace &amp; Digital Shifting</a:t>
              </a:r>
            </a:p>
            <a:p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Education</a:t>
              </a:r>
            </a:p>
          </p:txBody>
        </p:sp>
        <p:sp>
          <p:nvSpPr>
            <p:cNvPr id="70" name="Rounded Rectangle 43">
              <a:extLst>
                <a:ext uri="{FF2B5EF4-FFF2-40B4-BE49-F238E27FC236}">
                  <a16:creationId xmlns:a16="http://schemas.microsoft.com/office/drawing/2014/main" xmlns="" id="{8B6CC146-8C3D-413C-8DE9-20709C58A94A}"/>
                </a:ext>
              </a:extLst>
            </p:cNvPr>
            <p:cNvSpPr/>
            <p:nvPr/>
          </p:nvSpPr>
          <p:spPr>
            <a:xfrm>
              <a:off x="5279060" y="5204631"/>
              <a:ext cx="1289760" cy="898401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07950" indent="-107950" algn="l">
                <a:buFont typeface="Arial" panose="020B0604020202020204" pitchFamily="34" charset="0"/>
                <a:buChar char="•"/>
              </a:pP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Size</a:t>
              </a:r>
            </a:p>
            <a:p>
              <a:pPr marL="107950" indent="-107950" algn="l">
                <a:buFont typeface="Arial" panose="020B0604020202020204" pitchFamily="34" charset="0"/>
                <a:buChar char="•"/>
              </a:pP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Local Government Support</a:t>
              </a:r>
            </a:p>
          </p:txBody>
        </p:sp>
        <p:sp>
          <p:nvSpPr>
            <p:cNvPr id="72" name="Rounded Rectangle 45">
              <a:extLst>
                <a:ext uri="{FF2B5EF4-FFF2-40B4-BE49-F238E27FC236}">
                  <a16:creationId xmlns:a16="http://schemas.microsoft.com/office/drawing/2014/main" xmlns="" id="{FE9BC114-7F9E-4AAE-B250-48655A04C0F2}"/>
                </a:ext>
              </a:extLst>
            </p:cNvPr>
            <p:cNvSpPr/>
            <p:nvPr/>
          </p:nvSpPr>
          <p:spPr>
            <a:xfrm>
              <a:off x="8680704" y="2009827"/>
              <a:ext cx="1758052" cy="981140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Using local marketplace as a 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ALTERNATIVE</a:t>
              </a:r>
              <a:r>
                <a:rPr lang="en-US" sz="14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channel</a:t>
              </a:r>
            </a:p>
          </p:txBody>
        </p:sp>
        <p:sp>
          <p:nvSpPr>
            <p:cNvPr id="74" name="Rounded Rectangle 46">
              <a:extLst>
                <a:ext uri="{FF2B5EF4-FFF2-40B4-BE49-F238E27FC236}">
                  <a16:creationId xmlns:a16="http://schemas.microsoft.com/office/drawing/2014/main" xmlns="" id="{717BCC2F-E5B5-4390-B53E-1950467212EC}"/>
                </a:ext>
              </a:extLst>
            </p:cNvPr>
            <p:cNvSpPr/>
            <p:nvPr/>
          </p:nvSpPr>
          <p:spPr>
            <a:xfrm>
              <a:off x="8619258" y="3000741"/>
              <a:ext cx="2072555" cy="502944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What are the USP’s of a local marketplace compared to giants e-commerce?</a:t>
              </a:r>
            </a:p>
          </p:txBody>
        </p:sp>
        <p:sp>
          <p:nvSpPr>
            <p:cNvPr id="76" name="Rounded Rectangle 60">
              <a:extLst>
                <a:ext uri="{FF2B5EF4-FFF2-40B4-BE49-F238E27FC236}">
                  <a16:creationId xmlns:a16="http://schemas.microsoft.com/office/drawing/2014/main" xmlns="" id="{D05DB5A0-2637-4F26-8D82-C8748FDD5E11}"/>
                </a:ext>
              </a:extLst>
            </p:cNvPr>
            <p:cNvSpPr/>
            <p:nvPr/>
          </p:nvSpPr>
          <p:spPr>
            <a:xfrm>
              <a:off x="8680704" y="3894785"/>
              <a:ext cx="1758052" cy="675224"/>
            </a:xfrm>
            <a:prstGeom prst="roundRect">
              <a:avLst/>
            </a:prstGeom>
            <a:solidFill>
              <a:srgbClr val="1F4E79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Using local marketplace as a 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MAIN</a:t>
              </a:r>
              <a:r>
                <a:rPr lang="en-US" sz="14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channel</a:t>
              </a:r>
            </a:p>
          </p:txBody>
        </p:sp>
        <p:sp>
          <p:nvSpPr>
            <p:cNvPr id="80" name="Rounded Rectangle 76">
              <a:extLst>
                <a:ext uri="{FF2B5EF4-FFF2-40B4-BE49-F238E27FC236}">
                  <a16:creationId xmlns:a16="http://schemas.microsoft.com/office/drawing/2014/main" xmlns="" id="{BD7FAA5D-A5A6-4B0F-8E74-09D0D1FD20BD}"/>
                </a:ext>
              </a:extLst>
            </p:cNvPr>
            <p:cNvSpPr/>
            <p:nvPr/>
          </p:nvSpPr>
          <p:spPr>
            <a:xfrm>
              <a:off x="8671117" y="4625918"/>
              <a:ext cx="1809357" cy="296747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Full educational support</a:t>
              </a:r>
            </a:p>
          </p:txBody>
        </p:sp>
        <p:sp>
          <p:nvSpPr>
            <p:cNvPr id="86" name="Rounded Rectangle 96">
              <a:extLst>
                <a:ext uri="{FF2B5EF4-FFF2-40B4-BE49-F238E27FC236}">
                  <a16:creationId xmlns:a16="http://schemas.microsoft.com/office/drawing/2014/main" xmlns="" id="{05DB92B1-B34F-409D-B5DF-9746252D41C5}"/>
                </a:ext>
              </a:extLst>
            </p:cNvPr>
            <p:cNvSpPr/>
            <p:nvPr/>
          </p:nvSpPr>
          <p:spPr>
            <a:xfrm>
              <a:off x="5279060" y="2682181"/>
              <a:ext cx="1014039" cy="191482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Size?</a:t>
              </a:r>
            </a:p>
          </p:txBody>
        </p:sp>
        <p:sp>
          <p:nvSpPr>
            <p:cNvPr id="88" name="Rounded Rectangle 97">
              <a:extLst>
                <a:ext uri="{FF2B5EF4-FFF2-40B4-BE49-F238E27FC236}">
                  <a16:creationId xmlns:a16="http://schemas.microsoft.com/office/drawing/2014/main" xmlns="" id="{80EAA79B-51D2-4745-A6A8-DC985ED173D1}"/>
                </a:ext>
              </a:extLst>
            </p:cNvPr>
            <p:cNvSpPr/>
            <p:nvPr/>
          </p:nvSpPr>
          <p:spPr>
            <a:xfrm>
              <a:off x="5245325" y="3949591"/>
              <a:ext cx="1014039" cy="191482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Size?</a:t>
              </a:r>
            </a:p>
          </p:txBody>
        </p:sp>
        <p:sp>
          <p:nvSpPr>
            <p:cNvPr id="90" name="Rounded Rectangle 98">
              <a:extLst>
                <a:ext uri="{FF2B5EF4-FFF2-40B4-BE49-F238E27FC236}">
                  <a16:creationId xmlns:a16="http://schemas.microsoft.com/office/drawing/2014/main" xmlns="" id="{1CC47A60-A67D-4176-885B-E03E764E799F}"/>
                </a:ext>
              </a:extLst>
            </p:cNvPr>
            <p:cNvSpPr/>
            <p:nvPr/>
          </p:nvSpPr>
          <p:spPr>
            <a:xfrm>
              <a:off x="402833" y="4189550"/>
              <a:ext cx="1534059" cy="760919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61925" indent="-161925" algn="l">
                <a:buFont typeface="Arial" panose="020B0604020202020204" pitchFamily="34" charset="0"/>
                <a:buChar char="•"/>
              </a:pP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Target, how many sellers join?</a:t>
              </a:r>
            </a:p>
            <a:p>
              <a:pPr marL="161925" indent="-161925" algn="l">
                <a:buFont typeface="Arial" panose="020B0604020202020204" pitchFamily="34" charset="0"/>
                <a:buChar char="•"/>
              </a:pPr>
              <a:endPara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5C8B0196-D3BA-4032-B702-6F4A5F5E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89" y="1614468"/>
              <a:ext cx="1475557" cy="1259195"/>
            </a:xfrm>
            <a:prstGeom prst="roundRect">
              <a:avLst>
                <a:gd name="adj" fmla="val 10858"/>
              </a:avLst>
            </a:prstGeom>
            <a:ln>
              <a:noFill/>
            </a:ln>
            <a:effectLst/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06A2FE28-79DB-41CF-9C57-16D41118E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7946" y="5101419"/>
              <a:ext cx="2642576" cy="11811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C62362AC-988F-44CE-AF4F-5DFA58375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607" y="6195753"/>
              <a:ext cx="1747426" cy="9136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AC363138-7586-42C3-8C94-5998F2998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0144" y="3610192"/>
              <a:ext cx="336188" cy="336188"/>
            </a:xfrm>
            <a:prstGeom prst="rect">
              <a:avLst/>
            </a:prstGeom>
          </p:spPr>
        </p:pic>
        <p:cxnSp>
          <p:nvCxnSpPr>
            <p:cNvPr id="101" name="Connector: Elbow 100">
              <a:extLst>
                <a:ext uri="{FF2B5EF4-FFF2-40B4-BE49-F238E27FC236}">
                  <a16:creationId xmlns:a16="http://schemas.microsoft.com/office/drawing/2014/main" xmlns="" id="{1AC5EC6D-E1E4-40AF-8C53-A22932A68892}"/>
                </a:ext>
              </a:extLst>
            </p:cNvPr>
            <p:cNvCxnSpPr>
              <a:stCxn id="4" idx="3"/>
              <a:endCxn id="6" idx="1"/>
            </p:cNvCxnSpPr>
            <p:nvPr/>
          </p:nvCxnSpPr>
          <p:spPr>
            <a:xfrm flipV="1">
              <a:off x="3518308" y="2785872"/>
              <a:ext cx="426347" cy="993965"/>
            </a:xfrm>
            <a:prstGeom prst="bentConnector3">
              <a:avLst>
                <a:gd name="adj1" fmla="val 38562"/>
              </a:avLst>
            </a:prstGeom>
            <a:ln w="19050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or: Elbow 103">
              <a:extLst>
                <a:ext uri="{FF2B5EF4-FFF2-40B4-BE49-F238E27FC236}">
                  <a16:creationId xmlns:a16="http://schemas.microsoft.com/office/drawing/2014/main" xmlns="" id="{9BF4796A-E57D-4AD4-969B-CBD769E638AE}"/>
                </a:ext>
              </a:extLst>
            </p:cNvPr>
            <p:cNvCxnSpPr>
              <a:stCxn id="4" idx="3"/>
              <a:endCxn id="10" idx="1"/>
            </p:cNvCxnSpPr>
            <p:nvPr/>
          </p:nvCxnSpPr>
          <p:spPr>
            <a:xfrm>
              <a:off x="3518308" y="3779837"/>
              <a:ext cx="426346" cy="1029220"/>
            </a:xfrm>
            <a:prstGeom prst="bentConnector3">
              <a:avLst>
                <a:gd name="adj1" fmla="val 38561"/>
              </a:avLst>
            </a:prstGeom>
            <a:ln w="19050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or: Elbow 106">
              <a:extLst>
                <a:ext uri="{FF2B5EF4-FFF2-40B4-BE49-F238E27FC236}">
                  <a16:creationId xmlns:a16="http://schemas.microsoft.com/office/drawing/2014/main" xmlns="" id="{98607B18-22E7-4685-9E18-A0EA7D26EB73}"/>
                </a:ext>
              </a:extLst>
            </p:cNvPr>
            <p:cNvCxnSpPr>
              <a:stCxn id="6" idx="3"/>
              <a:endCxn id="14" idx="1"/>
            </p:cNvCxnSpPr>
            <p:nvPr/>
          </p:nvCxnSpPr>
          <p:spPr>
            <a:xfrm flipV="1">
              <a:off x="4673821" y="2500528"/>
              <a:ext cx="605240" cy="285344"/>
            </a:xfrm>
            <a:prstGeom prst="bentConnector3">
              <a:avLst/>
            </a:prstGeom>
            <a:ln w="19050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or: Elbow 108">
              <a:extLst>
                <a:ext uri="{FF2B5EF4-FFF2-40B4-BE49-F238E27FC236}">
                  <a16:creationId xmlns:a16="http://schemas.microsoft.com/office/drawing/2014/main" xmlns="" id="{D0B99AE5-52C9-4E2F-9692-7F745E3A4777}"/>
                </a:ext>
              </a:extLst>
            </p:cNvPr>
            <p:cNvCxnSpPr>
              <a:stCxn id="6" idx="3"/>
              <a:endCxn id="18" idx="1"/>
            </p:cNvCxnSpPr>
            <p:nvPr/>
          </p:nvCxnSpPr>
          <p:spPr>
            <a:xfrm>
              <a:off x="4673821" y="2785872"/>
              <a:ext cx="605239" cy="1022802"/>
            </a:xfrm>
            <a:prstGeom prst="bentConnector3">
              <a:avLst/>
            </a:prstGeom>
            <a:ln w="19050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AE68B011-B29B-44BB-BDED-EDF5D742D78D}"/>
                </a:ext>
              </a:extLst>
            </p:cNvPr>
            <p:cNvCxnSpPr>
              <a:stCxn id="10" idx="3"/>
              <a:endCxn id="12" idx="1"/>
            </p:cNvCxnSpPr>
            <p:nvPr/>
          </p:nvCxnSpPr>
          <p:spPr>
            <a:xfrm>
              <a:off x="4673820" y="4809057"/>
              <a:ext cx="605240" cy="0"/>
            </a:xfrm>
            <a:prstGeom prst="straightConnector1">
              <a:avLst/>
            </a:prstGeom>
            <a:ln w="19050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or: Elbow 120">
              <a:extLst>
                <a:ext uri="{FF2B5EF4-FFF2-40B4-BE49-F238E27FC236}">
                  <a16:creationId xmlns:a16="http://schemas.microsoft.com/office/drawing/2014/main" xmlns="" id="{D6D30EA9-ACF7-4FF7-87E1-718B879025E9}"/>
                </a:ext>
              </a:extLst>
            </p:cNvPr>
            <p:cNvCxnSpPr>
              <a:stCxn id="18" idx="3"/>
              <a:endCxn id="20" idx="1"/>
            </p:cNvCxnSpPr>
            <p:nvPr/>
          </p:nvCxnSpPr>
          <p:spPr>
            <a:xfrm>
              <a:off x="6293099" y="3808674"/>
              <a:ext cx="434277" cy="419872"/>
            </a:xfrm>
            <a:prstGeom prst="bentConnector3">
              <a:avLst/>
            </a:prstGeom>
            <a:ln w="19050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or: Elbow 122">
              <a:extLst>
                <a:ext uri="{FF2B5EF4-FFF2-40B4-BE49-F238E27FC236}">
                  <a16:creationId xmlns:a16="http://schemas.microsoft.com/office/drawing/2014/main" xmlns="" id="{F7B71DC1-97E2-48BA-AF9B-6BC8F202755E}"/>
                </a:ext>
              </a:extLst>
            </p:cNvPr>
            <p:cNvCxnSpPr>
              <a:stCxn id="12" idx="3"/>
              <a:endCxn id="20" idx="1"/>
            </p:cNvCxnSpPr>
            <p:nvPr/>
          </p:nvCxnSpPr>
          <p:spPr>
            <a:xfrm flipV="1">
              <a:off x="6461774" y="4228546"/>
              <a:ext cx="265602" cy="580511"/>
            </a:xfrm>
            <a:prstGeom prst="bentConnector3">
              <a:avLst>
                <a:gd name="adj1" fmla="val 17868"/>
              </a:avLst>
            </a:prstGeom>
            <a:ln w="19050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xmlns="" id="{A366C6BA-718C-4587-9A03-4FB9420B0CD5}"/>
                </a:ext>
              </a:extLst>
            </p:cNvPr>
            <p:cNvCxnSpPr>
              <a:stCxn id="14" idx="3"/>
              <a:endCxn id="72" idx="1"/>
            </p:cNvCxnSpPr>
            <p:nvPr/>
          </p:nvCxnSpPr>
          <p:spPr>
            <a:xfrm flipV="1">
              <a:off x="6293100" y="2500397"/>
              <a:ext cx="2387604" cy="131"/>
            </a:xfrm>
            <a:prstGeom prst="straightConnector1">
              <a:avLst/>
            </a:prstGeom>
            <a:ln w="19050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xmlns="" id="{8B2AC1DD-EE53-44F8-813F-8742E786DBB2}"/>
                </a:ext>
              </a:extLst>
            </p:cNvPr>
            <p:cNvCxnSpPr>
              <a:stCxn id="20" idx="3"/>
              <a:endCxn id="76" idx="1"/>
            </p:cNvCxnSpPr>
            <p:nvPr/>
          </p:nvCxnSpPr>
          <p:spPr>
            <a:xfrm>
              <a:off x="8227703" y="4228546"/>
              <a:ext cx="453001" cy="3851"/>
            </a:xfrm>
            <a:prstGeom prst="straightConnector1">
              <a:avLst/>
            </a:prstGeom>
            <a:ln w="19050">
              <a:solidFill>
                <a:srgbClr val="2E75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1AF586C7-BAD3-4ED1-9147-DD9E7FDBBE7B}"/>
                </a:ext>
              </a:extLst>
            </p:cNvPr>
            <p:cNvSpPr txBox="1"/>
            <p:nvPr/>
          </p:nvSpPr>
          <p:spPr>
            <a:xfrm>
              <a:off x="7535183" y="7151600"/>
              <a:ext cx="29452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Sumber: </a:t>
              </a:r>
              <a:r>
                <a:rPr lang="en-US" sz="105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Nucki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05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Prasastia</a:t>
              </a:r>
              <a:r>
                <a:rPr lang="id-ID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, 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Marketing Strategy Expert</a:t>
              </a: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3180132B-02D2-465C-8EC6-267F26399BA3}"/>
              </a:ext>
            </a:extLst>
          </p:cNvPr>
          <p:cNvSpPr/>
          <p:nvPr/>
        </p:nvSpPr>
        <p:spPr>
          <a:xfrm>
            <a:off x="6168444" y="72814"/>
            <a:ext cx="981140" cy="9811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FDA5A35D-984F-4F45-8CF7-488E899A0500}"/>
              </a:ext>
            </a:extLst>
          </p:cNvPr>
          <p:cNvSpPr/>
          <p:nvPr/>
        </p:nvSpPr>
        <p:spPr>
          <a:xfrm>
            <a:off x="6286624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3A4175D6-1E5A-442A-AF14-98E944310608}"/>
              </a:ext>
            </a:extLst>
          </p:cNvPr>
          <p:cNvSpPr/>
          <p:nvPr/>
        </p:nvSpPr>
        <p:spPr>
          <a:xfrm>
            <a:off x="7269731" y="72814"/>
            <a:ext cx="981140" cy="981140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98DAE367-66B3-4819-8AD4-6B61E71538BA}"/>
              </a:ext>
            </a:extLst>
          </p:cNvPr>
          <p:cNvSpPr/>
          <p:nvPr/>
        </p:nvSpPr>
        <p:spPr>
          <a:xfrm>
            <a:off x="7387911" y="190994"/>
            <a:ext cx="744780" cy="744780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xmlns="" id="{42AC6856-68DF-4652-A05F-E2BAAF180688}"/>
              </a:ext>
            </a:extLst>
          </p:cNvPr>
          <p:cNvSpPr/>
          <p:nvPr/>
        </p:nvSpPr>
        <p:spPr>
          <a:xfrm>
            <a:off x="8372142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xmlns="" id="{4A616EAB-7C00-4127-B921-9CC0486375F8}"/>
              </a:ext>
            </a:extLst>
          </p:cNvPr>
          <p:cNvSpPr/>
          <p:nvPr/>
        </p:nvSpPr>
        <p:spPr>
          <a:xfrm>
            <a:off x="8490322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A4FDB68A-1F38-45C1-8E59-1732A91335EA}"/>
              </a:ext>
            </a:extLst>
          </p:cNvPr>
          <p:cNvSpPr/>
          <p:nvPr/>
        </p:nvSpPr>
        <p:spPr>
          <a:xfrm>
            <a:off x="6233824" y="429923"/>
            <a:ext cx="834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9F5408BD-903C-46C7-AF7C-97F2CFEDFB63}"/>
              </a:ext>
            </a:extLst>
          </p:cNvPr>
          <p:cNvSpPr/>
          <p:nvPr/>
        </p:nvSpPr>
        <p:spPr>
          <a:xfrm>
            <a:off x="7170010" y="378496"/>
            <a:ext cx="117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050" b="1" dirty="0">
                <a:solidFill>
                  <a:schemeClr val="bg1"/>
                </a:solidFill>
                <a:latin typeface="Myriad Pro" panose="020B0503030403020204" pitchFamily="34" charset="0"/>
              </a:rPr>
              <a:t>DISTIBUTION CHANNEL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5A193187-CE5E-40E0-8F14-89932C42CA83}"/>
              </a:ext>
            </a:extLst>
          </p:cNvPr>
          <p:cNvSpPr/>
          <p:nvPr/>
        </p:nvSpPr>
        <p:spPr>
          <a:xfrm>
            <a:off x="8377623" y="417731"/>
            <a:ext cx="981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DEMAND</a:t>
            </a:r>
            <a:endParaRPr lang="id-ID" sz="1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xmlns="" id="{B9B94CE6-DA6A-45F8-8F98-B66D1679A764}"/>
              </a:ext>
            </a:extLst>
          </p:cNvPr>
          <p:cNvSpPr/>
          <p:nvPr/>
        </p:nvSpPr>
        <p:spPr>
          <a:xfrm>
            <a:off x="9457616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xmlns="" id="{F1CC6D6B-306D-4E8C-9308-4E1977C6BA40}"/>
              </a:ext>
            </a:extLst>
          </p:cNvPr>
          <p:cNvSpPr/>
          <p:nvPr/>
        </p:nvSpPr>
        <p:spPr>
          <a:xfrm>
            <a:off x="9575796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xmlns="" id="{2E9D34C1-5228-4C54-B753-A6B9BE4C5997}"/>
              </a:ext>
            </a:extLst>
          </p:cNvPr>
          <p:cNvSpPr/>
          <p:nvPr/>
        </p:nvSpPr>
        <p:spPr>
          <a:xfrm>
            <a:off x="9463097" y="417731"/>
            <a:ext cx="981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</a:t>
            </a:r>
            <a:endParaRPr lang="id-ID" sz="105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5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EF9E0B3F-252F-4BA7-B526-A9FB149A3C20}"/>
              </a:ext>
            </a:extLst>
          </p:cNvPr>
          <p:cNvSpPr/>
          <p:nvPr/>
        </p:nvSpPr>
        <p:spPr>
          <a:xfrm>
            <a:off x="483689" y="379241"/>
            <a:ext cx="5402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Accelerate Buyer Ecosystem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xmlns="" id="{F950CDF3-4550-4878-AC35-D46AD04C51FD}"/>
              </a:ext>
            </a:extLst>
          </p:cNvPr>
          <p:cNvSpPr/>
          <p:nvPr/>
        </p:nvSpPr>
        <p:spPr>
          <a:xfrm>
            <a:off x="567381" y="2876100"/>
            <a:ext cx="1498562" cy="315029"/>
          </a:xfrm>
          <a:prstGeom prst="roundRect">
            <a:avLst/>
          </a:prstGeom>
          <a:solidFill>
            <a:srgbClr val="1F4E7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Buyer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xmlns="" id="{65CCF0F4-4B94-43C7-A679-CEC75E8422B3}"/>
              </a:ext>
            </a:extLst>
          </p:cNvPr>
          <p:cNvSpPr/>
          <p:nvPr/>
        </p:nvSpPr>
        <p:spPr>
          <a:xfrm>
            <a:off x="2588199" y="2887526"/>
            <a:ext cx="1498562" cy="315029"/>
          </a:xfrm>
          <a:prstGeom prst="roundRect">
            <a:avLst/>
          </a:prstGeom>
          <a:solidFill>
            <a:srgbClr val="286DAE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Awareness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xmlns="" id="{013FE379-75AD-4627-A997-559410B75039}"/>
              </a:ext>
            </a:extLst>
          </p:cNvPr>
          <p:cNvSpPr/>
          <p:nvPr/>
        </p:nvSpPr>
        <p:spPr>
          <a:xfrm>
            <a:off x="4628337" y="2887526"/>
            <a:ext cx="1498562" cy="315029"/>
          </a:xfrm>
          <a:prstGeom prst="roundRect">
            <a:avLst/>
          </a:prstGeom>
          <a:solidFill>
            <a:srgbClr val="1F4E7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Registration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xmlns="" id="{F4CCFD9A-E84D-4232-A396-3DAB5EDA7449}"/>
              </a:ext>
            </a:extLst>
          </p:cNvPr>
          <p:cNvSpPr/>
          <p:nvPr/>
        </p:nvSpPr>
        <p:spPr>
          <a:xfrm>
            <a:off x="8676679" y="2887340"/>
            <a:ext cx="1498562" cy="437388"/>
          </a:xfrm>
          <a:prstGeom prst="roundRect">
            <a:avLst/>
          </a:prstGeom>
          <a:solidFill>
            <a:srgbClr val="1F4E79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  <a:r>
              <a:rPr lang="en-US" sz="1400" b="1" baseline="30000" dirty="0">
                <a:solidFill>
                  <a:schemeClr val="bg1"/>
                </a:solidFill>
                <a:latin typeface="Myriad Pro" panose="020B0503030403020204" pitchFamily="34" charset="0"/>
              </a:rPr>
              <a:t>nd</a:t>
            </a:r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 Purchase and so on</a:t>
            </a:r>
          </a:p>
        </p:txBody>
      </p:sp>
      <p:sp>
        <p:nvSpPr>
          <p:cNvPr id="13" name="Rounded Rectangle 27">
            <a:extLst>
              <a:ext uri="{FF2B5EF4-FFF2-40B4-BE49-F238E27FC236}">
                <a16:creationId xmlns:a16="http://schemas.microsoft.com/office/drawing/2014/main" xmlns="" id="{0B5A316F-F93F-4116-A52E-5602F3F46587}"/>
              </a:ext>
            </a:extLst>
          </p:cNvPr>
          <p:cNvSpPr/>
          <p:nvPr/>
        </p:nvSpPr>
        <p:spPr>
          <a:xfrm>
            <a:off x="8683610" y="3865238"/>
            <a:ext cx="1498562" cy="315029"/>
          </a:xfrm>
          <a:prstGeom prst="roundRect">
            <a:avLst/>
          </a:prstGeom>
          <a:solidFill>
            <a:srgbClr val="286DAE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Recomendation</a:t>
            </a:r>
            <a:endParaRPr lang="en-US" sz="1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le 32">
            <a:extLst>
              <a:ext uri="{FF2B5EF4-FFF2-40B4-BE49-F238E27FC236}">
                <a16:creationId xmlns:a16="http://schemas.microsoft.com/office/drawing/2014/main" xmlns="" id="{7EB77F37-F1B5-4851-9D07-C41FD4995996}"/>
              </a:ext>
            </a:extLst>
          </p:cNvPr>
          <p:cNvSpPr/>
          <p:nvPr/>
        </p:nvSpPr>
        <p:spPr>
          <a:xfrm>
            <a:off x="2542115" y="3163450"/>
            <a:ext cx="1533406" cy="713028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Massive Campaign</a:t>
            </a:r>
          </a:p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Local Government Support</a:t>
            </a:r>
          </a:p>
          <a:p>
            <a:pPr marL="161925" indent="-161925" algn="l"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xmlns="" id="{4DC4DE20-E7B0-4B2E-BF8F-5060B3D131C3}"/>
              </a:ext>
            </a:extLst>
          </p:cNvPr>
          <p:cNvSpPr/>
          <p:nvPr/>
        </p:nvSpPr>
        <p:spPr>
          <a:xfrm>
            <a:off x="6692139" y="2887526"/>
            <a:ext cx="1498562" cy="315029"/>
          </a:xfrm>
          <a:prstGeom prst="roundRect">
            <a:avLst/>
          </a:prstGeom>
          <a:solidFill>
            <a:srgbClr val="286DAE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  <a:r>
              <a:rPr lang="en-US" sz="1400" b="1" baseline="30000" dirty="0">
                <a:solidFill>
                  <a:schemeClr val="bg1"/>
                </a:solidFill>
                <a:latin typeface="Myriad Pro" panose="020B0503030403020204" pitchFamily="34" charset="0"/>
              </a:rPr>
              <a:t>st</a:t>
            </a:r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 Purchase</a:t>
            </a:r>
          </a:p>
        </p:txBody>
      </p:sp>
      <p:sp>
        <p:nvSpPr>
          <p:cNvPr id="29" name="Rounded Rectangle 44">
            <a:extLst>
              <a:ext uri="{FF2B5EF4-FFF2-40B4-BE49-F238E27FC236}">
                <a16:creationId xmlns:a16="http://schemas.microsoft.com/office/drawing/2014/main" xmlns="" id="{BD934BB2-E806-4540-BEA2-CA343FA5A698}"/>
              </a:ext>
            </a:extLst>
          </p:cNvPr>
          <p:cNvSpPr/>
          <p:nvPr/>
        </p:nvSpPr>
        <p:spPr>
          <a:xfrm>
            <a:off x="4489984" y="3140572"/>
            <a:ext cx="1762901" cy="2304230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Triggers that make customers want to register? referral program? cashback? discount? voucher? other promotion program? </a:t>
            </a:r>
          </a:p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Call to Action (CTA)?</a:t>
            </a:r>
          </a:p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Acquisition to enliven marketplace</a:t>
            </a:r>
          </a:p>
        </p:txBody>
      </p:sp>
      <p:sp>
        <p:nvSpPr>
          <p:cNvPr id="31" name="Rounded Rectangle 45">
            <a:extLst>
              <a:ext uri="{FF2B5EF4-FFF2-40B4-BE49-F238E27FC236}">
                <a16:creationId xmlns:a16="http://schemas.microsoft.com/office/drawing/2014/main" xmlns="" id="{D32FE63B-A5C3-4471-814A-001B7462C76B}"/>
              </a:ext>
            </a:extLst>
          </p:cNvPr>
          <p:cNvSpPr/>
          <p:nvPr/>
        </p:nvSpPr>
        <p:spPr>
          <a:xfrm>
            <a:off x="6626877" y="3180696"/>
            <a:ext cx="1533406" cy="713028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Triggers that make customers want to do 1</a:t>
            </a:r>
            <a:r>
              <a:rPr lang="en-US" sz="12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st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 purchase?</a:t>
            </a:r>
          </a:p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CTA?</a:t>
            </a:r>
          </a:p>
        </p:txBody>
      </p:sp>
      <p:sp>
        <p:nvSpPr>
          <p:cNvPr id="33" name="Rounded Rectangle 46">
            <a:extLst>
              <a:ext uri="{FF2B5EF4-FFF2-40B4-BE49-F238E27FC236}">
                <a16:creationId xmlns:a16="http://schemas.microsoft.com/office/drawing/2014/main" xmlns="" id="{B9CE6342-E5FB-494A-93C3-200753742501}"/>
              </a:ext>
            </a:extLst>
          </p:cNvPr>
          <p:cNvSpPr/>
          <p:nvPr/>
        </p:nvSpPr>
        <p:spPr>
          <a:xfrm>
            <a:off x="8516211" y="1552129"/>
            <a:ext cx="1801452" cy="934507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Triggers that make customers want to re-purchase?</a:t>
            </a:r>
          </a:p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Customer Value Management (CVM) Program</a:t>
            </a:r>
          </a:p>
        </p:txBody>
      </p:sp>
      <p:sp>
        <p:nvSpPr>
          <p:cNvPr id="35" name="Rounded Rectangle 49">
            <a:extLst>
              <a:ext uri="{FF2B5EF4-FFF2-40B4-BE49-F238E27FC236}">
                <a16:creationId xmlns:a16="http://schemas.microsoft.com/office/drawing/2014/main" xmlns="" id="{480315C7-CCBE-4A63-8D44-93E469CAD35C}"/>
              </a:ext>
            </a:extLst>
          </p:cNvPr>
          <p:cNvSpPr/>
          <p:nvPr/>
        </p:nvSpPr>
        <p:spPr>
          <a:xfrm>
            <a:off x="8683610" y="4180267"/>
            <a:ext cx="1533406" cy="696741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Big savings on marketing budget to acquisition</a:t>
            </a:r>
          </a:p>
        </p:txBody>
      </p:sp>
      <p:sp>
        <p:nvSpPr>
          <p:cNvPr id="37" name="Rounded Rectangle 50">
            <a:extLst>
              <a:ext uri="{FF2B5EF4-FFF2-40B4-BE49-F238E27FC236}">
                <a16:creationId xmlns:a16="http://schemas.microsoft.com/office/drawing/2014/main" xmlns="" id="{FFDA68C7-87AB-4E80-9169-F8E0E0268723}"/>
              </a:ext>
            </a:extLst>
          </p:cNvPr>
          <p:cNvSpPr/>
          <p:nvPr/>
        </p:nvSpPr>
        <p:spPr>
          <a:xfrm>
            <a:off x="532537" y="3169474"/>
            <a:ext cx="1533406" cy="713028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1925" indent="-161925" algn="l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Target, how many buyers join?</a:t>
            </a:r>
          </a:p>
          <a:p>
            <a:pPr marL="161925" indent="-161925" algn="l"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EB4E9D9-C7CF-4FA1-A1E6-8E065AEC5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425" y="5318713"/>
            <a:ext cx="2403484" cy="20427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379F609-A36D-4F93-8737-F3E080AB6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41" y="1528949"/>
            <a:ext cx="2450078" cy="98113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653A80E-0912-4F7E-A709-0B10B49AB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697" y="2900801"/>
            <a:ext cx="336188" cy="33618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CFE259C-1198-4543-BBD1-EA2DD90996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0745" y="2894831"/>
            <a:ext cx="336188" cy="33618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AA569FEC-71A0-4645-BE27-A9963C0BA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3452" y="2888861"/>
            <a:ext cx="336188" cy="3361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D3F4E76C-5B0B-47A2-AA6A-E6110F03C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5596" y="2900801"/>
            <a:ext cx="336188" cy="33618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D31DA88E-7107-4DF6-ABD9-6B9A78C7D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248843" y="3471541"/>
            <a:ext cx="336188" cy="33618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7CD0727-6D05-4342-8872-2813FB2145C4}"/>
              </a:ext>
            </a:extLst>
          </p:cNvPr>
          <p:cNvSpPr txBox="1"/>
          <p:nvPr/>
        </p:nvSpPr>
        <p:spPr>
          <a:xfrm>
            <a:off x="7535183" y="7151600"/>
            <a:ext cx="29452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Sumber: </a:t>
            </a:r>
            <a:r>
              <a:rPr lang="en-US" sz="105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Nucki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05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Prasastia</a:t>
            </a:r>
            <a:r>
              <a:rPr lang="id-ID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Marketing Strategy Expert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869D8D06-A035-4149-8F79-AF48F54E5F03}"/>
              </a:ext>
            </a:extLst>
          </p:cNvPr>
          <p:cNvSpPr/>
          <p:nvPr/>
        </p:nvSpPr>
        <p:spPr>
          <a:xfrm>
            <a:off x="6168444" y="72814"/>
            <a:ext cx="981140" cy="9811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9C4B0306-BE74-4A05-A844-A1EE3DA7C06A}"/>
              </a:ext>
            </a:extLst>
          </p:cNvPr>
          <p:cNvSpPr/>
          <p:nvPr/>
        </p:nvSpPr>
        <p:spPr>
          <a:xfrm>
            <a:off x="6286624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619C0A0E-45BD-4C32-9C74-562D448FBB82}"/>
              </a:ext>
            </a:extLst>
          </p:cNvPr>
          <p:cNvSpPr/>
          <p:nvPr/>
        </p:nvSpPr>
        <p:spPr>
          <a:xfrm>
            <a:off x="7269731" y="72814"/>
            <a:ext cx="981140" cy="981140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72530E7F-A6CD-4A16-B8ED-5CCBC6086F9B}"/>
              </a:ext>
            </a:extLst>
          </p:cNvPr>
          <p:cNvSpPr/>
          <p:nvPr/>
        </p:nvSpPr>
        <p:spPr>
          <a:xfrm>
            <a:off x="7387911" y="190994"/>
            <a:ext cx="744780" cy="744780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541E896B-5260-467F-9D71-A50F3959CE4B}"/>
              </a:ext>
            </a:extLst>
          </p:cNvPr>
          <p:cNvSpPr/>
          <p:nvPr/>
        </p:nvSpPr>
        <p:spPr>
          <a:xfrm>
            <a:off x="8372142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E271F29E-0B62-4E57-A8DC-8F2F7867054C}"/>
              </a:ext>
            </a:extLst>
          </p:cNvPr>
          <p:cNvSpPr/>
          <p:nvPr/>
        </p:nvSpPr>
        <p:spPr>
          <a:xfrm>
            <a:off x="8490322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FBCDF1F5-E08F-40D2-A8B7-A8E1FFBADC02}"/>
              </a:ext>
            </a:extLst>
          </p:cNvPr>
          <p:cNvSpPr/>
          <p:nvPr/>
        </p:nvSpPr>
        <p:spPr>
          <a:xfrm>
            <a:off x="6233824" y="429923"/>
            <a:ext cx="834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606D40EA-AB1B-4452-9928-D254A7FFA8C9}"/>
              </a:ext>
            </a:extLst>
          </p:cNvPr>
          <p:cNvSpPr/>
          <p:nvPr/>
        </p:nvSpPr>
        <p:spPr>
          <a:xfrm>
            <a:off x="7170010" y="378496"/>
            <a:ext cx="117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050" b="1" dirty="0">
                <a:solidFill>
                  <a:schemeClr val="bg1"/>
                </a:solidFill>
                <a:latin typeface="Myriad Pro" panose="020B0503030403020204" pitchFamily="34" charset="0"/>
              </a:rPr>
              <a:t>DISTIBUTION CHANNEL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D1118B81-6A18-4910-9C93-B2C3309E2A47}"/>
              </a:ext>
            </a:extLst>
          </p:cNvPr>
          <p:cNvSpPr/>
          <p:nvPr/>
        </p:nvSpPr>
        <p:spPr>
          <a:xfrm>
            <a:off x="8377623" y="417731"/>
            <a:ext cx="981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DEMAND</a:t>
            </a:r>
            <a:endParaRPr lang="id-ID" sz="1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231F5477-A2A3-45B5-8D8B-EBA9A485851C}"/>
              </a:ext>
            </a:extLst>
          </p:cNvPr>
          <p:cNvSpPr/>
          <p:nvPr/>
        </p:nvSpPr>
        <p:spPr>
          <a:xfrm>
            <a:off x="9457616" y="72814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EBF93F9B-9FEB-401A-BCF5-4482B09302C9}"/>
              </a:ext>
            </a:extLst>
          </p:cNvPr>
          <p:cNvSpPr/>
          <p:nvPr/>
        </p:nvSpPr>
        <p:spPr>
          <a:xfrm>
            <a:off x="9575796" y="190994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9D2136D8-E695-499F-8B5F-5A38BD3E025D}"/>
              </a:ext>
            </a:extLst>
          </p:cNvPr>
          <p:cNvSpPr/>
          <p:nvPr/>
        </p:nvSpPr>
        <p:spPr>
          <a:xfrm>
            <a:off x="9463097" y="417731"/>
            <a:ext cx="981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</a:t>
            </a:r>
            <a:endParaRPr lang="id-ID" sz="105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5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9" grpId="0"/>
      <p:bldP spid="21" grpId="0" animBg="1"/>
      <p:bldP spid="29" grpId="0"/>
      <p:bldP spid="31" grpId="0"/>
      <p:bldP spid="33" grpId="0"/>
      <p:bldP spid="35" grpId="0"/>
      <p:bldP spid="37" grpId="0"/>
      <p:bldP spid="7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776F41-59E0-43B6-AF3D-6EFB52B550C9}"/>
              </a:ext>
            </a:extLst>
          </p:cNvPr>
          <p:cNvSpPr/>
          <p:nvPr/>
        </p:nvSpPr>
        <p:spPr>
          <a:xfrm>
            <a:off x="933604" y="248718"/>
            <a:ext cx="10208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DEMAND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5E9A55B-AB47-42B4-9B36-107D04B1E9EC}"/>
              </a:ext>
            </a:extLst>
          </p:cNvPr>
          <p:cNvSpPr/>
          <p:nvPr/>
        </p:nvSpPr>
        <p:spPr>
          <a:xfrm>
            <a:off x="428858" y="248718"/>
            <a:ext cx="504746" cy="504746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ED21615-8717-4DC9-A82F-B491674FAE6E}"/>
              </a:ext>
            </a:extLst>
          </p:cNvPr>
          <p:cNvSpPr/>
          <p:nvPr/>
        </p:nvSpPr>
        <p:spPr>
          <a:xfrm>
            <a:off x="480723" y="316425"/>
            <a:ext cx="401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03E1CBF-26A3-4057-B45C-E9E89A45D971}"/>
              </a:ext>
            </a:extLst>
          </p:cNvPr>
          <p:cNvSpPr/>
          <p:nvPr/>
        </p:nvSpPr>
        <p:spPr>
          <a:xfrm>
            <a:off x="6168444" y="57330"/>
            <a:ext cx="981140" cy="9811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E231175-CC79-4F19-AF51-92FFA181884E}"/>
              </a:ext>
            </a:extLst>
          </p:cNvPr>
          <p:cNvSpPr/>
          <p:nvPr/>
        </p:nvSpPr>
        <p:spPr>
          <a:xfrm>
            <a:off x="6286624" y="175510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DB619A2-C705-4B64-8CA8-01F34E170E50}"/>
              </a:ext>
            </a:extLst>
          </p:cNvPr>
          <p:cNvSpPr/>
          <p:nvPr/>
        </p:nvSpPr>
        <p:spPr>
          <a:xfrm>
            <a:off x="7269731" y="57330"/>
            <a:ext cx="981140" cy="9811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290284D-3530-4987-98B1-C21666630674}"/>
              </a:ext>
            </a:extLst>
          </p:cNvPr>
          <p:cNvSpPr/>
          <p:nvPr/>
        </p:nvSpPr>
        <p:spPr>
          <a:xfrm>
            <a:off x="7387911" y="175510"/>
            <a:ext cx="744780" cy="74478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4536474-94E5-41EA-8C14-C5005F8FE405}"/>
              </a:ext>
            </a:extLst>
          </p:cNvPr>
          <p:cNvSpPr/>
          <p:nvPr/>
        </p:nvSpPr>
        <p:spPr>
          <a:xfrm>
            <a:off x="8372142" y="57330"/>
            <a:ext cx="981140" cy="981140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AD17FBA-C3BD-43BB-A0C6-DE827D689B31}"/>
              </a:ext>
            </a:extLst>
          </p:cNvPr>
          <p:cNvSpPr/>
          <p:nvPr/>
        </p:nvSpPr>
        <p:spPr>
          <a:xfrm>
            <a:off x="8490322" y="175510"/>
            <a:ext cx="744780" cy="744780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D46432C-0F0E-4AB8-90B1-23B4DCD236B4}"/>
              </a:ext>
            </a:extLst>
          </p:cNvPr>
          <p:cNvSpPr/>
          <p:nvPr/>
        </p:nvSpPr>
        <p:spPr>
          <a:xfrm>
            <a:off x="6233824" y="414439"/>
            <a:ext cx="834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2F89323-9177-4A4D-8E1F-B1223D953663}"/>
              </a:ext>
            </a:extLst>
          </p:cNvPr>
          <p:cNvSpPr/>
          <p:nvPr/>
        </p:nvSpPr>
        <p:spPr>
          <a:xfrm>
            <a:off x="7170010" y="363012"/>
            <a:ext cx="117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050" b="1" dirty="0">
                <a:solidFill>
                  <a:schemeClr val="bg1"/>
                </a:solidFill>
                <a:latin typeface="Myriad Pro" panose="020B0503030403020204" pitchFamily="34" charset="0"/>
              </a:rPr>
              <a:t>DISTIBUTION CHANNEL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2120E59-0238-423D-8062-1B188C443800}"/>
              </a:ext>
            </a:extLst>
          </p:cNvPr>
          <p:cNvSpPr/>
          <p:nvPr/>
        </p:nvSpPr>
        <p:spPr>
          <a:xfrm>
            <a:off x="8377623" y="402247"/>
            <a:ext cx="981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DEMAND</a:t>
            </a:r>
            <a:endParaRPr lang="id-ID" sz="1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3091F8F-7675-4C1C-873D-94519D789C8B}"/>
              </a:ext>
            </a:extLst>
          </p:cNvPr>
          <p:cNvSpPr/>
          <p:nvPr/>
        </p:nvSpPr>
        <p:spPr>
          <a:xfrm>
            <a:off x="9457616" y="57330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EFC251A-D5F7-4038-AC33-A7FF4529901F}"/>
              </a:ext>
            </a:extLst>
          </p:cNvPr>
          <p:cNvSpPr/>
          <p:nvPr/>
        </p:nvSpPr>
        <p:spPr>
          <a:xfrm>
            <a:off x="9575796" y="175510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D7389F8-772F-4E5A-B6C6-2E15653F8142}"/>
              </a:ext>
            </a:extLst>
          </p:cNvPr>
          <p:cNvSpPr/>
          <p:nvPr/>
        </p:nvSpPr>
        <p:spPr>
          <a:xfrm>
            <a:off x="9463097" y="402247"/>
            <a:ext cx="981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</a:t>
            </a:r>
            <a:endParaRPr lang="id-ID" sz="105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xmlns="" id="{9DD176BD-E530-4352-965C-793C47C4BEAA}"/>
              </a:ext>
            </a:extLst>
          </p:cNvPr>
          <p:cNvGrpSpPr/>
          <p:nvPr/>
        </p:nvGrpSpPr>
        <p:grpSpPr>
          <a:xfrm>
            <a:off x="239542" y="1347863"/>
            <a:ext cx="5040381" cy="6036302"/>
            <a:chOff x="239542" y="1228755"/>
            <a:chExt cx="5040381" cy="6036302"/>
          </a:xfrm>
        </p:grpSpPr>
        <p:sp>
          <p:nvSpPr>
            <p:cNvPr id="171" name="Rounded Rectangle 19">
              <a:extLst>
                <a:ext uri="{FF2B5EF4-FFF2-40B4-BE49-F238E27FC236}">
                  <a16:creationId xmlns:a16="http://schemas.microsoft.com/office/drawing/2014/main" xmlns="" id="{98C3CADA-15D0-4EFB-8F7A-61AD6E5F6391}"/>
                </a:ext>
              </a:extLst>
            </p:cNvPr>
            <p:cNvSpPr/>
            <p:nvPr/>
          </p:nvSpPr>
          <p:spPr>
            <a:xfrm>
              <a:off x="239542" y="1472976"/>
              <a:ext cx="5040381" cy="1147373"/>
            </a:xfrm>
            <a:prstGeom prst="roundRect">
              <a:avLst>
                <a:gd name="adj" fmla="val 13542"/>
              </a:avLst>
            </a:prstGeom>
            <a:solidFill>
              <a:srgbClr val="1F4E79"/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913EE09D-F88C-4900-87BF-F206F6EE1B8D}"/>
                </a:ext>
              </a:extLst>
            </p:cNvPr>
            <p:cNvSpPr/>
            <p:nvPr/>
          </p:nvSpPr>
          <p:spPr>
            <a:xfrm>
              <a:off x="1341367" y="1745131"/>
              <a:ext cx="37540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Mengoptimalkan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Peran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Pemerintah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Kota Bogor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beserta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BUMD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dan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BLU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Menjadi</a:t>
              </a:r>
              <a:r>
                <a:rPr lang="en-US" sz="1400" b="1" i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O</a:t>
              </a:r>
              <a:r>
                <a:rPr lang="id-ID" sz="1400" b="1" i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ff</a:t>
              </a:r>
              <a:r>
                <a:rPr lang="en-US" sz="1400" b="1" i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-</a:t>
              </a:r>
              <a:r>
                <a:rPr lang="id-ID" sz="1400" b="1" i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taker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dalam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Pembelian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Produk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atau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Jasa</a:t>
              </a:r>
              <a:endParaRPr lang="en-US" sz="14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xmlns="" id="{079CC5D8-62CF-4A96-90B0-F36875632B18}"/>
                </a:ext>
              </a:extLst>
            </p:cNvPr>
            <p:cNvGrpSpPr/>
            <p:nvPr/>
          </p:nvGrpSpPr>
          <p:grpSpPr>
            <a:xfrm>
              <a:off x="2338037" y="6194895"/>
              <a:ext cx="914400" cy="914400"/>
              <a:chOff x="2284541" y="6123254"/>
              <a:chExt cx="1057793" cy="1057792"/>
            </a:xfrm>
          </p:grpSpPr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xmlns="" id="{BD340FE6-94A3-413A-9033-89D8480092CB}"/>
                  </a:ext>
                </a:extLst>
              </p:cNvPr>
              <p:cNvSpPr/>
              <p:nvPr/>
            </p:nvSpPr>
            <p:spPr>
              <a:xfrm>
                <a:off x="2284541" y="6123254"/>
                <a:ext cx="1057793" cy="105779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89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xmlns="" id="{21679841-31FA-49D8-B3AA-88757F7F1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043" y="6340598"/>
                <a:ext cx="630942" cy="634675"/>
              </a:xfrm>
              <a:prstGeom prst="rect">
                <a:avLst/>
              </a:prstGeom>
            </p:spPr>
          </p:pic>
        </p:grp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8E1576D5-2E9E-4E28-AAFF-3B8F5078E0B4}"/>
                </a:ext>
              </a:extLst>
            </p:cNvPr>
            <p:cNvSpPr/>
            <p:nvPr/>
          </p:nvSpPr>
          <p:spPr>
            <a:xfrm>
              <a:off x="545864" y="2801589"/>
              <a:ext cx="44902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Off-taker</a:t>
              </a:r>
              <a:r>
                <a:rPr lang="en-US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rgbClr val="0070C0"/>
                  </a:solidFill>
                  <a:latin typeface="Myriad Pro" panose="020B0503030403020204" pitchFamily="34" charset="0"/>
                </a:rPr>
                <a:t>Produk-Produk</a:t>
              </a:r>
              <a:r>
                <a:rPr lang="en-US" sz="1400" b="1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 UMKM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dalam</a:t>
              </a: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Setiap</a:t>
              </a: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Belanja</a:t>
              </a: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Rumah</a:t>
              </a: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Tangga</a:t>
              </a: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Pemerintah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DF9DBF40-FF42-4E8C-9AA9-A324D9B5055E}"/>
                </a:ext>
              </a:extLst>
            </p:cNvPr>
            <p:cNvSpPr/>
            <p:nvPr/>
          </p:nvSpPr>
          <p:spPr>
            <a:xfrm>
              <a:off x="545864" y="5648187"/>
              <a:ext cx="44902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Off-taker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Tenaga Kerja Konstruksi </a:t>
              </a:r>
              <a:r>
                <a:rPr lang="id-ID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untuk Proyek Pembangunan Infrastruktur di Kota Bogor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2920050D-F2A9-4AC7-B689-9640DB216DE2}"/>
                </a:ext>
              </a:extLst>
            </p:cNvPr>
            <p:cNvGrpSpPr/>
            <p:nvPr/>
          </p:nvGrpSpPr>
          <p:grpSpPr>
            <a:xfrm>
              <a:off x="545864" y="3405978"/>
              <a:ext cx="4329407" cy="1958491"/>
              <a:chOff x="555799" y="3582976"/>
              <a:chExt cx="4329407" cy="1958491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xmlns="" id="{3AD88A0A-9C77-40F1-B108-11651D01C786}"/>
                  </a:ext>
                </a:extLst>
              </p:cNvPr>
              <p:cNvGrpSpPr/>
              <p:nvPr/>
            </p:nvGrpSpPr>
            <p:grpSpPr>
              <a:xfrm>
                <a:off x="3777340" y="3620235"/>
                <a:ext cx="1057793" cy="1057792"/>
                <a:chOff x="3716078" y="3596273"/>
                <a:chExt cx="1057793" cy="105779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xmlns="" id="{82B35CAF-ADDE-4F6F-AD52-4635F523484E}"/>
                    </a:ext>
                  </a:extLst>
                </p:cNvPr>
                <p:cNvSpPr/>
                <p:nvPr/>
              </p:nvSpPr>
              <p:spPr>
                <a:xfrm>
                  <a:off x="3716078" y="3596273"/>
                  <a:ext cx="1057793" cy="105779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89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latin typeface="Myriad Pro" panose="020B0503030403020204" pitchFamily="34" charset="0"/>
                  </a:endParaRPr>
                </a:p>
              </p:txBody>
            </p:sp>
            <p:pic>
              <p:nvPicPr>
                <p:cNvPr id="199" name="Picture 198">
                  <a:extLst>
                    <a:ext uri="{FF2B5EF4-FFF2-40B4-BE49-F238E27FC236}">
                      <a16:creationId xmlns:a16="http://schemas.microsoft.com/office/drawing/2014/main" xmlns="" id="{8E58A5A0-EDBC-46EC-97FE-80ECE16599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96582" y="3783175"/>
                  <a:ext cx="508496" cy="621792"/>
                </a:xfrm>
                <a:prstGeom prst="rect">
                  <a:avLst/>
                </a:prstGeom>
              </p:spPr>
            </p:pic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xmlns="" id="{91749EB3-F421-45C4-A0DB-2745A6DAC9EA}"/>
                  </a:ext>
                </a:extLst>
              </p:cNvPr>
              <p:cNvGrpSpPr/>
              <p:nvPr/>
            </p:nvGrpSpPr>
            <p:grpSpPr>
              <a:xfrm>
                <a:off x="2747116" y="3589507"/>
                <a:ext cx="1057793" cy="1057792"/>
                <a:chOff x="2761630" y="3589507"/>
                <a:chExt cx="1057793" cy="1057792"/>
              </a:xfrm>
            </p:grpSpPr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xmlns="" id="{ADCD0393-E437-4617-B0A6-E78756C8B6DC}"/>
                    </a:ext>
                  </a:extLst>
                </p:cNvPr>
                <p:cNvSpPr/>
                <p:nvPr/>
              </p:nvSpPr>
              <p:spPr>
                <a:xfrm>
                  <a:off x="2761630" y="3589507"/>
                  <a:ext cx="1057793" cy="105779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89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latin typeface="Myriad Pro" panose="020B0503030403020204" pitchFamily="34" charset="0"/>
                  </a:endParaRPr>
                </a:p>
              </p:txBody>
            </p:sp>
            <p:pic>
              <p:nvPicPr>
                <p:cNvPr id="197" name="Picture 196">
                  <a:extLst>
                    <a:ext uri="{FF2B5EF4-FFF2-40B4-BE49-F238E27FC236}">
                      <a16:creationId xmlns:a16="http://schemas.microsoft.com/office/drawing/2014/main" xmlns="" id="{30261BD5-041D-4019-99CE-B76E929FC0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3302" y="3921981"/>
                  <a:ext cx="751568" cy="388105"/>
                </a:xfrm>
                <a:prstGeom prst="rect">
                  <a:avLst/>
                </a:prstGeom>
              </p:spPr>
            </p:pic>
          </p:grp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xmlns="" id="{94BB2C51-A1CC-488A-B9DF-7BB4846E2E49}"/>
                  </a:ext>
                </a:extLst>
              </p:cNvPr>
              <p:cNvSpPr/>
              <p:nvPr/>
            </p:nvSpPr>
            <p:spPr>
              <a:xfrm>
                <a:off x="555799" y="4679693"/>
                <a:ext cx="1268953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Kegiatan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rapat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/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pertemuan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menggunakan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 </a:t>
                </a:r>
                <a:r>
                  <a:rPr lang="id-ID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konsumsi dari UMKM</a:t>
                </a:r>
                <a:endPara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xmlns="" id="{36741044-6363-4F2E-8FBA-42D1D87CB2AE}"/>
                  </a:ext>
                </a:extLst>
              </p:cNvPr>
              <p:cNvSpPr/>
              <p:nvPr/>
            </p:nvSpPr>
            <p:spPr>
              <a:xfrm>
                <a:off x="1684501" y="4699967"/>
                <a:ext cx="119000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Pakaian olahraga Pemerintah Kota Bogor dan BUMD dari UMKM</a:t>
                </a:r>
                <a:endPara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xmlns="" id="{7B533F9F-7B51-4380-A770-1B6CF9CA9EB0}"/>
                  </a:ext>
                </a:extLst>
              </p:cNvPr>
              <p:cNvSpPr/>
              <p:nvPr/>
            </p:nvSpPr>
            <p:spPr>
              <a:xfrm>
                <a:off x="2728596" y="4692699"/>
                <a:ext cx="112891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Perlengkapan Protokol Kesehatan dari UMKM</a:t>
                </a:r>
                <a:endPara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xmlns="" id="{750ED79F-93A2-4AAA-A3F7-48C3D8D4C0B2}"/>
                  </a:ext>
                </a:extLst>
              </p:cNvPr>
              <p:cNvSpPr/>
              <p:nvPr/>
            </p:nvSpPr>
            <p:spPr>
              <a:xfrm>
                <a:off x="3756294" y="4723427"/>
                <a:ext cx="112891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</a:rPr>
                  <a:t>APD RSUD dari UMKM</a:t>
                </a:r>
                <a:endPara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endParaRPr>
              </a:p>
            </p:txBody>
          </p: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xmlns="" id="{ED016B9A-3527-4B49-A4E2-B481D086E82C}"/>
                  </a:ext>
                </a:extLst>
              </p:cNvPr>
              <p:cNvGrpSpPr/>
              <p:nvPr/>
            </p:nvGrpSpPr>
            <p:grpSpPr>
              <a:xfrm>
                <a:off x="1730466" y="3582976"/>
                <a:ext cx="1057793" cy="1057792"/>
                <a:chOff x="1807182" y="3582741"/>
                <a:chExt cx="1057793" cy="1057792"/>
              </a:xfrm>
            </p:grpSpPr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xmlns="" id="{2EFB0534-8157-47C3-AD63-2FF6591DC5EE}"/>
                    </a:ext>
                  </a:extLst>
                </p:cNvPr>
                <p:cNvSpPr/>
                <p:nvPr/>
              </p:nvSpPr>
              <p:spPr>
                <a:xfrm>
                  <a:off x="1807182" y="3582741"/>
                  <a:ext cx="1057793" cy="105779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89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latin typeface="Myriad Pro" panose="020B0503030403020204" pitchFamily="34" charset="0"/>
                  </a:endParaRPr>
                </a:p>
              </p:txBody>
            </p:sp>
            <p:pic>
              <p:nvPicPr>
                <p:cNvPr id="195" name="Picture 194">
                  <a:extLst>
                    <a:ext uri="{FF2B5EF4-FFF2-40B4-BE49-F238E27FC236}">
                      <a16:creationId xmlns:a16="http://schemas.microsoft.com/office/drawing/2014/main" xmlns="" id="{3BEE7746-0335-4A48-8196-395186A410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5847" y="3768417"/>
                  <a:ext cx="620462" cy="621792"/>
                </a:xfrm>
                <a:prstGeom prst="rect">
                  <a:avLst/>
                </a:prstGeom>
              </p:spPr>
            </p:pic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xmlns="" id="{133CA08F-70E6-479B-9E84-0FCCAAF7285F}"/>
                  </a:ext>
                </a:extLst>
              </p:cNvPr>
              <p:cNvGrpSpPr/>
              <p:nvPr/>
            </p:nvGrpSpPr>
            <p:grpSpPr>
              <a:xfrm>
                <a:off x="716015" y="3582976"/>
                <a:ext cx="1057793" cy="1057792"/>
                <a:chOff x="852734" y="3575975"/>
                <a:chExt cx="1057793" cy="1057792"/>
              </a:xfrm>
            </p:grpSpPr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xmlns="" id="{26A41DEC-D983-42A1-987B-9657984D02E2}"/>
                    </a:ext>
                  </a:extLst>
                </p:cNvPr>
                <p:cNvSpPr/>
                <p:nvPr/>
              </p:nvSpPr>
              <p:spPr>
                <a:xfrm>
                  <a:off x="852734" y="3575975"/>
                  <a:ext cx="1057793" cy="105779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89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latin typeface="Myriad Pro" panose="020B0503030403020204" pitchFamily="34" charset="0"/>
                  </a:endParaRPr>
                </a:p>
              </p:txBody>
            </p:sp>
            <p:pic>
              <p:nvPicPr>
                <p:cNvPr id="193" name="Picture 192">
                  <a:extLst>
                    <a:ext uri="{FF2B5EF4-FFF2-40B4-BE49-F238E27FC236}">
                      <a16:creationId xmlns:a16="http://schemas.microsoft.com/office/drawing/2014/main" xmlns="" id="{B6C8446C-4B0A-4BBB-A3C7-F498C61A9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7543" y="3790836"/>
                  <a:ext cx="468174" cy="617199"/>
                </a:xfrm>
                <a:prstGeom prst="rect">
                  <a:avLst/>
                </a:prstGeom>
              </p:spPr>
            </p:pic>
          </p:grpSp>
        </p:grpSp>
        <p:sp>
          <p:nvSpPr>
            <p:cNvPr id="177" name="Rounded Rectangle 25">
              <a:extLst>
                <a:ext uri="{FF2B5EF4-FFF2-40B4-BE49-F238E27FC236}">
                  <a16:creationId xmlns:a16="http://schemas.microsoft.com/office/drawing/2014/main" xmlns="" id="{CC127308-FDC0-4AAC-AA74-74351045DF75}"/>
                </a:ext>
              </a:extLst>
            </p:cNvPr>
            <p:cNvSpPr/>
            <p:nvPr/>
          </p:nvSpPr>
          <p:spPr>
            <a:xfrm>
              <a:off x="512656" y="2770850"/>
              <a:ext cx="4503620" cy="2641245"/>
            </a:xfrm>
            <a:prstGeom prst="roundRect">
              <a:avLst>
                <a:gd name="adj" fmla="val 5849"/>
              </a:avLst>
            </a:prstGeom>
            <a:noFill/>
            <a:ln w="28575">
              <a:solidFill>
                <a:srgbClr val="9DC3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26">
              <a:extLst>
                <a:ext uri="{FF2B5EF4-FFF2-40B4-BE49-F238E27FC236}">
                  <a16:creationId xmlns:a16="http://schemas.microsoft.com/office/drawing/2014/main" xmlns="" id="{E7C1FA72-D6F6-4F10-BA63-79FEC57B9EE3}"/>
                </a:ext>
              </a:extLst>
            </p:cNvPr>
            <p:cNvSpPr/>
            <p:nvPr/>
          </p:nvSpPr>
          <p:spPr>
            <a:xfrm>
              <a:off x="512656" y="5626956"/>
              <a:ext cx="4503620" cy="1638101"/>
            </a:xfrm>
            <a:prstGeom prst="roundRect">
              <a:avLst>
                <a:gd name="adj" fmla="val 8507"/>
              </a:avLst>
            </a:prstGeom>
            <a:noFill/>
            <a:ln w="28575">
              <a:solidFill>
                <a:srgbClr val="9DC3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xmlns="" id="{FF73873F-B6A2-4ED2-B38A-06A6AFAF6FAD}"/>
                </a:ext>
              </a:extLst>
            </p:cNvPr>
            <p:cNvGrpSpPr/>
            <p:nvPr/>
          </p:nvGrpSpPr>
          <p:grpSpPr>
            <a:xfrm>
              <a:off x="545618" y="1752089"/>
              <a:ext cx="738232" cy="730994"/>
              <a:chOff x="636646" y="1938780"/>
              <a:chExt cx="738232" cy="730994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xmlns="" id="{F92ED1A4-C719-400B-A841-5F54EF978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142" y="2081498"/>
                <a:ext cx="542769" cy="453999"/>
              </a:xfrm>
              <a:prstGeom prst="rect">
                <a:avLst/>
              </a:prstGeom>
            </p:spPr>
          </p:pic>
          <p:sp>
            <p:nvSpPr>
              <p:cNvPr id="183" name="Rounded Rectangle 31">
                <a:extLst>
                  <a:ext uri="{FF2B5EF4-FFF2-40B4-BE49-F238E27FC236}">
                    <a16:creationId xmlns:a16="http://schemas.microsoft.com/office/drawing/2014/main" xmlns="" id="{C51EA501-7A72-4AA6-82FC-531B6DD530B5}"/>
                  </a:ext>
                </a:extLst>
              </p:cNvPr>
              <p:cNvSpPr/>
              <p:nvPr/>
            </p:nvSpPr>
            <p:spPr>
              <a:xfrm>
                <a:off x="636646" y="1938780"/>
                <a:ext cx="738232" cy="730994"/>
              </a:xfrm>
              <a:prstGeom prst="roundRect">
                <a:avLst>
                  <a:gd name="adj" fmla="val 13542"/>
                </a:avLst>
              </a:prstGeom>
              <a:no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xmlns="" id="{1EA2869A-2CCD-4E06-9FEF-3C1B76F507C6}"/>
                </a:ext>
              </a:extLst>
            </p:cNvPr>
            <p:cNvSpPr/>
            <p:nvPr/>
          </p:nvSpPr>
          <p:spPr>
            <a:xfrm>
              <a:off x="2456069" y="1228755"/>
              <a:ext cx="504746" cy="504746"/>
            </a:xfrm>
            <a:prstGeom prst="ellipse">
              <a:avLst/>
            </a:prstGeom>
            <a:solidFill>
              <a:srgbClr val="9DC3E6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8F0D666F-E6C2-4AE0-9788-B6CBCB82A24A}"/>
                </a:ext>
              </a:extLst>
            </p:cNvPr>
            <p:cNvSpPr/>
            <p:nvPr/>
          </p:nvSpPr>
          <p:spPr>
            <a:xfrm>
              <a:off x="2507934" y="1296462"/>
              <a:ext cx="4010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1F4E79"/>
                  </a:solidFill>
                  <a:latin typeface="Myriad Pro" panose="020B0503030403020204" pitchFamily="34" charset="0"/>
                </a:rPr>
                <a:t>A</a:t>
              </a:r>
              <a:endParaRPr lang="id-ID" b="1" dirty="0">
                <a:solidFill>
                  <a:srgbClr val="1F4E79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C37E7D41-7F38-4B69-952F-82A47C96FC00}"/>
              </a:ext>
            </a:extLst>
          </p:cNvPr>
          <p:cNvGrpSpPr/>
          <p:nvPr/>
        </p:nvGrpSpPr>
        <p:grpSpPr>
          <a:xfrm>
            <a:off x="5421117" y="1246414"/>
            <a:ext cx="5040381" cy="6137751"/>
            <a:chOff x="5421117" y="1127306"/>
            <a:chExt cx="5040381" cy="6137751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xmlns="" id="{FB1BE52B-8399-402A-BD2A-67A616EEE8C9}"/>
                </a:ext>
              </a:extLst>
            </p:cNvPr>
            <p:cNvSpPr/>
            <p:nvPr/>
          </p:nvSpPr>
          <p:spPr>
            <a:xfrm>
              <a:off x="5971437" y="5855998"/>
              <a:ext cx="396349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K</a:t>
              </a:r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ampanye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melalui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sosial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media </a:t>
              </a:r>
              <a:r>
                <a:rPr lang="id-ID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meningkatkan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 awareness </a:t>
              </a:r>
              <a:r>
                <a:rPr lang="en-US" sz="1400" b="1" dirty="0" err="1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masyarakat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dalam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id-ID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m</a:t>
              </a:r>
              <a:r>
                <a:rPr lang="id-ID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embeli 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p</a:t>
              </a:r>
              <a:r>
                <a:rPr lang="id-ID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roduk UMKM 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l</a:t>
              </a:r>
              <a:r>
                <a:rPr lang="id-ID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okal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dan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berbelanja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 di </a:t>
              </a:r>
              <a:r>
                <a:rPr lang="en-US" sz="1400" b="1" dirty="0" err="1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warung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/</a:t>
              </a:r>
              <a:r>
                <a:rPr lang="en-US" sz="1400" b="1" dirty="0" err="1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kios</a:t>
              </a:r>
              <a:r>
                <a:rPr lang="id-ID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t</a:t>
              </a:r>
              <a:r>
                <a:rPr lang="id-ID" sz="1400" b="1" dirty="0">
                  <a:solidFill>
                    <a:schemeClr val="accent1">
                      <a:lumMod val="75000"/>
                    </a:schemeClr>
                  </a:solidFill>
                  <a:latin typeface="Myriad Pro" panose="020B0503030403020204" pitchFamily="34" charset="0"/>
                </a:rPr>
                <a:t>etangga</a:t>
              </a:r>
            </a:p>
          </p:txBody>
        </p:sp>
        <p:sp>
          <p:nvSpPr>
            <p:cNvPr id="204" name="Rounded Rectangle 52">
              <a:extLst>
                <a:ext uri="{FF2B5EF4-FFF2-40B4-BE49-F238E27FC236}">
                  <a16:creationId xmlns:a16="http://schemas.microsoft.com/office/drawing/2014/main" xmlns="" id="{2AFACAC8-067C-4A82-9D56-17F53AFE9811}"/>
                </a:ext>
              </a:extLst>
            </p:cNvPr>
            <p:cNvSpPr/>
            <p:nvPr/>
          </p:nvSpPr>
          <p:spPr>
            <a:xfrm>
              <a:off x="5421117" y="1458611"/>
              <a:ext cx="5040381" cy="1147373"/>
            </a:xfrm>
            <a:prstGeom prst="roundRect">
              <a:avLst>
                <a:gd name="adj" fmla="val 13542"/>
              </a:avLst>
            </a:prstGeom>
            <a:solidFill>
              <a:srgbClr val="1F4E79"/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xmlns="" id="{7C35ABDC-0359-44A2-BC71-7C9F3AA34826}"/>
                </a:ext>
              </a:extLst>
            </p:cNvPr>
            <p:cNvSpPr/>
            <p:nvPr/>
          </p:nvSpPr>
          <p:spPr>
            <a:xfrm>
              <a:off x="6522942" y="1730766"/>
              <a:ext cx="37540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Menginisiasi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Gerakan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i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‘Community Buying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’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untuk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Menggencarkan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Budaya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Membeli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Produk</a:t>
              </a:r>
              <a:r>
                <a:rPr lang="en-US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 UMKM di </a:t>
              </a:r>
              <a:r>
                <a:rPr lang="en-US" sz="1400" b="1" dirty="0" err="1">
                  <a:solidFill>
                    <a:schemeClr val="bg1"/>
                  </a:solidFill>
                  <a:latin typeface="Myriad Pro" panose="020B0503030403020204" pitchFamily="34" charset="0"/>
                </a:rPr>
                <a:t>Masyarakat</a:t>
              </a:r>
              <a:endParaRPr lang="en-US" sz="14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06" name="Rounded Rectangle 54">
              <a:extLst>
                <a:ext uri="{FF2B5EF4-FFF2-40B4-BE49-F238E27FC236}">
                  <a16:creationId xmlns:a16="http://schemas.microsoft.com/office/drawing/2014/main" xmlns="" id="{11DC6CE2-FD71-4FEF-A93B-9325C70DE696}"/>
                </a:ext>
              </a:extLst>
            </p:cNvPr>
            <p:cNvSpPr/>
            <p:nvPr/>
          </p:nvSpPr>
          <p:spPr>
            <a:xfrm>
              <a:off x="5727193" y="1737724"/>
              <a:ext cx="738232" cy="730994"/>
            </a:xfrm>
            <a:prstGeom prst="roundRect">
              <a:avLst>
                <a:gd name="adj" fmla="val 13542"/>
              </a:avLst>
            </a:prstGeom>
            <a:noFill/>
            <a:ln w="127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xmlns="" id="{78874ACE-B8DE-4F7F-A2DB-EC4134AA1B7B}"/>
                </a:ext>
              </a:extLst>
            </p:cNvPr>
            <p:cNvSpPr/>
            <p:nvPr/>
          </p:nvSpPr>
          <p:spPr>
            <a:xfrm>
              <a:off x="7565074" y="1127306"/>
              <a:ext cx="504746" cy="504746"/>
            </a:xfrm>
            <a:prstGeom prst="ellipse">
              <a:avLst/>
            </a:prstGeom>
            <a:solidFill>
              <a:srgbClr val="9DC3E6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88DA1556-FB05-4951-A66F-C64643B0C323}"/>
                </a:ext>
              </a:extLst>
            </p:cNvPr>
            <p:cNvSpPr/>
            <p:nvPr/>
          </p:nvSpPr>
          <p:spPr>
            <a:xfrm>
              <a:off x="7616939" y="1195013"/>
              <a:ext cx="4010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1F4E79"/>
                  </a:solidFill>
                  <a:latin typeface="Myriad Pro" panose="020B0503030403020204" pitchFamily="34" charset="0"/>
                </a:rPr>
                <a:t>B</a:t>
              </a:r>
              <a:endParaRPr lang="id-ID" b="1" dirty="0">
                <a:solidFill>
                  <a:srgbClr val="1F4E79"/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xmlns="" id="{8F427AD9-6FD5-4904-B400-37AA1B1E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488" y="1866192"/>
              <a:ext cx="548640" cy="396821"/>
            </a:xfrm>
            <a:prstGeom prst="rect">
              <a:avLst/>
            </a:prstGeom>
          </p:spPr>
        </p:pic>
        <p:sp>
          <p:nvSpPr>
            <p:cNvPr id="210" name="Rounded Rectangle 58">
              <a:extLst>
                <a:ext uri="{FF2B5EF4-FFF2-40B4-BE49-F238E27FC236}">
                  <a16:creationId xmlns:a16="http://schemas.microsoft.com/office/drawing/2014/main" xmlns="" id="{CC884292-9073-412B-B759-CAA9BBD2D0FF}"/>
                </a:ext>
              </a:extLst>
            </p:cNvPr>
            <p:cNvSpPr/>
            <p:nvPr/>
          </p:nvSpPr>
          <p:spPr>
            <a:xfrm>
              <a:off x="5701373" y="2748543"/>
              <a:ext cx="4503620" cy="4516514"/>
            </a:xfrm>
            <a:prstGeom prst="roundRect">
              <a:avLst>
                <a:gd name="adj" fmla="val 3593"/>
              </a:avLst>
            </a:prstGeom>
            <a:noFill/>
            <a:ln w="28575">
              <a:solidFill>
                <a:srgbClr val="9DC3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xmlns="" id="{AE82E633-5300-4DE8-849B-F48748DAE53F}"/>
                </a:ext>
              </a:extLst>
            </p:cNvPr>
            <p:cNvSpPr/>
            <p:nvPr/>
          </p:nvSpPr>
          <p:spPr>
            <a:xfrm>
              <a:off x="7890004" y="4576467"/>
              <a:ext cx="1057793" cy="105779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9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D39E465C-C2D2-4115-AAEC-98050AA97B79}"/>
                </a:ext>
              </a:extLst>
            </p:cNvPr>
            <p:cNvSpPr/>
            <p:nvPr/>
          </p:nvSpPr>
          <p:spPr>
            <a:xfrm>
              <a:off x="6905773" y="4626745"/>
              <a:ext cx="1057793" cy="105779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9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xmlns="" id="{C839F9E3-8923-4F88-97BF-D559975CFB95}"/>
                </a:ext>
              </a:extLst>
            </p:cNvPr>
            <p:cNvSpPr/>
            <p:nvPr/>
          </p:nvSpPr>
          <p:spPr>
            <a:xfrm>
              <a:off x="7340078" y="3023006"/>
              <a:ext cx="1057793" cy="105779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9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xmlns="" id="{E98CAA9F-7476-4EBE-A5C5-987521D37259}"/>
                </a:ext>
              </a:extLst>
            </p:cNvPr>
            <p:cNvSpPr/>
            <p:nvPr/>
          </p:nvSpPr>
          <p:spPr>
            <a:xfrm>
              <a:off x="6589524" y="3694461"/>
              <a:ext cx="1057793" cy="105779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9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xmlns="" id="{9E9CAED2-5ABF-4E42-8EA3-8FF4BA1CFBED}"/>
                </a:ext>
              </a:extLst>
            </p:cNvPr>
            <p:cNvSpPr/>
            <p:nvPr/>
          </p:nvSpPr>
          <p:spPr>
            <a:xfrm>
              <a:off x="8132691" y="3630139"/>
              <a:ext cx="1057793" cy="105779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9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xmlns="" id="{0D0F47ED-AD75-4005-8E1D-05256D393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333" y="3253344"/>
              <a:ext cx="295492" cy="597115"/>
            </a:xfrm>
            <a:prstGeom prst="rect">
              <a:avLst/>
            </a:prstGeom>
          </p:spPr>
        </p:pic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xmlns="" id="{6E499F94-06C5-4F1D-B79C-75A2525B9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73" y="3964770"/>
              <a:ext cx="547119" cy="546535"/>
            </a:xfrm>
            <a:prstGeom prst="rect">
              <a:avLst/>
            </a:prstGeom>
          </p:spPr>
        </p:pic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xmlns="" id="{7C91FD8E-B8F3-448F-93B0-B5742259D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871" y="3881432"/>
              <a:ext cx="587820" cy="588450"/>
            </a:xfrm>
            <a:prstGeom prst="rect">
              <a:avLst/>
            </a:prstGeom>
          </p:spPr>
        </p:pic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xmlns="" id="{B7B28A0C-7527-42B4-84D3-F5989DEBD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701" y="4905505"/>
              <a:ext cx="572675" cy="438454"/>
            </a:xfrm>
            <a:prstGeom prst="rect">
              <a:avLst/>
            </a:prstGeom>
          </p:spPr>
        </p:pic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xmlns="" id="{3811EF15-257A-47E0-A0AB-21406983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611" y="4933582"/>
              <a:ext cx="548268" cy="445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6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4258" y="203120"/>
            <a:ext cx="5764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VARIABEL ANALISIS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EFC639-66E5-4C1B-92F7-00155BDA7170}"/>
              </a:ext>
            </a:extLst>
          </p:cNvPr>
          <p:cNvSpPr txBox="1"/>
          <p:nvPr/>
        </p:nvSpPr>
        <p:spPr>
          <a:xfrm>
            <a:off x="2555587" y="1231125"/>
            <a:ext cx="266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K</a:t>
            </a:r>
            <a:r>
              <a:rPr kumimoji="0" 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ondisi Pekerjaan 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CBF0BA-1E05-42E3-BDC8-58D54748526D}"/>
              </a:ext>
            </a:extLst>
          </p:cNvPr>
          <p:cNvSpPr txBox="1"/>
          <p:nvPr/>
        </p:nvSpPr>
        <p:spPr>
          <a:xfrm>
            <a:off x="2555586" y="2803178"/>
            <a:ext cx="266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K</a:t>
            </a:r>
            <a:r>
              <a:rPr kumimoji="0" 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ondisi Penghasilan  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FD7017-3D1F-4802-BFE9-1CA92AE530A6}"/>
              </a:ext>
            </a:extLst>
          </p:cNvPr>
          <p:cNvSpPr txBox="1"/>
          <p:nvPr/>
        </p:nvSpPr>
        <p:spPr>
          <a:xfrm>
            <a:off x="2555585" y="4415613"/>
            <a:ext cx="2946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kern="0" dirty="0">
                <a:solidFill>
                  <a:srgbClr val="0070C0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Kondisi Tabungan/ Simpanan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2EBADB-3555-4715-81BA-D47B93C42EBA}"/>
              </a:ext>
            </a:extLst>
          </p:cNvPr>
          <p:cNvSpPr txBox="1"/>
          <p:nvPr/>
        </p:nvSpPr>
        <p:spPr>
          <a:xfrm>
            <a:off x="2498725" y="5952645"/>
            <a:ext cx="266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Kondisi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I</a:t>
            </a:r>
            <a:r>
              <a:rPr kumimoji="0" 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nvestasi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9F07C0-1A8A-432A-820A-FBDFABA27A13}"/>
              </a:ext>
            </a:extLst>
          </p:cNvPr>
          <p:cNvSpPr txBox="1"/>
          <p:nvPr/>
        </p:nvSpPr>
        <p:spPr>
          <a:xfrm>
            <a:off x="7652434" y="1233897"/>
            <a:ext cx="266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Kondisi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set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016B11-EEDA-4D07-A77D-91660A6F4961}"/>
              </a:ext>
            </a:extLst>
          </p:cNvPr>
          <p:cNvSpPr txBox="1"/>
          <p:nvPr/>
        </p:nvSpPr>
        <p:spPr>
          <a:xfrm>
            <a:off x="7652434" y="6122201"/>
            <a:ext cx="2936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P</a:t>
            </a:r>
            <a:r>
              <a:rPr kumimoji="0" lang="id-ID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ersepsi Responden terhadap </a:t>
            </a: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Kinerja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Pemerintah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Memulihkan</a:t>
            </a:r>
            <a:r>
              <a:rPr kumimoji="0" lang="en-ID" sz="1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ID" sz="1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Ekonomi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23D6FBD-08D7-43C4-A819-E2AE99ACF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8" y="1237786"/>
            <a:ext cx="1154509" cy="11545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FB81E29-8AE7-4C4B-BA05-E18009944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71" y="2747808"/>
            <a:ext cx="1154509" cy="11545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3E7A59-0460-49DB-B3D6-D5F2C09F3A0A}"/>
              </a:ext>
            </a:extLst>
          </p:cNvPr>
          <p:cNvSpPr txBox="1"/>
          <p:nvPr/>
        </p:nvSpPr>
        <p:spPr>
          <a:xfrm>
            <a:off x="2832921" y="1628764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Sebelum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824C18B-4609-4B36-BA0E-82DFBAB18B68}"/>
              </a:ext>
            </a:extLst>
          </p:cNvPr>
          <p:cNvSpPr txBox="1"/>
          <p:nvPr/>
        </p:nvSpPr>
        <p:spPr>
          <a:xfrm>
            <a:off x="3276547" y="1968499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Saat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C1C7C4-4A9E-4B83-A283-2C0B52C7AB9E}"/>
              </a:ext>
            </a:extLst>
          </p:cNvPr>
          <p:cNvSpPr txBox="1"/>
          <p:nvPr/>
        </p:nvSpPr>
        <p:spPr>
          <a:xfrm>
            <a:off x="3064359" y="3203288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Sebelum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4A4843D-27EB-4F06-ADF1-A9E4B1909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18" y="4461653"/>
            <a:ext cx="978389" cy="9783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AB4D4DF-D568-4166-8208-27151793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8" y="5945697"/>
            <a:ext cx="1283189" cy="12831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797D61B-D517-4FB6-A4D9-5E48EBB575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07" y="1178493"/>
            <a:ext cx="1315829" cy="13158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57A930E-3751-4707-A052-FA3025FA5B93}"/>
              </a:ext>
            </a:extLst>
          </p:cNvPr>
          <p:cNvSpPr/>
          <p:nvPr/>
        </p:nvSpPr>
        <p:spPr>
          <a:xfrm>
            <a:off x="6445940" y="1540294"/>
            <a:ext cx="182880" cy="296114"/>
          </a:xfrm>
          <a:prstGeom prst="rect">
            <a:avLst/>
          </a:prstGeom>
          <a:solidFill>
            <a:srgbClr val="2E7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40E3BE6-1E09-40BE-AFE8-619F599363AD}"/>
              </a:ext>
            </a:extLst>
          </p:cNvPr>
          <p:cNvSpPr txBox="1"/>
          <p:nvPr/>
        </p:nvSpPr>
        <p:spPr>
          <a:xfrm>
            <a:off x="6341461" y="1540294"/>
            <a:ext cx="437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chemeClr val="bg1"/>
                </a:solidFill>
              </a:rPr>
              <a:t>Rp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25C4EE2-DC53-4D41-B5AB-8F82E10383FF}"/>
              </a:ext>
            </a:extLst>
          </p:cNvPr>
          <p:cNvSpPr txBox="1"/>
          <p:nvPr/>
        </p:nvSpPr>
        <p:spPr>
          <a:xfrm>
            <a:off x="7652434" y="2864305"/>
            <a:ext cx="2824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Status Tempat Tinggal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268602D-091A-4C4A-91FF-018FD7F2B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06" y="2792490"/>
            <a:ext cx="1054589" cy="10545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F70CC7A-FD52-410A-BEC3-34A69AE9C0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41" y="5927354"/>
            <a:ext cx="1179517" cy="117951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E696514-D849-4A5E-BD70-A87B33CAC4BF}"/>
              </a:ext>
            </a:extLst>
          </p:cNvPr>
          <p:cNvSpPr txBox="1"/>
          <p:nvPr/>
        </p:nvSpPr>
        <p:spPr>
          <a:xfrm>
            <a:off x="3505746" y="3542494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Saat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FB4F21C-B0FE-42C6-900E-7673CCFF385F}"/>
              </a:ext>
            </a:extLst>
          </p:cNvPr>
          <p:cNvSpPr txBox="1"/>
          <p:nvPr/>
        </p:nvSpPr>
        <p:spPr>
          <a:xfrm>
            <a:off x="7962408" y="1586731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Sebelum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EDD71C1-6733-4106-8F5E-B3416385628F}"/>
              </a:ext>
            </a:extLst>
          </p:cNvPr>
          <p:cNvSpPr txBox="1"/>
          <p:nvPr/>
        </p:nvSpPr>
        <p:spPr>
          <a:xfrm>
            <a:off x="8406034" y="1926466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Saat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1154DF1-7398-4620-A803-25D0BAECE4D1}"/>
              </a:ext>
            </a:extLst>
          </p:cNvPr>
          <p:cNvSpPr txBox="1"/>
          <p:nvPr/>
        </p:nvSpPr>
        <p:spPr>
          <a:xfrm>
            <a:off x="8411790" y="3202759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Sebelum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D3727D7-31F8-445E-A47B-E451C4D4B1DD}"/>
              </a:ext>
            </a:extLst>
          </p:cNvPr>
          <p:cNvSpPr txBox="1"/>
          <p:nvPr/>
        </p:nvSpPr>
        <p:spPr>
          <a:xfrm>
            <a:off x="8845791" y="3542494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Saat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8763E2E-4710-40D5-81D4-36D5725530C2}"/>
              </a:ext>
            </a:extLst>
          </p:cNvPr>
          <p:cNvSpPr txBox="1"/>
          <p:nvPr/>
        </p:nvSpPr>
        <p:spPr>
          <a:xfrm>
            <a:off x="3064359" y="5060296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Sebelum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BC0C773-B969-48A3-B853-B7E78A0AE807}"/>
              </a:ext>
            </a:extLst>
          </p:cNvPr>
          <p:cNvSpPr txBox="1"/>
          <p:nvPr/>
        </p:nvSpPr>
        <p:spPr>
          <a:xfrm>
            <a:off x="3505746" y="5399502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Saat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5402232-7614-4363-BC7C-CBB79CF2274D}"/>
              </a:ext>
            </a:extLst>
          </p:cNvPr>
          <p:cNvSpPr txBox="1"/>
          <p:nvPr/>
        </p:nvSpPr>
        <p:spPr>
          <a:xfrm>
            <a:off x="3071185" y="6398333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Sebelum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AB327D9-E566-410E-B354-40843EAA0B0F}"/>
              </a:ext>
            </a:extLst>
          </p:cNvPr>
          <p:cNvSpPr txBox="1"/>
          <p:nvPr/>
        </p:nvSpPr>
        <p:spPr>
          <a:xfrm>
            <a:off x="3522197" y="6737539"/>
            <a:ext cx="266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Saat Pandemi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9486" y="972287"/>
            <a:ext cx="413814" cy="461665"/>
            <a:chOff x="4449303" y="3470908"/>
            <a:chExt cx="1546638" cy="1725482"/>
          </a:xfrm>
        </p:grpSpPr>
        <p:sp>
          <p:nvSpPr>
            <p:cNvPr id="37" name="Oval 36"/>
            <p:cNvSpPr/>
            <p:nvPr/>
          </p:nvSpPr>
          <p:spPr>
            <a:xfrm>
              <a:off x="4449303" y="3504168"/>
              <a:ext cx="1546638" cy="1546638"/>
            </a:xfrm>
            <a:prstGeom prst="ellipse">
              <a:avLst/>
            </a:prstGeom>
            <a:solidFill>
              <a:srgbClr val="4478A5">
                <a:alpha val="7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556988" y="3470908"/>
              <a:ext cx="1331260" cy="172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d-ID" sz="2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1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99486" y="2692755"/>
            <a:ext cx="413814" cy="461665"/>
            <a:chOff x="4449303" y="3470908"/>
            <a:chExt cx="1546638" cy="1725482"/>
          </a:xfrm>
        </p:grpSpPr>
        <p:sp>
          <p:nvSpPr>
            <p:cNvPr id="64" name="Oval 63"/>
            <p:cNvSpPr/>
            <p:nvPr/>
          </p:nvSpPr>
          <p:spPr>
            <a:xfrm>
              <a:off x="4449303" y="3504168"/>
              <a:ext cx="1546638" cy="1546638"/>
            </a:xfrm>
            <a:prstGeom prst="ellipse">
              <a:avLst/>
            </a:prstGeom>
            <a:solidFill>
              <a:srgbClr val="4478A5">
                <a:alpha val="7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56988" y="3470908"/>
              <a:ext cx="1331260" cy="172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2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id-ID" sz="24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99486" y="4307891"/>
            <a:ext cx="413814" cy="461665"/>
            <a:chOff x="4449303" y="3470908"/>
            <a:chExt cx="1546638" cy="1725482"/>
          </a:xfrm>
        </p:grpSpPr>
        <p:sp>
          <p:nvSpPr>
            <p:cNvPr id="67" name="Oval 66"/>
            <p:cNvSpPr/>
            <p:nvPr/>
          </p:nvSpPr>
          <p:spPr>
            <a:xfrm>
              <a:off x="4449303" y="3504168"/>
              <a:ext cx="1546638" cy="1546638"/>
            </a:xfrm>
            <a:prstGeom prst="ellipse">
              <a:avLst/>
            </a:prstGeom>
            <a:solidFill>
              <a:srgbClr val="4478A5">
                <a:alpha val="7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556988" y="3470908"/>
              <a:ext cx="1331260" cy="172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2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id-ID" sz="24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9486" y="5875404"/>
            <a:ext cx="413814" cy="461665"/>
            <a:chOff x="4449303" y="3470908"/>
            <a:chExt cx="1546638" cy="1725482"/>
          </a:xfrm>
        </p:grpSpPr>
        <p:sp>
          <p:nvSpPr>
            <p:cNvPr id="70" name="Oval 69"/>
            <p:cNvSpPr/>
            <p:nvPr/>
          </p:nvSpPr>
          <p:spPr>
            <a:xfrm>
              <a:off x="4449303" y="3504168"/>
              <a:ext cx="1546638" cy="1546638"/>
            </a:xfrm>
            <a:prstGeom prst="ellipse">
              <a:avLst/>
            </a:prstGeom>
            <a:solidFill>
              <a:srgbClr val="4478A5">
                <a:alpha val="7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556988" y="3470908"/>
              <a:ext cx="1331260" cy="172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2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id-ID" sz="24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664521" y="972287"/>
            <a:ext cx="413814" cy="461665"/>
            <a:chOff x="4449303" y="3470908"/>
            <a:chExt cx="1546638" cy="1725482"/>
          </a:xfrm>
        </p:grpSpPr>
        <p:sp>
          <p:nvSpPr>
            <p:cNvPr id="73" name="Oval 72"/>
            <p:cNvSpPr/>
            <p:nvPr/>
          </p:nvSpPr>
          <p:spPr>
            <a:xfrm>
              <a:off x="4449303" y="3504168"/>
              <a:ext cx="1546638" cy="1546638"/>
            </a:xfrm>
            <a:prstGeom prst="ellipse">
              <a:avLst/>
            </a:prstGeom>
            <a:solidFill>
              <a:srgbClr val="4478A5">
                <a:alpha val="7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56988" y="3470908"/>
              <a:ext cx="1331260" cy="172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2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5</a:t>
              </a:r>
              <a:endParaRPr lang="id-ID" sz="24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664521" y="2692755"/>
            <a:ext cx="413814" cy="461665"/>
            <a:chOff x="4449303" y="3470908"/>
            <a:chExt cx="1546638" cy="1725482"/>
          </a:xfrm>
        </p:grpSpPr>
        <p:sp>
          <p:nvSpPr>
            <p:cNvPr id="76" name="Oval 75"/>
            <p:cNvSpPr/>
            <p:nvPr/>
          </p:nvSpPr>
          <p:spPr>
            <a:xfrm>
              <a:off x="4449303" y="3504168"/>
              <a:ext cx="1546638" cy="1546638"/>
            </a:xfrm>
            <a:prstGeom prst="ellipse">
              <a:avLst/>
            </a:prstGeom>
            <a:solidFill>
              <a:srgbClr val="4478A5">
                <a:alpha val="7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556988" y="3470908"/>
              <a:ext cx="1331260" cy="172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2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6</a:t>
              </a:r>
              <a:endParaRPr lang="id-ID" sz="24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664521" y="5874157"/>
            <a:ext cx="413814" cy="461665"/>
            <a:chOff x="4449303" y="3470908"/>
            <a:chExt cx="1546638" cy="1725482"/>
          </a:xfrm>
        </p:grpSpPr>
        <p:sp>
          <p:nvSpPr>
            <p:cNvPr id="79" name="Oval 78"/>
            <p:cNvSpPr/>
            <p:nvPr/>
          </p:nvSpPr>
          <p:spPr>
            <a:xfrm>
              <a:off x="4449303" y="3504168"/>
              <a:ext cx="1546638" cy="1546638"/>
            </a:xfrm>
            <a:prstGeom prst="ellipse">
              <a:avLst/>
            </a:prstGeom>
            <a:solidFill>
              <a:srgbClr val="4478A5">
                <a:alpha val="7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556989" y="3470908"/>
              <a:ext cx="1331260" cy="172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2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8</a:t>
              </a:r>
              <a:endParaRPr lang="id-ID" sz="24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CEFC639-66E5-4C1B-92F7-00155BDA7170}"/>
              </a:ext>
            </a:extLst>
          </p:cNvPr>
          <p:cNvSpPr txBox="1"/>
          <p:nvPr/>
        </p:nvSpPr>
        <p:spPr>
          <a:xfrm>
            <a:off x="7681309" y="4366931"/>
            <a:ext cx="266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ID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Minat</a:t>
            </a:r>
            <a:r>
              <a:rPr kumimoji="0" lang="en-ID" sz="2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ID" sz="20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Bekerja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123D6FBD-08D7-43C4-A819-E2AE99ACF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373592"/>
            <a:ext cx="1154509" cy="1154509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661501" y="4264859"/>
            <a:ext cx="413814" cy="461665"/>
            <a:chOff x="4449303" y="3470908"/>
            <a:chExt cx="1546638" cy="1725482"/>
          </a:xfrm>
        </p:grpSpPr>
        <p:sp>
          <p:nvSpPr>
            <p:cNvPr id="84" name="Oval 83"/>
            <p:cNvSpPr/>
            <p:nvPr/>
          </p:nvSpPr>
          <p:spPr>
            <a:xfrm>
              <a:off x="4449303" y="3504168"/>
              <a:ext cx="1546638" cy="1546638"/>
            </a:xfrm>
            <a:prstGeom prst="ellipse">
              <a:avLst/>
            </a:prstGeom>
            <a:solidFill>
              <a:srgbClr val="4478A5">
                <a:alpha val="70000"/>
              </a:srgb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56988" y="3470908"/>
              <a:ext cx="1331260" cy="172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D" sz="2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7</a:t>
              </a:r>
              <a:endParaRPr lang="id-ID" sz="24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1154DF1-7398-4620-A803-25D0BAECE4D1}"/>
              </a:ext>
            </a:extLst>
          </p:cNvPr>
          <p:cNvSpPr txBox="1"/>
          <p:nvPr/>
        </p:nvSpPr>
        <p:spPr>
          <a:xfrm>
            <a:off x="7652433" y="4718864"/>
            <a:ext cx="2668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Minat</a:t>
            </a:r>
            <a:r>
              <a:rPr lang="en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ID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untuk</a:t>
            </a:r>
            <a:r>
              <a:rPr lang="en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ID" sz="16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pivot business</a:t>
            </a:r>
            <a:endParaRPr lang="en-ID" sz="1600" kern="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  <a:p>
            <a:pPr algn="r"/>
            <a:r>
              <a:rPr lang="en-ID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Minat</a:t>
            </a:r>
            <a:r>
              <a:rPr lang="en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ID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terhadap</a:t>
            </a:r>
            <a:r>
              <a:rPr lang="en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ID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pelatihan</a:t>
            </a:r>
            <a:r>
              <a:rPr lang="en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ID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dan</a:t>
            </a:r>
            <a:r>
              <a:rPr lang="en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ID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bantuan</a:t>
            </a:r>
            <a:endParaRPr kumimoji="0" lang="en-US" sz="1600" b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347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776F41-59E0-43B6-AF3D-6EFB52B550C9}"/>
              </a:ext>
            </a:extLst>
          </p:cNvPr>
          <p:cNvSpPr/>
          <p:nvPr/>
        </p:nvSpPr>
        <p:spPr>
          <a:xfrm>
            <a:off x="933604" y="248718"/>
            <a:ext cx="10208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KEMITRAAN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5E9A55B-AB47-42B4-9B36-107D04B1E9EC}"/>
              </a:ext>
            </a:extLst>
          </p:cNvPr>
          <p:cNvSpPr/>
          <p:nvPr/>
        </p:nvSpPr>
        <p:spPr>
          <a:xfrm>
            <a:off x="428858" y="248718"/>
            <a:ext cx="504746" cy="504746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ED21615-8717-4DC9-A82F-B491674FAE6E}"/>
              </a:ext>
            </a:extLst>
          </p:cNvPr>
          <p:cNvSpPr/>
          <p:nvPr/>
        </p:nvSpPr>
        <p:spPr>
          <a:xfrm>
            <a:off x="480723" y="316425"/>
            <a:ext cx="401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EB8B86D-C04D-43E7-800F-3971C9B5D915}"/>
              </a:ext>
            </a:extLst>
          </p:cNvPr>
          <p:cNvSpPr/>
          <p:nvPr/>
        </p:nvSpPr>
        <p:spPr>
          <a:xfrm>
            <a:off x="6168444" y="67038"/>
            <a:ext cx="981140" cy="9811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F916A59-CD3B-43C8-94A0-D86FDAB7B0C9}"/>
              </a:ext>
            </a:extLst>
          </p:cNvPr>
          <p:cNvSpPr/>
          <p:nvPr/>
        </p:nvSpPr>
        <p:spPr>
          <a:xfrm>
            <a:off x="6286624" y="185218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E1A46B3-1FAB-43DE-890C-33A6F59C60DF}"/>
              </a:ext>
            </a:extLst>
          </p:cNvPr>
          <p:cNvSpPr/>
          <p:nvPr/>
        </p:nvSpPr>
        <p:spPr>
          <a:xfrm>
            <a:off x="7269731" y="67038"/>
            <a:ext cx="981140" cy="9811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C41DFAD-FDD6-4FC4-A49F-FCD0082848FB}"/>
              </a:ext>
            </a:extLst>
          </p:cNvPr>
          <p:cNvSpPr/>
          <p:nvPr/>
        </p:nvSpPr>
        <p:spPr>
          <a:xfrm>
            <a:off x="7387911" y="185218"/>
            <a:ext cx="744780" cy="74478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2070256-56D2-41FC-B3C0-755188D78282}"/>
              </a:ext>
            </a:extLst>
          </p:cNvPr>
          <p:cNvSpPr/>
          <p:nvPr/>
        </p:nvSpPr>
        <p:spPr>
          <a:xfrm>
            <a:off x="8372142" y="67038"/>
            <a:ext cx="981140" cy="9811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5D08CA9-375E-451F-8204-C48CBC9FAB0A}"/>
              </a:ext>
            </a:extLst>
          </p:cNvPr>
          <p:cNvSpPr/>
          <p:nvPr/>
        </p:nvSpPr>
        <p:spPr>
          <a:xfrm>
            <a:off x="8490322" y="185218"/>
            <a:ext cx="744780" cy="7447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8D05D8D-5D15-481F-936F-4FBC6847E7BF}"/>
              </a:ext>
            </a:extLst>
          </p:cNvPr>
          <p:cNvSpPr/>
          <p:nvPr/>
        </p:nvSpPr>
        <p:spPr>
          <a:xfrm>
            <a:off x="6233824" y="424147"/>
            <a:ext cx="834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689702F-767E-4E9D-AFF5-75BA86E0450C}"/>
              </a:ext>
            </a:extLst>
          </p:cNvPr>
          <p:cNvSpPr/>
          <p:nvPr/>
        </p:nvSpPr>
        <p:spPr>
          <a:xfrm>
            <a:off x="7170010" y="372720"/>
            <a:ext cx="117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050" b="1" dirty="0">
                <a:solidFill>
                  <a:schemeClr val="bg1"/>
                </a:solidFill>
                <a:latin typeface="Myriad Pro" panose="020B0503030403020204" pitchFamily="34" charset="0"/>
              </a:rPr>
              <a:t>DISTIBUTION CHANNEL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BA43606-BE3E-4502-AA23-2DE8E61A639B}"/>
              </a:ext>
            </a:extLst>
          </p:cNvPr>
          <p:cNvSpPr/>
          <p:nvPr/>
        </p:nvSpPr>
        <p:spPr>
          <a:xfrm>
            <a:off x="8377623" y="411955"/>
            <a:ext cx="981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DEMAND</a:t>
            </a:r>
            <a:endParaRPr lang="id-ID" sz="1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4D86E65-FEBE-4442-BFFC-AE41838BC489}"/>
              </a:ext>
            </a:extLst>
          </p:cNvPr>
          <p:cNvSpPr/>
          <p:nvPr/>
        </p:nvSpPr>
        <p:spPr>
          <a:xfrm>
            <a:off x="9457616" y="67038"/>
            <a:ext cx="981140" cy="981140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AB5BB44-E358-4DB7-9174-AAAA8274F749}"/>
              </a:ext>
            </a:extLst>
          </p:cNvPr>
          <p:cNvSpPr/>
          <p:nvPr/>
        </p:nvSpPr>
        <p:spPr>
          <a:xfrm>
            <a:off x="9575796" y="185218"/>
            <a:ext cx="744780" cy="744780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4C52DCD-DC22-46CB-AFD4-B504B76BCCB7}"/>
              </a:ext>
            </a:extLst>
          </p:cNvPr>
          <p:cNvSpPr/>
          <p:nvPr/>
        </p:nvSpPr>
        <p:spPr>
          <a:xfrm>
            <a:off x="9463097" y="411955"/>
            <a:ext cx="981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</a:t>
            </a:r>
            <a:endParaRPr lang="id-ID" sz="105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D873619B-4402-406C-9BE9-6331E814E8B6}"/>
              </a:ext>
            </a:extLst>
          </p:cNvPr>
          <p:cNvSpPr/>
          <p:nvPr/>
        </p:nvSpPr>
        <p:spPr>
          <a:xfrm>
            <a:off x="1100067" y="1399601"/>
            <a:ext cx="1885950" cy="1885950"/>
          </a:xfrm>
          <a:prstGeom prst="ellipse">
            <a:avLst/>
          </a:prstGeom>
          <a:solidFill>
            <a:srgbClr val="7D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9E661EEA-70DC-4DB2-AC74-3EBF1892DDE0}"/>
              </a:ext>
            </a:extLst>
          </p:cNvPr>
          <p:cNvSpPr/>
          <p:nvPr/>
        </p:nvSpPr>
        <p:spPr>
          <a:xfrm>
            <a:off x="1327233" y="1626767"/>
            <a:ext cx="1431618" cy="1431618"/>
          </a:xfrm>
          <a:prstGeom prst="ellipse">
            <a:avLst/>
          </a:prstGeom>
          <a:solidFill>
            <a:srgbClr val="00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19C36998-BFE1-4F07-AB10-9AF8347B5EC5}"/>
              </a:ext>
            </a:extLst>
          </p:cNvPr>
          <p:cNvSpPr/>
          <p:nvPr/>
        </p:nvSpPr>
        <p:spPr>
          <a:xfrm>
            <a:off x="4368914" y="1399601"/>
            <a:ext cx="1885950" cy="1885950"/>
          </a:xfrm>
          <a:prstGeom prst="ellipse">
            <a:avLst/>
          </a:prstGeom>
          <a:solidFill>
            <a:srgbClr val="7D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7BD4CBC9-2B69-48FE-B928-3395C2349F55}"/>
              </a:ext>
            </a:extLst>
          </p:cNvPr>
          <p:cNvSpPr/>
          <p:nvPr/>
        </p:nvSpPr>
        <p:spPr>
          <a:xfrm>
            <a:off x="4596080" y="1626767"/>
            <a:ext cx="1431618" cy="1431618"/>
          </a:xfrm>
          <a:prstGeom prst="ellipse">
            <a:avLst/>
          </a:prstGeom>
          <a:solidFill>
            <a:srgbClr val="00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1B13E2F8-43B2-4FD0-9267-E5AA583A57DB}"/>
              </a:ext>
            </a:extLst>
          </p:cNvPr>
          <p:cNvSpPr/>
          <p:nvPr/>
        </p:nvSpPr>
        <p:spPr>
          <a:xfrm>
            <a:off x="7771379" y="1399601"/>
            <a:ext cx="1885950" cy="1885950"/>
          </a:xfrm>
          <a:prstGeom prst="ellipse">
            <a:avLst/>
          </a:prstGeom>
          <a:solidFill>
            <a:srgbClr val="7DD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A8BA5004-A85C-4F50-89B1-A86B43FEAEEB}"/>
              </a:ext>
            </a:extLst>
          </p:cNvPr>
          <p:cNvSpPr/>
          <p:nvPr/>
        </p:nvSpPr>
        <p:spPr>
          <a:xfrm>
            <a:off x="7998545" y="1626767"/>
            <a:ext cx="1431618" cy="1431618"/>
          </a:xfrm>
          <a:prstGeom prst="ellipse">
            <a:avLst/>
          </a:prstGeom>
          <a:solidFill>
            <a:srgbClr val="00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42A1171C-5969-4B2B-9A00-DF9719125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1020" y="2058030"/>
            <a:ext cx="569091" cy="56909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DC40F931-43A6-430B-BB30-36C03017E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9867" y="2058030"/>
            <a:ext cx="569091" cy="569091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5FC9385F-CC2A-421C-89D8-26AD09D823B2}"/>
              </a:ext>
            </a:extLst>
          </p:cNvPr>
          <p:cNvSpPr/>
          <p:nvPr/>
        </p:nvSpPr>
        <p:spPr>
          <a:xfrm>
            <a:off x="1221412" y="1955932"/>
            <a:ext cx="1604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 UNTUK PENYEDIAAN </a:t>
            </a:r>
            <a:r>
              <a:rPr lang="id-ID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SUPPLY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7208B953-D4A9-4010-9AFA-BD55C47809EC}"/>
              </a:ext>
            </a:extLst>
          </p:cNvPr>
          <p:cNvSpPr/>
          <p:nvPr/>
        </p:nvSpPr>
        <p:spPr>
          <a:xfrm>
            <a:off x="4230728" y="1798088"/>
            <a:ext cx="2186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 UNTUK PENYEDIAAN </a:t>
            </a:r>
            <a:r>
              <a:rPr lang="id-ID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DISTRIBUTION CHANNEL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4FFBF6A3-3FE5-4BB3-B0D9-5917835BB625}"/>
              </a:ext>
            </a:extLst>
          </p:cNvPr>
          <p:cNvSpPr/>
          <p:nvPr/>
        </p:nvSpPr>
        <p:spPr>
          <a:xfrm>
            <a:off x="7840963" y="1896821"/>
            <a:ext cx="1745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KEMITRAAN UNTUK PENINGKATAN </a:t>
            </a:r>
            <a:r>
              <a:rPr lang="id-ID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DEMAND</a:t>
            </a:r>
          </a:p>
        </p:txBody>
      </p:sp>
      <p:sp>
        <p:nvSpPr>
          <p:cNvPr id="82" name="Rounded Rectangle 38">
            <a:extLst>
              <a:ext uri="{FF2B5EF4-FFF2-40B4-BE49-F238E27FC236}">
                <a16:creationId xmlns:a16="http://schemas.microsoft.com/office/drawing/2014/main" xmlns="" id="{1EF164E1-BBB4-430D-8741-CD28DD0594AE}"/>
              </a:ext>
            </a:extLst>
          </p:cNvPr>
          <p:cNvSpPr/>
          <p:nvPr/>
        </p:nvSpPr>
        <p:spPr>
          <a:xfrm>
            <a:off x="504476" y="4059334"/>
            <a:ext cx="300294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E0538DA3-7B12-465D-B688-0F8CF294F7F2}"/>
              </a:ext>
            </a:extLst>
          </p:cNvPr>
          <p:cNvSpPr/>
          <p:nvPr/>
        </p:nvSpPr>
        <p:spPr>
          <a:xfrm>
            <a:off x="611291" y="3441610"/>
            <a:ext cx="2821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latin typeface="Myriad Pro" panose="020B0503030403020204" pitchFamily="34" charset="0"/>
              </a:rPr>
              <a:t>Pada tahap ini, kemitraan dapat dilaksanakan melalui kolaborasi dengan: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B68270-8DDE-480E-B298-7AB0EAFBEBDE}"/>
              </a:ext>
            </a:extLst>
          </p:cNvPr>
          <p:cNvSpPr/>
          <p:nvPr/>
        </p:nvSpPr>
        <p:spPr>
          <a:xfrm>
            <a:off x="826789" y="4029064"/>
            <a:ext cx="2597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rgbClr val="2E75B5"/>
                </a:solidFill>
                <a:latin typeface="Myriad Pro" panose="020B0503030403020204" pitchFamily="34" charset="0"/>
              </a:rPr>
              <a:t>Organisasi/asosiasi pengusaha </a:t>
            </a:r>
            <a:r>
              <a:rPr lang="id-ID" sz="1200" dirty="0">
                <a:latin typeface="Myriad Pro" panose="020B0503030403020204" pitchFamily="34" charset="0"/>
              </a:rPr>
              <a:t>(contoh: </a:t>
            </a:r>
            <a:r>
              <a:rPr lang="id-ID" sz="1200" dirty="0">
                <a:solidFill>
                  <a:srgbClr val="286DAE"/>
                </a:solidFill>
                <a:latin typeface="Myriad Pro" panose="020B0503030403020204" pitchFamily="34" charset="0"/>
              </a:rPr>
              <a:t>HIPMI, APINDO, IWAPI, dll</a:t>
            </a:r>
            <a:r>
              <a:rPr lang="id-ID" sz="1200" dirty="0">
                <a:latin typeface="Myriad Pro" panose="020B0503030403020204" pitchFamily="34" charset="0"/>
              </a:rPr>
              <a:t>) atau </a:t>
            </a:r>
            <a:r>
              <a:rPr lang="id-ID" sz="1200" i="1" dirty="0">
                <a:solidFill>
                  <a:srgbClr val="2E75B5"/>
                </a:solidFill>
                <a:latin typeface="Myriad Pro" panose="020B0503030403020204" pitchFamily="34" charset="0"/>
              </a:rPr>
              <a:t>e-marketplace</a:t>
            </a:r>
            <a:r>
              <a:rPr lang="id-ID" sz="1200" dirty="0">
                <a:latin typeface="Myriad Pro" panose="020B0503030403020204" pitchFamily="34" charset="0"/>
              </a:rPr>
              <a:t> untuk pelatihan, pendampingan, dan tutorial</a:t>
            </a:r>
          </a:p>
        </p:txBody>
      </p:sp>
      <p:sp>
        <p:nvSpPr>
          <p:cNvPr id="85" name="Rounded Rectangle 44">
            <a:extLst>
              <a:ext uri="{FF2B5EF4-FFF2-40B4-BE49-F238E27FC236}">
                <a16:creationId xmlns:a16="http://schemas.microsoft.com/office/drawing/2014/main" xmlns="" id="{49B8CFDD-4352-47F9-9825-543AC3B772AD}"/>
              </a:ext>
            </a:extLst>
          </p:cNvPr>
          <p:cNvSpPr/>
          <p:nvPr/>
        </p:nvSpPr>
        <p:spPr>
          <a:xfrm>
            <a:off x="421344" y="4043964"/>
            <a:ext cx="186993" cy="83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6" name="Rounded Rectangle 45">
            <a:extLst>
              <a:ext uri="{FF2B5EF4-FFF2-40B4-BE49-F238E27FC236}">
                <a16:creationId xmlns:a16="http://schemas.microsoft.com/office/drawing/2014/main" xmlns="" id="{A123465B-B05E-4B33-8CD7-9C94922DD930}"/>
              </a:ext>
            </a:extLst>
          </p:cNvPr>
          <p:cNvSpPr/>
          <p:nvPr/>
        </p:nvSpPr>
        <p:spPr>
          <a:xfrm>
            <a:off x="490929" y="5109058"/>
            <a:ext cx="300294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B90BE1CE-2F6B-4E41-9E80-45E039C44E53}"/>
              </a:ext>
            </a:extLst>
          </p:cNvPr>
          <p:cNvSpPr/>
          <p:nvPr/>
        </p:nvSpPr>
        <p:spPr>
          <a:xfrm>
            <a:off x="826788" y="5199249"/>
            <a:ext cx="2571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rgbClr val="2E75B5"/>
                </a:solidFill>
                <a:latin typeface="Myriad Pro" panose="020B0503030403020204" pitchFamily="34" charset="0"/>
              </a:rPr>
              <a:t>Perusahaan-perusahaan melalui CSR </a:t>
            </a:r>
            <a:r>
              <a:rPr lang="id-ID" sz="1200" dirty="0">
                <a:latin typeface="Myriad Pro" panose="020B0503030403020204" pitchFamily="34" charset="0"/>
              </a:rPr>
              <a:t>untuk penyediaan sarana dan prasarana UMKM</a:t>
            </a:r>
          </a:p>
        </p:txBody>
      </p:sp>
      <p:sp>
        <p:nvSpPr>
          <p:cNvPr id="88" name="Rounded Rectangle 48">
            <a:extLst>
              <a:ext uri="{FF2B5EF4-FFF2-40B4-BE49-F238E27FC236}">
                <a16:creationId xmlns:a16="http://schemas.microsoft.com/office/drawing/2014/main" xmlns="" id="{9FD93B0E-0864-4524-80E5-26C728FE2364}"/>
              </a:ext>
            </a:extLst>
          </p:cNvPr>
          <p:cNvSpPr/>
          <p:nvPr/>
        </p:nvSpPr>
        <p:spPr>
          <a:xfrm>
            <a:off x="504476" y="6123266"/>
            <a:ext cx="300294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95683A4B-6247-4589-ABD1-9943942089D9}"/>
              </a:ext>
            </a:extLst>
          </p:cNvPr>
          <p:cNvSpPr/>
          <p:nvPr/>
        </p:nvSpPr>
        <p:spPr>
          <a:xfrm>
            <a:off x="809254" y="6307929"/>
            <a:ext cx="262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rgbClr val="2E75B5"/>
                </a:solidFill>
                <a:latin typeface="Myriad Pro" panose="020B0503030403020204" pitchFamily="34" charset="0"/>
              </a:rPr>
              <a:t>Perbankan </a:t>
            </a:r>
            <a:r>
              <a:rPr lang="id-ID" sz="1200" dirty="0">
                <a:latin typeface="Myriad Pro" panose="020B0503030403020204" pitchFamily="34" charset="0"/>
              </a:rPr>
              <a:t>untuk bantuan modal dan relaksasi kredit</a:t>
            </a:r>
          </a:p>
        </p:txBody>
      </p:sp>
      <p:sp>
        <p:nvSpPr>
          <p:cNvPr id="90" name="Rounded Rectangle 51">
            <a:extLst>
              <a:ext uri="{FF2B5EF4-FFF2-40B4-BE49-F238E27FC236}">
                <a16:creationId xmlns:a16="http://schemas.microsoft.com/office/drawing/2014/main" xmlns="" id="{7A2F7DCE-88DF-4711-A28B-314D318DC149}"/>
              </a:ext>
            </a:extLst>
          </p:cNvPr>
          <p:cNvSpPr/>
          <p:nvPr/>
        </p:nvSpPr>
        <p:spPr>
          <a:xfrm>
            <a:off x="434892" y="5098230"/>
            <a:ext cx="186993" cy="83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1" name="Rounded Rectangle 52">
            <a:extLst>
              <a:ext uri="{FF2B5EF4-FFF2-40B4-BE49-F238E27FC236}">
                <a16:creationId xmlns:a16="http://schemas.microsoft.com/office/drawing/2014/main" xmlns="" id="{7213092B-0B5E-4DFD-A76B-4C91DAA471C9}"/>
              </a:ext>
            </a:extLst>
          </p:cNvPr>
          <p:cNvSpPr/>
          <p:nvPr/>
        </p:nvSpPr>
        <p:spPr>
          <a:xfrm>
            <a:off x="423437" y="6101840"/>
            <a:ext cx="186993" cy="83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2" name="Rounded Rectangle 53">
            <a:extLst>
              <a:ext uri="{FF2B5EF4-FFF2-40B4-BE49-F238E27FC236}">
                <a16:creationId xmlns:a16="http://schemas.microsoft.com/office/drawing/2014/main" xmlns="" id="{0DAA83C3-7D06-4219-B9E8-F3B7999DF4A9}"/>
              </a:ext>
            </a:extLst>
          </p:cNvPr>
          <p:cNvSpPr/>
          <p:nvPr/>
        </p:nvSpPr>
        <p:spPr>
          <a:xfrm>
            <a:off x="3991082" y="4065083"/>
            <a:ext cx="300294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778B7062-3684-4673-8A5A-29319BBF5666}"/>
              </a:ext>
            </a:extLst>
          </p:cNvPr>
          <p:cNvSpPr/>
          <p:nvPr/>
        </p:nvSpPr>
        <p:spPr>
          <a:xfrm>
            <a:off x="3957671" y="3447359"/>
            <a:ext cx="2815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latin typeface="Myriad Pro" panose="020B0503030403020204" pitchFamily="34" charset="0"/>
              </a:rPr>
              <a:t>Pada tahap ini, kemitraan dapat dilaksanakan melalui kolaborasi dengan: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FC2D90B1-E86F-4FC2-AF0F-90C35D22CC13}"/>
              </a:ext>
            </a:extLst>
          </p:cNvPr>
          <p:cNvSpPr/>
          <p:nvPr/>
        </p:nvSpPr>
        <p:spPr>
          <a:xfrm>
            <a:off x="4277366" y="4070832"/>
            <a:ext cx="2716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i="1" dirty="0">
                <a:solidFill>
                  <a:srgbClr val="2E75B5"/>
                </a:solidFill>
                <a:latin typeface="Myriad Pro" panose="020B0503030403020204" pitchFamily="34" charset="0"/>
              </a:rPr>
              <a:t>E-marketplace</a:t>
            </a:r>
            <a:r>
              <a:rPr lang="id-ID" sz="1200" dirty="0">
                <a:solidFill>
                  <a:srgbClr val="2E75B5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latin typeface="Myriad Pro" panose="020B0503030403020204" pitchFamily="34" charset="0"/>
              </a:rPr>
              <a:t>yang sudah ada (contoh: </a:t>
            </a:r>
            <a:r>
              <a:rPr lang="id-ID" sz="1200" dirty="0">
                <a:solidFill>
                  <a:srgbClr val="2E75B5"/>
                </a:solidFill>
                <a:latin typeface="Myriad Pro" panose="020B0503030403020204" pitchFamily="34" charset="0"/>
              </a:rPr>
              <a:t>Shopee, Tokopedia, Bukalapak, Blibli, Lazada, dll</a:t>
            </a:r>
            <a:r>
              <a:rPr lang="id-ID" sz="1200" dirty="0">
                <a:latin typeface="Myriad Pro" panose="020B0503030403020204" pitchFamily="34" charset="0"/>
              </a:rPr>
              <a:t>) untuk penjualan </a:t>
            </a:r>
            <a:r>
              <a:rPr lang="id-ID" sz="1200" i="1" dirty="0">
                <a:latin typeface="Myriad Pro" panose="020B0503030403020204" pitchFamily="34" charset="0"/>
              </a:rPr>
              <a:t>online</a:t>
            </a:r>
            <a:r>
              <a:rPr lang="id-ID" sz="1200" dirty="0">
                <a:latin typeface="Myriad Pro" panose="020B0503030403020204" pitchFamily="34" charset="0"/>
              </a:rPr>
              <a:t> yang lebih luas</a:t>
            </a:r>
          </a:p>
        </p:txBody>
      </p:sp>
      <p:sp>
        <p:nvSpPr>
          <p:cNvPr id="95" name="Rounded Rectangle 56">
            <a:extLst>
              <a:ext uri="{FF2B5EF4-FFF2-40B4-BE49-F238E27FC236}">
                <a16:creationId xmlns:a16="http://schemas.microsoft.com/office/drawing/2014/main" xmlns="" id="{2A7CA3E3-6AC8-4F21-AB85-6EDBCC291E74}"/>
              </a:ext>
            </a:extLst>
          </p:cNvPr>
          <p:cNvSpPr/>
          <p:nvPr/>
        </p:nvSpPr>
        <p:spPr>
          <a:xfrm>
            <a:off x="3907950" y="4049713"/>
            <a:ext cx="186993" cy="83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6" name="Rounded Rectangle 57">
            <a:extLst>
              <a:ext uri="{FF2B5EF4-FFF2-40B4-BE49-F238E27FC236}">
                <a16:creationId xmlns:a16="http://schemas.microsoft.com/office/drawing/2014/main" xmlns="" id="{AABF375A-A74A-4113-9197-009133CF5FD1}"/>
              </a:ext>
            </a:extLst>
          </p:cNvPr>
          <p:cNvSpPr/>
          <p:nvPr/>
        </p:nvSpPr>
        <p:spPr>
          <a:xfrm>
            <a:off x="3977535" y="5114807"/>
            <a:ext cx="300294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982469D4-1D9C-41E6-8F26-9A9D7B03BC26}"/>
              </a:ext>
            </a:extLst>
          </p:cNvPr>
          <p:cNvSpPr/>
          <p:nvPr/>
        </p:nvSpPr>
        <p:spPr>
          <a:xfrm>
            <a:off x="4281933" y="5117459"/>
            <a:ext cx="2650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rgbClr val="2E75B5"/>
                </a:solidFill>
                <a:latin typeface="Myriad Pro" panose="020B0503030403020204" pitchFamily="34" charset="0"/>
              </a:rPr>
              <a:t>Organisasi/asosiasi pengusaha </a:t>
            </a:r>
            <a:r>
              <a:rPr lang="id-ID" sz="1200" dirty="0">
                <a:latin typeface="Myriad Pro" panose="020B0503030403020204" pitchFamily="34" charset="0"/>
              </a:rPr>
              <a:t>(contoh: </a:t>
            </a:r>
            <a:r>
              <a:rPr lang="id-ID" sz="1200" dirty="0">
                <a:solidFill>
                  <a:srgbClr val="286DAE"/>
                </a:solidFill>
                <a:latin typeface="Myriad Pro" panose="020B0503030403020204" pitchFamily="34" charset="0"/>
              </a:rPr>
              <a:t>PHRI</a:t>
            </a:r>
            <a:r>
              <a:rPr lang="id-ID" sz="1200" dirty="0">
                <a:latin typeface="Myriad Pro" panose="020B0503030403020204" pitchFamily="34" charset="0"/>
              </a:rPr>
              <a:t>) untuk penyediaan etalase penjualan produk UMKM di hotel-hotel</a:t>
            </a:r>
          </a:p>
        </p:txBody>
      </p:sp>
      <p:sp>
        <p:nvSpPr>
          <p:cNvPr id="98" name="Rounded Rectangle 59">
            <a:extLst>
              <a:ext uri="{FF2B5EF4-FFF2-40B4-BE49-F238E27FC236}">
                <a16:creationId xmlns:a16="http://schemas.microsoft.com/office/drawing/2014/main" xmlns="" id="{98BE9F3A-4B85-4FE9-A436-EFF91AF41F0F}"/>
              </a:ext>
            </a:extLst>
          </p:cNvPr>
          <p:cNvSpPr/>
          <p:nvPr/>
        </p:nvSpPr>
        <p:spPr>
          <a:xfrm>
            <a:off x="3991082" y="6129015"/>
            <a:ext cx="300294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14AAED7D-5534-4272-811B-99E33252EDCC}"/>
              </a:ext>
            </a:extLst>
          </p:cNvPr>
          <p:cNvSpPr/>
          <p:nvPr/>
        </p:nvSpPr>
        <p:spPr>
          <a:xfrm>
            <a:off x="4286234" y="6123266"/>
            <a:ext cx="2707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rgbClr val="2E75B5"/>
                </a:solidFill>
                <a:latin typeface="Myriad Pro" panose="020B0503030403020204" pitchFamily="34" charset="0"/>
              </a:rPr>
              <a:t>Perusahaan toko retail </a:t>
            </a:r>
            <a:r>
              <a:rPr lang="id-ID" sz="1200" dirty="0">
                <a:latin typeface="Myriad Pro" panose="020B0503030403020204" pitchFamily="34" charset="0"/>
              </a:rPr>
              <a:t>(contoh: </a:t>
            </a:r>
            <a:r>
              <a:rPr lang="id-ID" sz="1200" dirty="0">
                <a:solidFill>
                  <a:srgbClr val="2E75B5"/>
                </a:solidFill>
                <a:latin typeface="Myriad Pro" panose="020B0503030403020204" pitchFamily="34" charset="0"/>
              </a:rPr>
              <a:t>Indomaret, Alfamart dll</a:t>
            </a:r>
            <a:r>
              <a:rPr lang="id-ID" sz="1200" dirty="0">
                <a:latin typeface="Myriad Pro" panose="020B0503030403020204" pitchFamily="34" charset="0"/>
              </a:rPr>
              <a:t>) untuk penyediaan etalase penjualan produk UMKM di toko-toko retail</a:t>
            </a:r>
          </a:p>
        </p:txBody>
      </p:sp>
      <p:sp>
        <p:nvSpPr>
          <p:cNvPr id="100" name="Rounded Rectangle 61">
            <a:extLst>
              <a:ext uri="{FF2B5EF4-FFF2-40B4-BE49-F238E27FC236}">
                <a16:creationId xmlns:a16="http://schemas.microsoft.com/office/drawing/2014/main" xmlns="" id="{72B9DDF1-63A1-4FEF-9330-814288432560}"/>
              </a:ext>
            </a:extLst>
          </p:cNvPr>
          <p:cNvSpPr/>
          <p:nvPr/>
        </p:nvSpPr>
        <p:spPr>
          <a:xfrm>
            <a:off x="3921498" y="5101373"/>
            <a:ext cx="186993" cy="83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1" name="Rounded Rectangle 62">
            <a:extLst>
              <a:ext uri="{FF2B5EF4-FFF2-40B4-BE49-F238E27FC236}">
                <a16:creationId xmlns:a16="http://schemas.microsoft.com/office/drawing/2014/main" xmlns="" id="{BF73D76A-92F3-42E0-8760-92DAAB80D5E4}"/>
              </a:ext>
            </a:extLst>
          </p:cNvPr>
          <p:cNvSpPr/>
          <p:nvPr/>
        </p:nvSpPr>
        <p:spPr>
          <a:xfrm>
            <a:off x="3910043" y="6105613"/>
            <a:ext cx="186993" cy="83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2" name="Rounded Rectangle 63">
            <a:extLst>
              <a:ext uri="{FF2B5EF4-FFF2-40B4-BE49-F238E27FC236}">
                <a16:creationId xmlns:a16="http://schemas.microsoft.com/office/drawing/2014/main" xmlns="" id="{449A9140-7745-4B34-B620-A3EFA6078A96}"/>
              </a:ext>
            </a:extLst>
          </p:cNvPr>
          <p:cNvSpPr/>
          <p:nvPr/>
        </p:nvSpPr>
        <p:spPr>
          <a:xfrm>
            <a:off x="7452693" y="4059334"/>
            <a:ext cx="300294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6EEE226C-25DE-4575-983D-2134A7EA463B}"/>
              </a:ext>
            </a:extLst>
          </p:cNvPr>
          <p:cNvSpPr/>
          <p:nvPr/>
        </p:nvSpPr>
        <p:spPr>
          <a:xfrm>
            <a:off x="7800961" y="4117075"/>
            <a:ext cx="2654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rgbClr val="2E75B5"/>
                </a:solidFill>
                <a:latin typeface="Myriad Pro" panose="020B0503030403020204" pitchFamily="34" charset="0"/>
              </a:rPr>
              <a:t>Penawaran paket pembelian koletif atau skala besar </a:t>
            </a:r>
            <a:r>
              <a:rPr lang="id-ID" sz="1200" dirty="0">
                <a:latin typeface="Myriad Pro" panose="020B0503030403020204" pitchFamily="34" charset="0"/>
              </a:rPr>
              <a:t>(contoh: kampus, rumah sakit, dll) pada produk UMKM</a:t>
            </a:r>
          </a:p>
        </p:txBody>
      </p:sp>
      <p:sp>
        <p:nvSpPr>
          <p:cNvPr id="104" name="Rounded Rectangle 65">
            <a:extLst>
              <a:ext uri="{FF2B5EF4-FFF2-40B4-BE49-F238E27FC236}">
                <a16:creationId xmlns:a16="http://schemas.microsoft.com/office/drawing/2014/main" xmlns="" id="{B14C7CFB-931C-4D32-8B7F-8B5C943EA565}"/>
              </a:ext>
            </a:extLst>
          </p:cNvPr>
          <p:cNvSpPr/>
          <p:nvPr/>
        </p:nvSpPr>
        <p:spPr>
          <a:xfrm>
            <a:off x="7369561" y="4043964"/>
            <a:ext cx="186993" cy="83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35221D5C-6424-4495-988E-627ECE6C09C9}"/>
              </a:ext>
            </a:extLst>
          </p:cNvPr>
          <p:cNvSpPr/>
          <p:nvPr/>
        </p:nvSpPr>
        <p:spPr>
          <a:xfrm>
            <a:off x="7298953" y="3430784"/>
            <a:ext cx="282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latin typeface="Myriad Pro" panose="020B0503030403020204" pitchFamily="34" charset="0"/>
              </a:rPr>
              <a:t>Pada tahap ini, kemitraan dilakukan untuk menciptakan </a:t>
            </a:r>
            <a:r>
              <a:rPr lang="id-ID" sz="1200" i="1" dirty="0">
                <a:latin typeface="Myriad Pro" panose="020B0503030403020204" pitchFamily="34" charset="0"/>
              </a:rPr>
              <a:t>demand</a:t>
            </a:r>
            <a:r>
              <a:rPr lang="id-ID" sz="1200" dirty="0">
                <a:latin typeface="Myriad Pro" panose="020B0503030403020204" pitchFamily="34" charset="0"/>
              </a:rPr>
              <a:t> baru melalui:</a:t>
            </a:r>
          </a:p>
        </p:txBody>
      </p:sp>
      <p:sp>
        <p:nvSpPr>
          <p:cNvPr id="106" name="Rounded Rectangle 67">
            <a:extLst>
              <a:ext uri="{FF2B5EF4-FFF2-40B4-BE49-F238E27FC236}">
                <a16:creationId xmlns:a16="http://schemas.microsoft.com/office/drawing/2014/main" xmlns="" id="{6DC2A601-D68A-4E28-B4BB-F568C8072525}"/>
              </a:ext>
            </a:extLst>
          </p:cNvPr>
          <p:cNvSpPr/>
          <p:nvPr/>
        </p:nvSpPr>
        <p:spPr>
          <a:xfrm>
            <a:off x="7459002" y="5095814"/>
            <a:ext cx="3002940" cy="815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8CE6AA5B-3ABA-441F-8D15-EBA4A6522219}"/>
              </a:ext>
            </a:extLst>
          </p:cNvPr>
          <p:cNvSpPr/>
          <p:nvPr/>
        </p:nvSpPr>
        <p:spPr>
          <a:xfrm>
            <a:off x="7792603" y="5093395"/>
            <a:ext cx="2669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2E75B5"/>
                </a:solidFill>
                <a:latin typeface="Myriad Pro" panose="020B0503030403020204" pitchFamily="34" charset="0"/>
              </a:rPr>
              <a:t>Standby buyer</a:t>
            </a:r>
            <a:r>
              <a:rPr lang="id-ID" sz="1200" i="1" dirty="0">
                <a:solidFill>
                  <a:srgbClr val="2E75B5"/>
                </a:solidFill>
                <a:latin typeface="Myriad Pro" panose="020B0503030403020204" pitchFamily="34" charset="0"/>
              </a:rPr>
              <a:t> </a:t>
            </a:r>
            <a:r>
              <a:rPr lang="id-ID" sz="1200" dirty="0">
                <a:latin typeface="Myriad Pro" panose="020B0503030403020204" pitchFamily="34" charset="0"/>
              </a:rPr>
              <a:t>(perusahaan-perusahaan yang siap membeli produk UMKM) untuk menyerap produk-produk UMKM</a:t>
            </a:r>
            <a:endParaRPr lang="en-US" sz="1200" dirty="0">
              <a:latin typeface="Myriad Pro" panose="020B0503030403020204" pitchFamily="34" charset="0"/>
            </a:endParaRPr>
          </a:p>
        </p:txBody>
      </p:sp>
      <p:sp>
        <p:nvSpPr>
          <p:cNvPr id="108" name="Rounded Rectangle 69">
            <a:extLst>
              <a:ext uri="{FF2B5EF4-FFF2-40B4-BE49-F238E27FC236}">
                <a16:creationId xmlns:a16="http://schemas.microsoft.com/office/drawing/2014/main" xmlns="" id="{F0B1FBF8-5760-4111-992C-117E7260019E}"/>
              </a:ext>
            </a:extLst>
          </p:cNvPr>
          <p:cNvSpPr/>
          <p:nvPr/>
        </p:nvSpPr>
        <p:spPr>
          <a:xfrm>
            <a:off x="7375870" y="5080444"/>
            <a:ext cx="186993" cy="8309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xmlns="" id="{B37B0B12-2C64-46EF-A403-336AF28C4254}"/>
              </a:ext>
            </a:extLst>
          </p:cNvPr>
          <p:cNvSpPr/>
          <p:nvPr/>
        </p:nvSpPr>
        <p:spPr>
          <a:xfrm>
            <a:off x="162593" y="4143776"/>
            <a:ext cx="646661" cy="6466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904D5CC5-E5CD-4D2E-A6DA-6CDD9E87E062}"/>
              </a:ext>
            </a:extLst>
          </p:cNvPr>
          <p:cNvSpPr/>
          <p:nvPr/>
        </p:nvSpPr>
        <p:spPr>
          <a:xfrm>
            <a:off x="158360" y="5199249"/>
            <a:ext cx="646661" cy="6466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50BD2D7D-B760-47D3-B761-8CD88E958FA7}"/>
              </a:ext>
            </a:extLst>
          </p:cNvPr>
          <p:cNvSpPr/>
          <p:nvPr/>
        </p:nvSpPr>
        <p:spPr>
          <a:xfrm>
            <a:off x="153725" y="6215432"/>
            <a:ext cx="646661" cy="6466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7FAB8E05-4A8F-4190-9D34-31EB7169FC20}"/>
              </a:ext>
            </a:extLst>
          </p:cNvPr>
          <p:cNvSpPr/>
          <p:nvPr/>
        </p:nvSpPr>
        <p:spPr>
          <a:xfrm>
            <a:off x="3639573" y="4137720"/>
            <a:ext cx="646661" cy="6466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CCDC623F-EBE3-414F-AE5C-7510D8023DF1}"/>
              </a:ext>
            </a:extLst>
          </p:cNvPr>
          <p:cNvSpPr/>
          <p:nvPr/>
        </p:nvSpPr>
        <p:spPr>
          <a:xfrm>
            <a:off x="3635340" y="5193193"/>
            <a:ext cx="646661" cy="6466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xmlns="" id="{3108B3BF-6EA7-46C3-8A2E-F765C9A886CD}"/>
              </a:ext>
            </a:extLst>
          </p:cNvPr>
          <p:cNvSpPr/>
          <p:nvPr/>
        </p:nvSpPr>
        <p:spPr>
          <a:xfrm>
            <a:off x="3630705" y="6209376"/>
            <a:ext cx="646661" cy="6466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xmlns="" id="{EC693BE6-A088-428A-8FB9-DB7DD97CE3EB}"/>
              </a:ext>
            </a:extLst>
          </p:cNvPr>
          <p:cNvSpPr/>
          <p:nvPr/>
        </p:nvSpPr>
        <p:spPr>
          <a:xfrm>
            <a:off x="7122054" y="4121177"/>
            <a:ext cx="646661" cy="6466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F4B6227D-DC12-4B6B-93C6-EE629A6C1143}"/>
              </a:ext>
            </a:extLst>
          </p:cNvPr>
          <p:cNvSpPr/>
          <p:nvPr/>
        </p:nvSpPr>
        <p:spPr>
          <a:xfrm>
            <a:off x="7117821" y="5176650"/>
            <a:ext cx="646661" cy="6466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D20BB254-4991-44CB-8962-E0CAE4A0E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0" y="4227644"/>
            <a:ext cx="459343" cy="45934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0F7A28B5-0205-4381-8E70-3FED4D646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19" y="6339165"/>
            <a:ext cx="358368" cy="35836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E6A56336-12E7-4BCE-A87A-A570E9DB88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28" y="5247651"/>
            <a:ext cx="459343" cy="459343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1105C22A-FF37-44F7-84AF-0B07309BA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3" y="5266329"/>
            <a:ext cx="521465" cy="521465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8ACA36E8-D7BF-4132-9C89-1B152F4EFA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15" y="4243015"/>
            <a:ext cx="424762" cy="42476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71EE7006-E77B-49AF-81C9-C0F238DC45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15" y="5244633"/>
            <a:ext cx="465378" cy="465378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94318E3E-ADF3-449C-9291-186E7EED5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30" y="4194219"/>
            <a:ext cx="466726" cy="46672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9F976307-5AD0-4C95-81BD-183A4F249F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3" y="6294126"/>
            <a:ext cx="455782" cy="4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9" grpId="0"/>
      <p:bldP spid="80" grpId="0"/>
      <p:bldP spid="81" grpId="0"/>
      <p:bldP spid="82" grpId="0" animBg="1"/>
      <p:bldP spid="83" grpId="0"/>
      <p:bldP spid="84" grpId="0"/>
      <p:bldP spid="85" grpId="0" animBg="1"/>
      <p:bldP spid="86" grpId="0" animBg="1"/>
      <p:bldP spid="87" grpId="0"/>
      <p:bldP spid="88" grpId="0" animBg="1"/>
      <p:bldP spid="89" grpId="0"/>
      <p:bldP spid="90" grpId="0" animBg="1"/>
      <p:bldP spid="91" grpId="0" animBg="1"/>
      <p:bldP spid="92" grpId="0" animBg="1"/>
      <p:bldP spid="93" grpId="0"/>
      <p:bldP spid="94" grpId="0"/>
      <p:bldP spid="95" grpId="0" animBg="1"/>
      <p:bldP spid="96" grpId="0" animBg="1"/>
      <p:bldP spid="97" grpId="0"/>
      <p:bldP spid="98" grpId="0" animBg="1"/>
      <p:bldP spid="99" grpId="0"/>
      <p:bldP spid="100" grpId="0" animBg="1"/>
      <p:bldP spid="101" grpId="0" animBg="1"/>
      <p:bldP spid="102" grpId="0" animBg="1"/>
      <p:bldP spid="103" grpId="0"/>
      <p:bldP spid="104" grpId="0" animBg="1"/>
      <p:bldP spid="105" grpId="0"/>
      <p:bldP spid="106" grpId="0" animBg="1"/>
      <p:bldP spid="107" grpId="0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495016" y="1254857"/>
            <a:ext cx="155042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50006" y="1377967"/>
            <a:ext cx="46032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4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id-ID" sz="4400" b="1" dirty="0">
                <a:solidFill>
                  <a:srgbClr val="93CDF9"/>
                </a:solidFill>
                <a:latin typeface="Myriad Pro" panose="020B0503030403020204" pitchFamily="34" charset="0"/>
              </a:rPr>
              <a:t>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85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12416" y="5715909"/>
            <a:ext cx="2578619" cy="599075"/>
          </a:xfrm>
          <a:prstGeom prst="roundRect">
            <a:avLst>
              <a:gd name="adj" fmla="val 24170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8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28068" y="5718454"/>
            <a:ext cx="7007321" cy="627452"/>
          </a:xfrm>
          <a:prstGeom prst="roundRect">
            <a:avLst>
              <a:gd name="adj" fmla="val 25920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1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12416" y="1316709"/>
            <a:ext cx="2578619" cy="4276850"/>
          </a:xfrm>
          <a:prstGeom prst="roundRect">
            <a:avLst>
              <a:gd name="adj" fmla="val 760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9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48557" y="894289"/>
            <a:ext cx="7007321" cy="387573"/>
          </a:xfrm>
          <a:prstGeom prst="roundRect">
            <a:avLst>
              <a:gd name="adj" fmla="val 3758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Rectangle 12"/>
          <p:cNvSpPr/>
          <p:nvPr/>
        </p:nvSpPr>
        <p:spPr>
          <a:xfrm>
            <a:off x="398079" y="157130"/>
            <a:ext cx="10208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PROGRAM PEMERINTAH KOTA</a:t>
            </a:r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BOGOR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TA 2021</a:t>
            </a:r>
            <a:endParaRPr lang="id-ID" sz="28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28068" y="1319270"/>
            <a:ext cx="7007321" cy="4276857"/>
          </a:xfrm>
          <a:prstGeom prst="roundRect">
            <a:avLst>
              <a:gd name="adj" fmla="val 6101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894290"/>
            <a:ext cx="2578619" cy="365098"/>
          </a:xfrm>
          <a:prstGeom prst="roundRect">
            <a:avLst>
              <a:gd name="adj" fmla="val 4210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98202" y="1473327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Sekretaris Daerah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1812963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Rancangan Perwali tentang Penyelenggaraan Urban Farming di Bangunan Komersial, Perkantoran, Sekolah, Taman, dan Fasilitas Umum</a:t>
            </a:r>
          </a:p>
        </p:txBody>
      </p:sp>
      <p:sp>
        <p:nvSpPr>
          <p:cNvPr id="23" name="Oval 22"/>
          <p:cNvSpPr/>
          <p:nvPr/>
        </p:nvSpPr>
        <p:spPr>
          <a:xfrm>
            <a:off x="3326071" y="1837739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1870339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5663594" y="904942"/>
            <a:ext cx="1915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ARAHAN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1503048" y="914424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3107579" y="2333281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2447458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Kerjasama dengan BJB dan Bank BUMN untuk Bantuan Modal Usaha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326071" y="239996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243256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5788160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Mengkoordinasikan Perencanaan, Pemrograman, Penganggaran, Pemantauan, dan Evaluasi Pelaksanaan Program Pemulihan Ekonomi Rumah Tangga Terdampak COVID</a:t>
            </a:r>
          </a:p>
        </p:txBody>
      </p:sp>
      <p:sp>
        <p:nvSpPr>
          <p:cNvPr id="137" name="Oval 136"/>
          <p:cNvSpPr/>
          <p:nvPr/>
        </p:nvSpPr>
        <p:spPr>
          <a:xfrm>
            <a:off x="3326071" y="5802750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5835350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36233" y="5876946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Bappeda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42BFAC02-EAD5-4AA0-8322-1ED97D2B46BF}"/>
              </a:ext>
            </a:extLst>
          </p:cNvPr>
          <p:cNvCxnSpPr>
            <a:cxnSpLocks/>
          </p:cNvCxnSpPr>
          <p:nvPr/>
        </p:nvCxnSpPr>
        <p:spPr>
          <a:xfrm>
            <a:off x="3118713" y="2880921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04075A-EC92-45C3-82AF-116DB1A1D819}"/>
              </a:ext>
            </a:extLst>
          </p:cNvPr>
          <p:cNvSpPr/>
          <p:nvPr/>
        </p:nvSpPr>
        <p:spPr>
          <a:xfrm>
            <a:off x="3883550" y="3239086"/>
            <a:ext cx="6088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Rancangan MoU Kerjasama UMKM dengan Asosiasi Pengusaha, Perusahaan melalui CSR, Perusahaan Retail, Institusi Pendidikan, Rumah Sakit Swasta, e-marketplace untuk penyerapan produk UMKM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EE7751B-54DA-4649-8EC4-74186F4B5350}"/>
              </a:ext>
            </a:extLst>
          </p:cNvPr>
          <p:cNvSpPr/>
          <p:nvPr/>
        </p:nvSpPr>
        <p:spPr>
          <a:xfrm>
            <a:off x="3337205" y="336111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C64543-003D-4301-9C95-ADD609643B35}"/>
              </a:ext>
            </a:extLst>
          </p:cNvPr>
          <p:cNvSpPr/>
          <p:nvPr/>
        </p:nvSpPr>
        <p:spPr>
          <a:xfrm>
            <a:off x="3337204" y="339371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545D65E-01E7-4E2F-BA71-30E48D3D23C2}"/>
              </a:ext>
            </a:extLst>
          </p:cNvPr>
          <p:cNvCxnSpPr>
            <a:cxnSpLocks/>
          </p:cNvCxnSpPr>
          <p:nvPr/>
        </p:nvCxnSpPr>
        <p:spPr>
          <a:xfrm>
            <a:off x="3118713" y="3926127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79FF2C-10F2-4D23-AE6C-5707A78A7E8E}"/>
              </a:ext>
            </a:extLst>
          </p:cNvPr>
          <p:cNvSpPr/>
          <p:nvPr/>
        </p:nvSpPr>
        <p:spPr>
          <a:xfrm>
            <a:off x="3883550" y="4365881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Penyerapan dan Penyaluran (offtaker) Produk UMKM untuk belanja rumah tangga dan kegiatan Pemkot, BUMD, dan BLUD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D067A76-51D4-4117-B5B3-BCF484FF4AFD}"/>
              </a:ext>
            </a:extLst>
          </p:cNvPr>
          <p:cNvSpPr/>
          <p:nvPr/>
        </p:nvSpPr>
        <p:spPr>
          <a:xfrm>
            <a:off x="3337205" y="4428403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715CB65-3617-4FE8-82BB-D07F92D55E3A}"/>
              </a:ext>
            </a:extLst>
          </p:cNvPr>
          <p:cNvSpPr/>
          <p:nvPr/>
        </p:nvSpPr>
        <p:spPr>
          <a:xfrm>
            <a:off x="3337204" y="4461003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4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4CDA24D-6F5A-4C43-A64A-F9E26CC9E018}"/>
              </a:ext>
            </a:extLst>
          </p:cNvPr>
          <p:cNvCxnSpPr>
            <a:cxnSpLocks/>
          </p:cNvCxnSpPr>
          <p:nvPr/>
        </p:nvCxnSpPr>
        <p:spPr>
          <a:xfrm>
            <a:off x="3107579" y="4938460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4938F9-F1BB-4524-96F8-A28FF8CC5FF5}"/>
              </a:ext>
            </a:extLst>
          </p:cNvPr>
          <p:cNvSpPr/>
          <p:nvPr/>
        </p:nvSpPr>
        <p:spPr>
          <a:xfrm>
            <a:off x="3872416" y="5030572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Kerjasama atau Kemitraan Bisnis UMKM dengan Institusi Pendidikan, Rumah Sakit Swasta, dan e-marketplace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C13C53A-F8F1-4393-9571-EECDCC4C9059}"/>
              </a:ext>
            </a:extLst>
          </p:cNvPr>
          <p:cNvSpPr/>
          <p:nvPr/>
        </p:nvSpPr>
        <p:spPr>
          <a:xfrm>
            <a:off x="3326071" y="5058723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28010F-3ADB-414D-A4FF-B1FC50092268}"/>
              </a:ext>
            </a:extLst>
          </p:cNvPr>
          <p:cNvSpPr/>
          <p:nvPr/>
        </p:nvSpPr>
        <p:spPr>
          <a:xfrm>
            <a:off x="3326069" y="5075539"/>
            <a:ext cx="384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5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: Rounded Corners 20">
            <a:extLst>
              <a:ext uri="{FF2B5EF4-FFF2-40B4-BE49-F238E27FC236}">
                <a16:creationId xmlns:a16="http://schemas.microsoft.com/office/drawing/2014/main" xmlns="" id="{A58E83C7-BF4E-48E1-B404-37E46DF58ADE}"/>
              </a:ext>
            </a:extLst>
          </p:cNvPr>
          <p:cNvSpPr/>
          <p:nvPr/>
        </p:nvSpPr>
        <p:spPr>
          <a:xfrm>
            <a:off x="512416" y="6460190"/>
            <a:ext cx="2578619" cy="969990"/>
          </a:xfrm>
          <a:prstGeom prst="roundRect">
            <a:avLst>
              <a:gd name="adj" fmla="val 24170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464660C-42E6-4BC4-9ACC-DC9FB84593BE}"/>
              </a:ext>
            </a:extLst>
          </p:cNvPr>
          <p:cNvSpPr/>
          <p:nvPr/>
        </p:nvSpPr>
        <p:spPr>
          <a:xfrm>
            <a:off x="3128068" y="6462734"/>
            <a:ext cx="7007321" cy="969990"/>
          </a:xfrm>
          <a:prstGeom prst="roundRect">
            <a:avLst>
              <a:gd name="adj" fmla="val 21906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2C76B58-8014-452B-95B2-D384969E1D60}"/>
              </a:ext>
            </a:extLst>
          </p:cNvPr>
          <p:cNvSpPr/>
          <p:nvPr/>
        </p:nvSpPr>
        <p:spPr>
          <a:xfrm>
            <a:off x="3872416" y="6972059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Perpanjangan Insentif Keringanan Pajak Daerah dan Retribusi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3C1D692-E4B5-4C28-8DF2-2B8F9FB26E54}"/>
              </a:ext>
            </a:extLst>
          </p:cNvPr>
          <p:cNvSpPr/>
          <p:nvPr/>
        </p:nvSpPr>
        <p:spPr>
          <a:xfrm>
            <a:off x="3326071" y="6924071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6B0CCD7-008D-4E18-B5B5-DCD7CCCC15A4}"/>
              </a:ext>
            </a:extLst>
          </p:cNvPr>
          <p:cNvSpPr/>
          <p:nvPr/>
        </p:nvSpPr>
        <p:spPr>
          <a:xfrm>
            <a:off x="3326070" y="6956671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7012A1D-A3AE-40C3-943B-A05CD53729EC}"/>
              </a:ext>
            </a:extLst>
          </p:cNvPr>
          <p:cNvSpPr/>
          <p:nvPr/>
        </p:nvSpPr>
        <p:spPr>
          <a:xfrm>
            <a:off x="536233" y="6806685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Badan Pendapatan Daerah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E942ED6-3814-4829-B0BA-6AB5C2BD5BFD}"/>
              </a:ext>
            </a:extLst>
          </p:cNvPr>
          <p:cNvSpPr/>
          <p:nvPr/>
        </p:nvSpPr>
        <p:spPr>
          <a:xfrm>
            <a:off x="3144612" y="1521540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latin typeface="Myriad Pro" panose="020B0503030403020204" pitchFamily="34" charset="0"/>
              </a:rPr>
              <a:t>PENGUATAN PRODUKSI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7AF3993E-6230-407D-B6DC-75AF756D4CF1}"/>
              </a:ext>
            </a:extLst>
          </p:cNvPr>
          <p:cNvSpPr/>
          <p:nvPr/>
        </p:nvSpPr>
        <p:spPr>
          <a:xfrm>
            <a:off x="3128067" y="2996624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PENYEDIAAN KANAL DISTRIBUSI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8BD5EFD-FF67-439C-AB85-9F3E9984BC2A}"/>
              </a:ext>
            </a:extLst>
          </p:cNvPr>
          <p:cNvSpPr/>
          <p:nvPr/>
        </p:nvSpPr>
        <p:spPr>
          <a:xfrm>
            <a:off x="3136339" y="4051023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PENCIPTAAN DEMAND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FD31D30-0AE9-48C2-9021-C8966BE3384B}"/>
              </a:ext>
            </a:extLst>
          </p:cNvPr>
          <p:cNvSpPr/>
          <p:nvPr/>
        </p:nvSpPr>
        <p:spPr>
          <a:xfrm>
            <a:off x="3126095" y="6636939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latin typeface="Myriad Pro" panose="020B0503030403020204" pitchFamily="34" charset="0"/>
              </a:rPr>
              <a:t>PENGUATAN PRODUKSI</a:t>
            </a:r>
          </a:p>
        </p:txBody>
      </p:sp>
    </p:spTree>
    <p:extLst>
      <p:ext uri="{BB962C8B-B14F-4D97-AF65-F5344CB8AC3E}">
        <p14:creationId xmlns:p14="http://schemas.microsoft.com/office/powerpoint/2010/main" val="17418214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12416" y="973105"/>
            <a:ext cx="2578619" cy="2713339"/>
          </a:xfrm>
          <a:prstGeom prst="roundRect">
            <a:avLst>
              <a:gd name="adj" fmla="val 585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8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28068" y="975650"/>
            <a:ext cx="7007321" cy="2713344"/>
          </a:xfrm>
          <a:prstGeom prst="roundRect">
            <a:avLst>
              <a:gd name="adj" fmla="val 5879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9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48557" y="565398"/>
            <a:ext cx="7007321" cy="387573"/>
          </a:xfrm>
          <a:prstGeom prst="roundRect">
            <a:avLst>
              <a:gd name="adj" fmla="val 3758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565399"/>
            <a:ext cx="2578619" cy="365098"/>
          </a:xfrm>
          <a:prstGeom prst="roundRect">
            <a:avLst>
              <a:gd name="adj" fmla="val 4210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5663594" y="576051"/>
            <a:ext cx="1915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ARAHAN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1503048" y="585533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1531778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 dan Sertifikasi Tenaga Terampil Konstruksi untuk masyarakat </a:t>
            </a:r>
          </a:p>
        </p:txBody>
      </p:sp>
      <p:sp>
        <p:nvSpPr>
          <p:cNvPr id="137" name="Oval 136"/>
          <p:cNvSpPr/>
          <p:nvPr/>
        </p:nvSpPr>
        <p:spPr>
          <a:xfrm>
            <a:off x="3326071" y="1468400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1501000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39" name="Straight Connector 138"/>
          <p:cNvCxnSpPr/>
          <p:nvPr/>
        </p:nvCxnSpPr>
        <p:spPr>
          <a:xfrm>
            <a:off x="3107579" y="1980634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3083266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Penyerapan dan Penyaluran (offtaker) Tenaga Terampil Konstruksi untuk Proyek Pembangunan Infrastruktur Kota Bogor</a:t>
            </a:r>
          </a:p>
        </p:txBody>
      </p:sp>
      <p:sp>
        <p:nvSpPr>
          <p:cNvPr id="141" name="Oval 140"/>
          <p:cNvSpPr/>
          <p:nvPr/>
        </p:nvSpPr>
        <p:spPr>
          <a:xfrm>
            <a:off x="3326071" y="3118033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3150633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>
            <a:off x="3107579" y="2640543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4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2079756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Pembangunan Infrastruktur pendukung Kawasan Wisata Berbasis Masyarakat (jalan dan drainase)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3326071" y="2105966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2138566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36233" y="1038968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PUPR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: Rounded Corners 20">
            <a:extLst>
              <a:ext uri="{FF2B5EF4-FFF2-40B4-BE49-F238E27FC236}">
                <a16:creationId xmlns:a16="http://schemas.microsoft.com/office/drawing/2014/main" xmlns="" id="{2342AE01-3A90-4EC1-A6C5-FE6E76878F05}"/>
              </a:ext>
            </a:extLst>
          </p:cNvPr>
          <p:cNvSpPr/>
          <p:nvPr/>
        </p:nvSpPr>
        <p:spPr>
          <a:xfrm>
            <a:off x="512416" y="3770739"/>
            <a:ext cx="2578619" cy="3692985"/>
          </a:xfrm>
          <a:prstGeom prst="roundRect">
            <a:avLst>
              <a:gd name="adj" fmla="val 585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xmlns="" id="{E52FBB97-B978-47AF-BAF2-33C295B435BA}"/>
              </a:ext>
            </a:extLst>
          </p:cNvPr>
          <p:cNvSpPr/>
          <p:nvPr/>
        </p:nvSpPr>
        <p:spPr>
          <a:xfrm>
            <a:off x="3128068" y="3773283"/>
            <a:ext cx="7007321" cy="3692991"/>
          </a:xfrm>
          <a:prstGeom prst="roundRect">
            <a:avLst>
              <a:gd name="adj" fmla="val 260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C87D12-D395-4C4F-ACDC-953693FE1CF4}"/>
              </a:ext>
            </a:extLst>
          </p:cNvPr>
          <p:cNvSpPr/>
          <p:nvPr/>
        </p:nvSpPr>
        <p:spPr>
          <a:xfrm>
            <a:off x="3872416" y="4255500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berbasis ekonomi kreatif dan digital</a:t>
            </a:r>
            <a:endParaRPr lang="id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4059373-C1D6-4BA7-A52F-D432D4EBB4BE}"/>
              </a:ext>
            </a:extLst>
          </p:cNvPr>
          <p:cNvSpPr/>
          <p:nvPr/>
        </p:nvSpPr>
        <p:spPr>
          <a:xfrm>
            <a:off x="3326071" y="4192122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A506E9E-8326-4B2C-A5F4-6783C77BCB0A}"/>
              </a:ext>
            </a:extLst>
          </p:cNvPr>
          <p:cNvSpPr/>
          <p:nvPr/>
        </p:nvSpPr>
        <p:spPr>
          <a:xfrm>
            <a:off x="3326070" y="4224722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70BF5B5-B10C-4EE1-85A2-399FB4BA1BE0}"/>
              </a:ext>
            </a:extLst>
          </p:cNvPr>
          <p:cNvCxnSpPr>
            <a:cxnSpLocks/>
          </p:cNvCxnSpPr>
          <p:nvPr/>
        </p:nvCxnSpPr>
        <p:spPr>
          <a:xfrm>
            <a:off x="3128068" y="4653556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1A1F13-CD7F-4B06-9F03-F966813DD150}"/>
              </a:ext>
            </a:extLst>
          </p:cNvPr>
          <p:cNvSpPr/>
          <p:nvPr/>
        </p:nvSpPr>
        <p:spPr>
          <a:xfrm>
            <a:off x="3872416" y="4816743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Sistem Database Wisata terpadu</a:t>
            </a:r>
            <a:endParaRPr lang="id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A351933-E4D9-458A-85D0-C5F561D85BB3}"/>
              </a:ext>
            </a:extLst>
          </p:cNvPr>
          <p:cNvSpPr/>
          <p:nvPr/>
        </p:nvSpPr>
        <p:spPr>
          <a:xfrm>
            <a:off x="3326071" y="475336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4CB0024-0580-4730-8F14-39315D81B319}"/>
              </a:ext>
            </a:extLst>
          </p:cNvPr>
          <p:cNvSpPr/>
          <p:nvPr/>
        </p:nvSpPr>
        <p:spPr>
          <a:xfrm>
            <a:off x="3326070" y="478596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DC77097-5738-47E1-9F19-4B2D07AB4992}"/>
              </a:ext>
            </a:extLst>
          </p:cNvPr>
          <p:cNvCxnSpPr>
            <a:cxnSpLocks/>
          </p:cNvCxnSpPr>
          <p:nvPr/>
        </p:nvCxnSpPr>
        <p:spPr>
          <a:xfrm>
            <a:off x="3107579" y="5202099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CCDCB8-41F2-47B6-B6F9-F985CFABD5B4}"/>
              </a:ext>
            </a:extLst>
          </p:cNvPr>
          <p:cNvSpPr/>
          <p:nvPr/>
        </p:nvSpPr>
        <p:spPr>
          <a:xfrm>
            <a:off x="3872416" y="5632152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website e-marketplace untuk UMKM Kota Bogor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2114118-A33C-42A1-BEB7-28B0295AD6B5}"/>
              </a:ext>
            </a:extLst>
          </p:cNvPr>
          <p:cNvSpPr/>
          <p:nvPr/>
        </p:nvSpPr>
        <p:spPr>
          <a:xfrm>
            <a:off x="3326071" y="556877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1CFA47A-DAD0-41D2-977C-C24E3D323FF8}"/>
              </a:ext>
            </a:extLst>
          </p:cNvPr>
          <p:cNvSpPr/>
          <p:nvPr/>
        </p:nvSpPr>
        <p:spPr>
          <a:xfrm>
            <a:off x="3326070" y="560137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2DD1FBA-5F00-4CD8-804D-B05F072B2A98}"/>
              </a:ext>
            </a:extLst>
          </p:cNvPr>
          <p:cNvCxnSpPr>
            <a:cxnSpLocks/>
          </p:cNvCxnSpPr>
          <p:nvPr/>
        </p:nvCxnSpPr>
        <p:spPr>
          <a:xfrm>
            <a:off x="3107579" y="6016937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4E1BBC7-54AB-4F53-8CDE-8273552BA0EA}"/>
              </a:ext>
            </a:extLst>
          </p:cNvPr>
          <p:cNvSpPr/>
          <p:nvPr/>
        </p:nvSpPr>
        <p:spPr>
          <a:xfrm>
            <a:off x="3872416" y="6160219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aplikasi e-marketplace untuk UMKM Kota Bogor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5B0186B-E53D-4089-A785-967111E9E640}"/>
              </a:ext>
            </a:extLst>
          </p:cNvPr>
          <p:cNvSpPr/>
          <p:nvPr/>
        </p:nvSpPr>
        <p:spPr>
          <a:xfrm>
            <a:off x="3326071" y="610751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3036D3B-3F1B-4461-B04B-26B66D30A5B6}"/>
              </a:ext>
            </a:extLst>
          </p:cNvPr>
          <p:cNvSpPr/>
          <p:nvPr/>
        </p:nvSpPr>
        <p:spPr>
          <a:xfrm>
            <a:off x="3326070" y="614011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4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A6D2D47-AB9A-49EE-8C58-4522D16DFE1D}"/>
              </a:ext>
            </a:extLst>
          </p:cNvPr>
          <p:cNvSpPr/>
          <p:nvPr/>
        </p:nvSpPr>
        <p:spPr>
          <a:xfrm>
            <a:off x="536233" y="3836603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Komunikasi dan Informatika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22756CF-1673-4659-AA42-A4E7C7477A1D}"/>
              </a:ext>
            </a:extLst>
          </p:cNvPr>
          <p:cNvSpPr/>
          <p:nvPr/>
        </p:nvSpPr>
        <p:spPr>
          <a:xfrm>
            <a:off x="3144612" y="1140588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latin typeface="Myriad Pro" panose="020B0503030403020204" pitchFamily="34" charset="0"/>
              </a:rPr>
              <a:t>PENGUATAN PRODUKSI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D636ADB-4B82-4B30-A746-9BC1794F7471}"/>
              </a:ext>
            </a:extLst>
          </p:cNvPr>
          <p:cNvSpPr/>
          <p:nvPr/>
        </p:nvSpPr>
        <p:spPr>
          <a:xfrm>
            <a:off x="3128067" y="2753840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PENCIPTAAN DEMAND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A09192B-5984-4339-9F8D-771F0E57020E}"/>
              </a:ext>
            </a:extLst>
          </p:cNvPr>
          <p:cNvCxnSpPr>
            <a:cxnSpLocks/>
          </p:cNvCxnSpPr>
          <p:nvPr/>
        </p:nvCxnSpPr>
        <p:spPr>
          <a:xfrm>
            <a:off x="3107579" y="6574880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A6C49FD-3298-4E8D-9C25-5E297B2FB0B7}"/>
              </a:ext>
            </a:extLst>
          </p:cNvPr>
          <p:cNvSpPr/>
          <p:nvPr/>
        </p:nvSpPr>
        <p:spPr>
          <a:xfrm>
            <a:off x="3872416" y="6920816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Kampanye 'Community Buying' melalui Sosial Media untuk Meningkatkan Awareness masyarakat untuk membeli produk UMKM Kota Bogor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F8AA0E5-7E64-488B-BFD2-BE34A2D1619A}"/>
              </a:ext>
            </a:extLst>
          </p:cNvPr>
          <p:cNvSpPr/>
          <p:nvPr/>
        </p:nvSpPr>
        <p:spPr>
          <a:xfrm>
            <a:off x="3326071" y="693340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CB99F9B-2DDF-4C98-85E5-9FB2BC6C6A2A}"/>
              </a:ext>
            </a:extLst>
          </p:cNvPr>
          <p:cNvSpPr/>
          <p:nvPr/>
        </p:nvSpPr>
        <p:spPr>
          <a:xfrm>
            <a:off x="3326070" y="696600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5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7BE1BB3-E774-4EBD-9AAA-7E11B225D9DF}"/>
              </a:ext>
            </a:extLst>
          </p:cNvPr>
          <p:cNvSpPr/>
          <p:nvPr/>
        </p:nvSpPr>
        <p:spPr>
          <a:xfrm>
            <a:off x="3128067" y="3896570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latin typeface="Myriad Pro" panose="020B0503030403020204" pitchFamily="34" charset="0"/>
              </a:rPr>
              <a:t>PENGUATAN PRODUKSI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0DAEF27-2253-4CD8-87F4-E0C7EEAB3849}"/>
              </a:ext>
            </a:extLst>
          </p:cNvPr>
          <p:cNvSpPr/>
          <p:nvPr/>
        </p:nvSpPr>
        <p:spPr>
          <a:xfrm>
            <a:off x="3144611" y="5293017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PENYEDIAAN KANAL DISTRIBUSI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819CDAD-AC28-4C65-9383-807F155F6492}"/>
              </a:ext>
            </a:extLst>
          </p:cNvPr>
          <p:cNvSpPr/>
          <p:nvPr/>
        </p:nvSpPr>
        <p:spPr>
          <a:xfrm>
            <a:off x="3128067" y="6639449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PENCIPTAAN DEMAND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AD33508-4C04-4FEB-8B6C-1D65036FCEF0}"/>
              </a:ext>
            </a:extLst>
          </p:cNvPr>
          <p:cNvSpPr/>
          <p:nvPr/>
        </p:nvSpPr>
        <p:spPr>
          <a:xfrm>
            <a:off x="528961" y="144510"/>
            <a:ext cx="9626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PROGRAM PEMERINTAH KOTA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BOGOR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TA 2021</a:t>
            </a:r>
            <a:endParaRPr lang="id-ID" sz="1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048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xmlns="" id="{3A0721BB-0321-432F-A768-639D1E1E2860}"/>
              </a:ext>
            </a:extLst>
          </p:cNvPr>
          <p:cNvSpPr/>
          <p:nvPr/>
        </p:nvSpPr>
        <p:spPr>
          <a:xfrm>
            <a:off x="528960" y="1003286"/>
            <a:ext cx="2578619" cy="1376385"/>
          </a:xfrm>
          <a:prstGeom prst="roundRect">
            <a:avLst>
              <a:gd name="adj" fmla="val 760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: Rounded Corners 19">
            <a:extLst>
              <a:ext uri="{FF2B5EF4-FFF2-40B4-BE49-F238E27FC236}">
                <a16:creationId xmlns:a16="http://schemas.microsoft.com/office/drawing/2014/main" xmlns="" id="{DD201E64-E4FB-4D20-9369-B16119EF0570}"/>
              </a:ext>
            </a:extLst>
          </p:cNvPr>
          <p:cNvSpPr/>
          <p:nvPr/>
        </p:nvSpPr>
        <p:spPr>
          <a:xfrm>
            <a:off x="3144612" y="1005848"/>
            <a:ext cx="7007321" cy="1375804"/>
          </a:xfrm>
          <a:prstGeom prst="roundRect">
            <a:avLst>
              <a:gd name="adj" fmla="val 6101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4345192-F9F8-4F4A-9113-5CA36F0DD965}"/>
              </a:ext>
            </a:extLst>
          </p:cNvPr>
          <p:cNvSpPr/>
          <p:nvPr/>
        </p:nvSpPr>
        <p:spPr>
          <a:xfrm>
            <a:off x="614746" y="1159904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Sosial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0EFB59-2971-4211-8C6C-2DD0D1DD166B}"/>
              </a:ext>
            </a:extLst>
          </p:cNvPr>
          <p:cNvSpPr/>
          <p:nvPr/>
        </p:nvSpPr>
        <p:spPr>
          <a:xfrm>
            <a:off x="3888960" y="1220892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Pemutakhiran data penerima bansos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D12292-EB3E-4C2B-A75B-CE50C99B3EB5}"/>
              </a:ext>
            </a:extLst>
          </p:cNvPr>
          <p:cNvSpPr/>
          <p:nvPr/>
        </p:nvSpPr>
        <p:spPr>
          <a:xfrm>
            <a:off x="3342615" y="1169546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F1FFD41-8B78-47F9-B86E-E950C946DBD0}"/>
              </a:ext>
            </a:extLst>
          </p:cNvPr>
          <p:cNvSpPr/>
          <p:nvPr/>
        </p:nvSpPr>
        <p:spPr>
          <a:xfrm>
            <a:off x="3342614" y="1202146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D7F3ACE-5701-4D9B-A313-C84C005961E0}"/>
              </a:ext>
            </a:extLst>
          </p:cNvPr>
          <p:cNvCxnSpPr>
            <a:cxnSpLocks/>
          </p:cNvCxnSpPr>
          <p:nvPr/>
        </p:nvCxnSpPr>
        <p:spPr>
          <a:xfrm>
            <a:off x="3124123" y="1681780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D38EBC8-B214-41D5-AEEB-353BBF74342B}"/>
              </a:ext>
            </a:extLst>
          </p:cNvPr>
          <p:cNvSpPr/>
          <p:nvPr/>
        </p:nvSpPr>
        <p:spPr>
          <a:xfrm>
            <a:off x="3888960" y="1845273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Penyaluran Bantuan Sosial yang berupa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</a:t>
            </a:r>
            <a:r>
              <a:rPr lang="nb-NO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ang tunai, sembako, dll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85C6B59-0D84-4D51-AC08-BD2C84B2357F}"/>
              </a:ext>
            </a:extLst>
          </p:cNvPr>
          <p:cNvSpPr/>
          <p:nvPr/>
        </p:nvSpPr>
        <p:spPr>
          <a:xfrm>
            <a:off x="3342615" y="178189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71787BD-7534-4912-B96A-71486DDD6A47}"/>
              </a:ext>
            </a:extLst>
          </p:cNvPr>
          <p:cNvSpPr/>
          <p:nvPr/>
        </p:nvSpPr>
        <p:spPr>
          <a:xfrm>
            <a:off x="3342614" y="181449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xmlns="" id="{EDB3B5A4-7061-4AB9-8B35-722676DEEC4E}"/>
              </a:ext>
            </a:extLst>
          </p:cNvPr>
          <p:cNvSpPr/>
          <p:nvPr/>
        </p:nvSpPr>
        <p:spPr>
          <a:xfrm>
            <a:off x="3148557" y="595579"/>
            <a:ext cx="7007321" cy="387573"/>
          </a:xfrm>
          <a:prstGeom prst="roundRect">
            <a:avLst>
              <a:gd name="adj" fmla="val 3758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xmlns="" id="{5C1F0AEA-646D-4892-A321-9C44FBD45B0F}"/>
              </a:ext>
            </a:extLst>
          </p:cNvPr>
          <p:cNvSpPr/>
          <p:nvPr/>
        </p:nvSpPr>
        <p:spPr>
          <a:xfrm>
            <a:off x="528960" y="595580"/>
            <a:ext cx="2578619" cy="365098"/>
          </a:xfrm>
          <a:prstGeom prst="roundRect">
            <a:avLst>
              <a:gd name="adj" fmla="val 4210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D214A88-EB1A-4736-B0D5-10EB42F22BD8}"/>
              </a:ext>
            </a:extLst>
          </p:cNvPr>
          <p:cNvSpPr/>
          <p:nvPr/>
        </p:nvSpPr>
        <p:spPr>
          <a:xfrm>
            <a:off x="5663594" y="606232"/>
            <a:ext cx="1915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ARAHAN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089A9E-3C8E-4726-8802-7837D8F670E8}"/>
              </a:ext>
            </a:extLst>
          </p:cNvPr>
          <p:cNvSpPr/>
          <p:nvPr/>
        </p:nvSpPr>
        <p:spPr>
          <a:xfrm>
            <a:off x="1503048" y="615714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84FB382-58F1-4F3F-85F8-27DE5B5B40B9}"/>
              </a:ext>
            </a:extLst>
          </p:cNvPr>
          <p:cNvSpPr/>
          <p:nvPr/>
        </p:nvSpPr>
        <p:spPr>
          <a:xfrm>
            <a:off x="528961" y="144510"/>
            <a:ext cx="9626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PROGRAM PEMERINTAH KOTA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BOGOR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TA 2021</a:t>
            </a:r>
            <a:endParaRPr lang="id-ID" sz="1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Rectangle: Rounded Corners 19">
            <a:extLst>
              <a:ext uri="{FF2B5EF4-FFF2-40B4-BE49-F238E27FC236}">
                <a16:creationId xmlns:a16="http://schemas.microsoft.com/office/drawing/2014/main" xmlns="" id="{2CF816FE-9F34-4E0A-B563-E7B973DD3585}"/>
              </a:ext>
            </a:extLst>
          </p:cNvPr>
          <p:cNvSpPr/>
          <p:nvPr/>
        </p:nvSpPr>
        <p:spPr>
          <a:xfrm>
            <a:off x="3128068" y="2454257"/>
            <a:ext cx="7007321" cy="4887848"/>
          </a:xfrm>
          <a:prstGeom prst="roundRect">
            <a:avLst>
              <a:gd name="adj" fmla="val 260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xmlns="" id="{CB06666D-33EB-4AF4-A9D6-D92D41FC74B8}"/>
              </a:ext>
            </a:extLst>
          </p:cNvPr>
          <p:cNvSpPr/>
          <p:nvPr/>
        </p:nvSpPr>
        <p:spPr>
          <a:xfrm>
            <a:off x="512416" y="2451695"/>
            <a:ext cx="2578619" cy="4889932"/>
          </a:xfrm>
          <a:prstGeom prst="roundRect">
            <a:avLst>
              <a:gd name="adj" fmla="val 760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2DBE9DE-A7F8-457A-A2A4-79423853E4D9}"/>
              </a:ext>
            </a:extLst>
          </p:cNvPr>
          <p:cNvSpPr/>
          <p:nvPr/>
        </p:nvSpPr>
        <p:spPr>
          <a:xfrm>
            <a:off x="598202" y="2608313"/>
            <a:ext cx="2492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Perindustrian dan</a:t>
            </a:r>
          </a:p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Perdagangan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5963DD2-0D1A-4E6F-AE5D-CC74AF9EEDF2}"/>
              </a:ext>
            </a:extLst>
          </p:cNvPr>
          <p:cNvCxnSpPr>
            <a:cxnSpLocks/>
          </p:cNvCxnSpPr>
          <p:nvPr/>
        </p:nvCxnSpPr>
        <p:spPr>
          <a:xfrm>
            <a:off x="3107579" y="6742106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AC3A548-9F3F-4F71-9620-99F36501D604}"/>
              </a:ext>
            </a:extLst>
          </p:cNvPr>
          <p:cNvSpPr/>
          <p:nvPr/>
        </p:nvSpPr>
        <p:spPr>
          <a:xfrm>
            <a:off x="3144612" y="2608313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latin typeface="Myriad Pro" panose="020B0503030403020204" pitchFamily="34" charset="0"/>
              </a:rPr>
              <a:t>PENGUATAN PRODUKSI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3EDAE10-9AB4-4CB5-A2B2-0811F4152F60}"/>
              </a:ext>
            </a:extLst>
          </p:cNvPr>
          <p:cNvSpPr/>
          <p:nvPr/>
        </p:nvSpPr>
        <p:spPr>
          <a:xfrm>
            <a:off x="3872416" y="2920540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Survey dan Analisis Kebutuhan (Demand Assessment &amp; Survey) Warga Kota Bogor terhadap Produk Harian yang bisa dipenuhi UMKM (high demand survey)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543695A0-2621-4EA2-B2F2-BCD2279C7C52}"/>
              </a:ext>
            </a:extLst>
          </p:cNvPr>
          <p:cNvSpPr/>
          <p:nvPr/>
        </p:nvSpPr>
        <p:spPr>
          <a:xfrm>
            <a:off x="3326071" y="2945316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3F1BC6E-A181-4838-9CE8-0F0FC125D077}"/>
              </a:ext>
            </a:extLst>
          </p:cNvPr>
          <p:cNvSpPr/>
          <p:nvPr/>
        </p:nvSpPr>
        <p:spPr>
          <a:xfrm>
            <a:off x="3326070" y="2977916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5F89633-733E-4B85-86C8-30415C3FB321}"/>
              </a:ext>
            </a:extLst>
          </p:cNvPr>
          <p:cNvCxnSpPr>
            <a:cxnSpLocks/>
          </p:cNvCxnSpPr>
          <p:nvPr/>
        </p:nvCxnSpPr>
        <p:spPr>
          <a:xfrm>
            <a:off x="3107579" y="3457550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EA5823FD-D027-442E-A67C-9D2A34582295}"/>
              </a:ext>
            </a:extLst>
          </p:cNvPr>
          <p:cNvSpPr/>
          <p:nvPr/>
        </p:nvSpPr>
        <p:spPr>
          <a:xfrm>
            <a:off x="3872416" y="3627425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Studi Lanjutan Terkait Bussines Cycle Sektor High Demand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C76667CB-E908-43DE-8055-15139AF9221E}"/>
              </a:ext>
            </a:extLst>
          </p:cNvPr>
          <p:cNvSpPr/>
          <p:nvPr/>
        </p:nvSpPr>
        <p:spPr>
          <a:xfrm>
            <a:off x="3326071" y="357943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1ED0E99-9E39-4124-B14C-B99E047F2EAF}"/>
              </a:ext>
            </a:extLst>
          </p:cNvPr>
          <p:cNvSpPr/>
          <p:nvPr/>
        </p:nvSpPr>
        <p:spPr>
          <a:xfrm>
            <a:off x="3326070" y="361203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EC829626-0299-4033-A94C-BE015204C06F}"/>
              </a:ext>
            </a:extLst>
          </p:cNvPr>
          <p:cNvCxnSpPr>
            <a:cxnSpLocks/>
          </p:cNvCxnSpPr>
          <p:nvPr/>
        </p:nvCxnSpPr>
        <p:spPr>
          <a:xfrm>
            <a:off x="3118713" y="4070454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92498EAE-A45C-4A0E-9E43-2B57977C26B0}"/>
              </a:ext>
            </a:extLst>
          </p:cNvPr>
          <p:cNvSpPr/>
          <p:nvPr/>
        </p:nvSpPr>
        <p:spPr>
          <a:xfrm>
            <a:off x="3872416" y="4068262"/>
            <a:ext cx="6088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Bantuan Sarana Prasarana Produksi, Penyimpanan, dan Pengemasan Produk UMKM (Healthy Food, kuliner dan frozen food, Sayuran dan Buah-buahan, alat dan perlengkapan Olahraga, Alat Kesehatan)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4E341292-5BDA-4CD2-BF5D-3E63A9801298}"/>
              </a:ext>
            </a:extLst>
          </p:cNvPr>
          <p:cNvSpPr/>
          <p:nvPr/>
        </p:nvSpPr>
        <p:spPr>
          <a:xfrm>
            <a:off x="3326071" y="418316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64E2716A-74B9-4F76-A9D0-D0298D26909E}"/>
              </a:ext>
            </a:extLst>
          </p:cNvPr>
          <p:cNvSpPr/>
          <p:nvPr/>
        </p:nvSpPr>
        <p:spPr>
          <a:xfrm>
            <a:off x="3326070" y="421576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CD2E3624-C235-467B-9360-E9AAB7C0B7D5}"/>
              </a:ext>
            </a:extLst>
          </p:cNvPr>
          <p:cNvCxnSpPr>
            <a:cxnSpLocks/>
          </p:cNvCxnSpPr>
          <p:nvPr/>
        </p:nvCxnSpPr>
        <p:spPr>
          <a:xfrm>
            <a:off x="3107579" y="4695402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6ABE677F-E7CA-4C84-B5F9-84F7831D8437}"/>
              </a:ext>
            </a:extLst>
          </p:cNvPr>
          <p:cNvSpPr/>
          <p:nvPr/>
        </p:nvSpPr>
        <p:spPr>
          <a:xfrm>
            <a:off x="3872416" y="4744267"/>
            <a:ext cx="6088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Pendampingan, dan Video Tutorial untuk IKM terkait Pembuatan dan Pengemasan (Healthy Food, kuliner dan frozen food, Sayuran dan Buah-buahan, alat dan perlengkapan Olahraga, Alat Kesehatan)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78242830-B5E0-4F63-A8EA-E0EC9C38769D}"/>
              </a:ext>
            </a:extLst>
          </p:cNvPr>
          <p:cNvSpPr/>
          <p:nvPr/>
        </p:nvSpPr>
        <p:spPr>
          <a:xfrm>
            <a:off x="3326071" y="479551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2022129E-0F54-4ED9-97B2-A7AAEEAEDF18}"/>
              </a:ext>
            </a:extLst>
          </p:cNvPr>
          <p:cNvSpPr/>
          <p:nvPr/>
        </p:nvSpPr>
        <p:spPr>
          <a:xfrm>
            <a:off x="3326070" y="482811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4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68A911F1-09C4-47F3-89E6-073B523EB529}"/>
              </a:ext>
            </a:extLst>
          </p:cNvPr>
          <p:cNvCxnSpPr>
            <a:cxnSpLocks/>
          </p:cNvCxnSpPr>
          <p:nvPr/>
        </p:nvCxnSpPr>
        <p:spPr>
          <a:xfrm>
            <a:off x="3118713" y="5406280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383FBC9-2D47-4CD8-94AB-496C3C64C630}"/>
              </a:ext>
            </a:extLst>
          </p:cNvPr>
          <p:cNvSpPr/>
          <p:nvPr/>
        </p:nvSpPr>
        <p:spPr>
          <a:xfrm>
            <a:off x="3872416" y="5566982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Kerjasama atau Kemitraan Bisnis UMKM dengan Perusahaan Melalui CSR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A010C533-2CF2-4A24-BE69-6C3B48F47411}"/>
              </a:ext>
            </a:extLst>
          </p:cNvPr>
          <p:cNvSpPr/>
          <p:nvPr/>
        </p:nvSpPr>
        <p:spPr>
          <a:xfrm>
            <a:off x="3326071" y="551899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B0BE8369-8E22-45C2-A558-65CCF04EC4A0}"/>
              </a:ext>
            </a:extLst>
          </p:cNvPr>
          <p:cNvSpPr/>
          <p:nvPr/>
        </p:nvSpPr>
        <p:spPr>
          <a:xfrm>
            <a:off x="3326070" y="555159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5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84F326C0-7B4C-45EF-A1AC-1941803CB13C}"/>
              </a:ext>
            </a:extLst>
          </p:cNvPr>
          <p:cNvSpPr/>
          <p:nvPr/>
        </p:nvSpPr>
        <p:spPr>
          <a:xfrm>
            <a:off x="3872416" y="6327346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Galeri-galeri UMKM di Pusat Perbelanjaan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4C679EA7-4A62-4404-8B25-6ABA283CCCBB}"/>
              </a:ext>
            </a:extLst>
          </p:cNvPr>
          <p:cNvSpPr/>
          <p:nvPr/>
        </p:nvSpPr>
        <p:spPr>
          <a:xfrm>
            <a:off x="3326071" y="627935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273E25FD-932E-4BA4-8FA9-86D6B796BCDB}"/>
              </a:ext>
            </a:extLst>
          </p:cNvPr>
          <p:cNvSpPr/>
          <p:nvPr/>
        </p:nvSpPr>
        <p:spPr>
          <a:xfrm>
            <a:off x="3326070" y="631195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6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2080AF0D-A8C0-49F0-A7C1-B6BC59254FA6}"/>
              </a:ext>
            </a:extLst>
          </p:cNvPr>
          <p:cNvSpPr/>
          <p:nvPr/>
        </p:nvSpPr>
        <p:spPr>
          <a:xfrm>
            <a:off x="3136339" y="6003078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latin typeface="Myriad Pro" panose="020B0503030403020204" pitchFamily="34" charset="0"/>
              </a:rPr>
              <a:t>PENYEDIAAN KANAL DISTRIBUSI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828D65A1-8FCC-4D20-A438-F81F5A5A5F42}"/>
              </a:ext>
            </a:extLst>
          </p:cNvPr>
          <p:cNvSpPr/>
          <p:nvPr/>
        </p:nvSpPr>
        <p:spPr>
          <a:xfrm>
            <a:off x="3872416" y="6915076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Kerjasama atau Kemitraan Bisnis UMKM dengan Perusahaan Retail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107A37D1-0106-415C-B63F-B930B6066D27}"/>
              </a:ext>
            </a:extLst>
          </p:cNvPr>
          <p:cNvSpPr/>
          <p:nvPr/>
        </p:nvSpPr>
        <p:spPr>
          <a:xfrm>
            <a:off x="3326071" y="686708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EB26E09E-022B-4EC2-AA61-4816A8C7AE9F}"/>
              </a:ext>
            </a:extLst>
          </p:cNvPr>
          <p:cNvSpPr/>
          <p:nvPr/>
        </p:nvSpPr>
        <p:spPr>
          <a:xfrm>
            <a:off x="3326070" y="689968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7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310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1316709"/>
            <a:ext cx="2578619" cy="5426884"/>
          </a:xfrm>
          <a:prstGeom prst="roundRect">
            <a:avLst>
              <a:gd name="adj" fmla="val 563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9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48557" y="894289"/>
            <a:ext cx="7007321" cy="387573"/>
          </a:xfrm>
          <a:prstGeom prst="roundRect">
            <a:avLst>
              <a:gd name="adj" fmla="val 3758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44612" y="1319271"/>
            <a:ext cx="6990777" cy="5424430"/>
          </a:xfrm>
          <a:prstGeom prst="roundRect">
            <a:avLst>
              <a:gd name="adj" fmla="val 2199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894290"/>
            <a:ext cx="2578619" cy="365098"/>
          </a:xfrm>
          <a:prstGeom prst="roundRect">
            <a:avLst>
              <a:gd name="adj" fmla="val 4210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1940748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Kajian dan 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engembangan "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One Kampung One Product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(OKOP)" Kota Bogor</a:t>
            </a:r>
          </a:p>
        </p:txBody>
      </p:sp>
      <p:sp>
        <p:nvSpPr>
          <p:cNvPr id="23" name="Oval 22"/>
          <p:cNvSpPr/>
          <p:nvPr/>
        </p:nvSpPr>
        <p:spPr>
          <a:xfrm>
            <a:off x="3326071" y="1889371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1921971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5663594" y="904942"/>
            <a:ext cx="1915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ARAHAN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1503048" y="914424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3107579" y="2401605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2565098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Kompetisi Kualitas Produk antar UMKM di Kota Bogor (Contoh: Program UMKM Berlari)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326071" y="2501720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2534320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128067" y="2990907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323997" y="3104821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3996" y="3137421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3107579" y="3624313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3076608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Pendampingan, dan Video Tutorial terkait Pembuatan dan Pengemasan Produk UMKM 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Healthy Food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326071" y="372442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375702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4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128067" y="4213615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92904" y="3665910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Pendampingan, dan Video Tutorial terkait Pembuatan dan Pengemasan Produk UMKM Kuliner dan 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Frozen Food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323997" y="4327529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3996" y="4360129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5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3107579" y="4847021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3326071" y="4947136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4979736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6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3128067" y="5436323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92904" y="4279018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Pendampingan, dan Video Tutorial terkait Pembuatan dan Pengemasan Produk UMKM Alat dan Perlengkapan Olahraga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323997" y="555023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3996" y="558283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7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3107579" y="6069729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4912424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Pendampingan, dan Video Tutorial terkait Pembuatan dan Pengemasan Produk UMKM  Kesehatan (Masker, APD, Sarung Tangan, 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Face Shield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)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326071" y="616984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620244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92904" y="5530754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Pendampingan, dan Video Tutorial terkait Pembuatan dan Pengemasan 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Souvenir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Khas Bogor sebagai Penunjang Wisata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71852" y="1467338"/>
            <a:ext cx="2492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Koperasi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, Usaha </a:t>
            </a:r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Mikro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, Kecil, </a:t>
            </a:r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dan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Menengah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(KUMKM)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E942ED6-3814-4829-B0BA-6AB5C2BD5BFD}"/>
              </a:ext>
            </a:extLst>
          </p:cNvPr>
          <p:cNvSpPr/>
          <p:nvPr/>
        </p:nvSpPr>
        <p:spPr>
          <a:xfrm>
            <a:off x="3144612" y="1594692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latin typeface="Myriad Pro" panose="020B0503030403020204" pitchFamily="34" charset="0"/>
              </a:rPr>
              <a:t>PENGUATAN PRODUKSI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92904" y="6225881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untuk Pemasaran 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saha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6058AF-A98F-4B3D-AFE7-6FB1BB32F7FE}"/>
              </a:ext>
            </a:extLst>
          </p:cNvPr>
          <p:cNvSpPr/>
          <p:nvPr/>
        </p:nvSpPr>
        <p:spPr>
          <a:xfrm>
            <a:off x="528961" y="406716"/>
            <a:ext cx="9626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PROGRAM PEMERINTAH KOTA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BOGOR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TA 2021</a:t>
            </a:r>
            <a:endParaRPr lang="id-ID" sz="1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167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1447338"/>
            <a:ext cx="2558131" cy="5055492"/>
          </a:xfrm>
          <a:prstGeom prst="roundRect">
            <a:avLst>
              <a:gd name="adj" fmla="val 563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48557" y="1024918"/>
            <a:ext cx="7007321" cy="387573"/>
          </a:xfrm>
          <a:prstGeom prst="roundRect">
            <a:avLst>
              <a:gd name="adj" fmla="val 3758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50471" y="1449900"/>
            <a:ext cx="6984918" cy="5052500"/>
          </a:xfrm>
          <a:prstGeom prst="roundRect">
            <a:avLst>
              <a:gd name="adj" fmla="val 2199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1024919"/>
            <a:ext cx="2578619" cy="365098"/>
          </a:xfrm>
          <a:prstGeom prst="roundRect">
            <a:avLst>
              <a:gd name="adj" fmla="val 4210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71852" y="1597967"/>
            <a:ext cx="2492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Koperasi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, Usaha </a:t>
            </a:r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Mikro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, Kecil, </a:t>
            </a:r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dan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Menengah</a:t>
            </a:r>
            <a:r>
              <a:rPr lang="en-US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(KUMKM)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26071" y="2092571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2125171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5663594" y="1035571"/>
            <a:ext cx="1915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ARAHAN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1503048" y="1045053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07579" y="2604805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51603" y="1560863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untuk Manajemen Usaha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26071" y="2704920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2737520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128067" y="3194107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091" y="2054011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Bantuan Sarana Prasarana Produksi, Penyimpanan, dan Pengemasan Produk UMKM (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Healthy Food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, Kuliner dan 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Frozen Food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, Alat dan Perlengkapan Olahraga, Alat Kesehatan)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323997" y="3308021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3996" y="3340621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107579" y="3827513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51603" y="2772687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Pembentukan Kelompok Ekonomi Kreatif dan Digital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326071" y="392762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396022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128067" y="4416815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33991" y="3387389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Berbasis Ekonomi Kreatif dan Digital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323997" y="4530729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3996" y="4563329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51603" y="3933709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Kerjasama atau Kemitraan Bisnis Antar UMKM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326071" y="5440621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5473221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5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128067" y="5929808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59391" y="4571997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Kerjasama atau Kemitraan Bisnis UMKM dengan Asosiasi Pengusaha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323997" y="6043722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3996" y="6076322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33991" y="6076322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Pusat Kuliner dan Galeri UMKM di Ruang Publik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324398" y="150473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4397" y="153733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9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114837" y="1973433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48505" y="5490444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Pusat Kuliner di Setiap Kecamatan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E942ED6-3814-4829-B0BA-6AB5C2BD5BFD}"/>
              </a:ext>
            </a:extLst>
          </p:cNvPr>
          <p:cNvSpPr/>
          <p:nvPr/>
        </p:nvSpPr>
        <p:spPr>
          <a:xfrm>
            <a:off x="3143737" y="5090708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latin typeface="Myriad Pro" panose="020B0503030403020204" pitchFamily="34" charset="0"/>
              </a:rPr>
              <a:t>PENYEDIAAN KANAL DISTRIBUSI</a:t>
            </a:r>
            <a:endParaRPr lang="id-ID" sz="1200" b="1" dirty="0">
              <a:latin typeface="Myriad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A75F614-41F0-4362-A443-D084E08E391F}"/>
              </a:ext>
            </a:extLst>
          </p:cNvPr>
          <p:cNvSpPr/>
          <p:nvPr/>
        </p:nvSpPr>
        <p:spPr>
          <a:xfrm>
            <a:off x="528961" y="564980"/>
            <a:ext cx="9626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PROGRAM PEMERINTAH KOTA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BOGOR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TA 2021</a:t>
            </a:r>
            <a:endParaRPr lang="id-ID" sz="1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0202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28068" y="1101555"/>
            <a:ext cx="7007321" cy="6006816"/>
          </a:xfrm>
          <a:prstGeom prst="roundRect">
            <a:avLst>
              <a:gd name="adj" fmla="val 260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1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12416" y="1098993"/>
            <a:ext cx="2578619" cy="6009377"/>
          </a:xfrm>
          <a:prstGeom prst="roundRect">
            <a:avLst>
              <a:gd name="adj" fmla="val 760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9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48557" y="676574"/>
            <a:ext cx="7007321" cy="387573"/>
          </a:xfrm>
          <a:prstGeom prst="roundRect">
            <a:avLst>
              <a:gd name="adj" fmla="val 3758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676575"/>
            <a:ext cx="2578619" cy="365098"/>
          </a:xfrm>
          <a:prstGeom prst="roundRect">
            <a:avLst>
              <a:gd name="adj" fmla="val 4210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98202" y="1255612"/>
            <a:ext cx="2492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Ketahanan Pangan dan Pertanian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5663594" y="687227"/>
            <a:ext cx="1915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ARAHAN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1503048" y="696709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E942ED6-3814-4829-B0BA-6AB5C2BD5BFD}"/>
              </a:ext>
            </a:extLst>
          </p:cNvPr>
          <p:cNvSpPr/>
          <p:nvPr/>
        </p:nvSpPr>
        <p:spPr>
          <a:xfrm>
            <a:off x="3144612" y="1376977"/>
            <a:ext cx="6990777" cy="235194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b="1" dirty="0">
                <a:latin typeface="Myriad Pro" panose="020B0503030403020204" pitchFamily="34" charset="0"/>
              </a:rPr>
              <a:t>PENGUATAN PRODUKSI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1689204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Kajian Cepat (Rapid Assessment) Pemetaan Potensi dan Strategi Urban Farming di Lingkungan Permukiman</a:t>
            </a:r>
          </a:p>
        </p:txBody>
      </p:sp>
      <p:sp>
        <p:nvSpPr>
          <p:cNvPr id="67" name="Oval 66"/>
          <p:cNvSpPr/>
          <p:nvPr/>
        </p:nvSpPr>
        <p:spPr>
          <a:xfrm>
            <a:off x="3326071" y="1713980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1746580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3107579" y="2226214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2363431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Pembentukan dan Optimalisasi Kelompok Masyarakat di Bidang Pertanian/ Urban Farming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326071" y="2315443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2348043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42BFAC02-EAD5-4AA0-8322-1ED97D2B46BF}"/>
              </a:ext>
            </a:extLst>
          </p:cNvPr>
          <p:cNvCxnSpPr>
            <a:cxnSpLocks/>
          </p:cNvCxnSpPr>
          <p:nvPr/>
        </p:nvCxnSpPr>
        <p:spPr>
          <a:xfrm>
            <a:off x="3118713" y="2806460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2983163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 Muda Bertani untuk meningkatkan minat kaum muda dalam pertanian</a:t>
            </a:r>
          </a:p>
        </p:txBody>
      </p:sp>
      <p:sp>
        <p:nvSpPr>
          <p:cNvPr id="83" name="Oval 82"/>
          <p:cNvSpPr/>
          <p:nvPr/>
        </p:nvSpPr>
        <p:spPr>
          <a:xfrm>
            <a:off x="3326071" y="291917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295177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3107579" y="3431408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3579114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 Teknis Berkebun Organik (teknis penyelenggaraan, pemasaran, dan pengelolaan)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3326071" y="3531523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3564123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4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42BFAC02-EAD5-4AA0-8322-1ED97D2B46BF}"/>
              </a:ext>
            </a:extLst>
          </p:cNvPr>
          <p:cNvCxnSpPr>
            <a:cxnSpLocks/>
          </p:cNvCxnSpPr>
          <p:nvPr/>
        </p:nvCxnSpPr>
        <p:spPr>
          <a:xfrm>
            <a:off x="3118713" y="4019454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4180156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Bantuan Sarana Prasarana Budidaya Urban Farming</a:t>
            </a:r>
          </a:p>
        </p:txBody>
      </p:sp>
      <p:sp>
        <p:nvSpPr>
          <p:cNvPr id="91" name="Oval 90"/>
          <p:cNvSpPr/>
          <p:nvPr/>
        </p:nvSpPr>
        <p:spPr>
          <a:xfrm>
            <a:off x="3326071" y="413216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416476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5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107579" y="4624945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4762162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Penyediaan dan Pengembangan Lahan Budidaya Urban Farming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326071" y="471417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474677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6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2BFAC02-EAD5-4AA0-8322-1ED97D2B46BF}"/>
              </a:ext>
            </a:extLst>
          </p:cNvPr>
          <p:cNvCxnSpPr>
            <a:cxnSpLocks/>
          </p:cNvCxnSpPr>
          <p:nvPr/>
        </p:nvCxnSpPr>
        <p:spPr>
          <a:xfrm>
            <a:off x="3118713" y="5205191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5365894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Pendampingan, dan Video Tutorial Urban Farming</a:t>
            </a:r>
          </a:p>
        </p:txBody>
      </p:sp>
      <p:sp>
        <p:nvSpPr>
          <p:cNvPr id="44" name="Oval 43"/>
          <p:cNvSpPr/>
          <p:nvPr/>
        </p:nvSpPr>
        <p:spPr>
          <a:xfrm>
            <a:off x="3326071" y="531790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535050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7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3107579" y="5830139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5978242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untuk Pemasaran usaha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3326071" y="593025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596285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8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42BFAC02-EAD5-4AA0-8322-1ED97D2B46BF}"/>
              </a:ext>
            </a:extLst>
          </p:cNvPr>
          <p:cNvCxnSpPr>
            <a:cxnSpLocks/>
          </p:cNvCxnSpPr>
          <p:nvPr/>
        </p:nvCxnSpPr>
        <p:spPr>
          <a:xfrm>
            <a:off x="3118713" y="6431833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6592535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untuk Manajemen usaha </a:t>
            </a:r>
          </a:p>
        </p:txBody>
      </p:sp>
      <p:sp>
        <p:nvSpPr>
          <p:cNvPr id="53" name="Oval 52"/>
          <p:cNvSpPr/>
          <p:nvPr/>
        </p:nvSpPr>
        <p:spPr>
          <a:xfrm>
            <a:off x="3326071" y="654454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657714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9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CFF406-5197-4E69-8A04-5993493BE227}"/>
              </a:ext>
            </a:extLst>
          </p:cNvPr>
          <p:cNvSpPr/>
          <p:nvPr/>
        </p:nvSpPr>
        <p:spPr>
          <a:xfrm>
            <a:off x="528961" y="231984"/>
            <a:ext cx="9626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PROGRAM PEMERINTAH KOTA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BOGOR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TA 2021</a:t>
            </a:r>
            <a:endParaRPr lang="id-ID" sz="1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807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12416" y="5034973"/>
            <a:ext cx="2578619" cy="1040333"/>
          </a:xfrm>
          <a:prstGeom prst="roundRect">
            <a:avLst>
              <a:gd name="adj" fmla="val 15916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9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48557" y="894289"/>
            <a:ext cx="7007321" cy="387573"/>
          </a:xfrm>
          <a:prstGeom prst="roundRect">
            <a:avLst>
              <a:gd name="adj" fmla="val 3758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28068" y="5037622"/>
            <a:ext cx="7007321" cy="1039894"/>
          </a:xfrm>
          <a:prstGeom prst="roundRect">
            <a:avLst>
              <a:gd name="adj" fmla="val 19409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894290"/>
            <a:ext cx="2578619" cy="365098"/>
          </a:xfrm>
          <a:prstGeom prst="roundRect">
            <a:avLst>
              <a:gd name="adj" fmla="val 4210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55308" y="5192188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Pemuda dan Olahraga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5496523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Pembangunan Pusat Olahraga yang Terintegrasi dengan Pusat Kuliner dan Galeri UMKM Produk Olahraga</a:t>
            </a:r>
          </a:p>
        </p:txBody>
      </p:sp>
      <p:sp>
        <p:nvSpPr>
          <p:cNvPr id="23" name="Oval 22"/>
          <p:cNvSpPr/>
          <p:nvPr/>
        </p:nvSpPr>
        <p:spPr>
          <a:xfrm>
            <a:off x="3312423" y="5529201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12422" y="5561801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5663594" y="904942"/>
            <a:ext cx="1915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ARAHAN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1503048" y="914424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12416" y="1335566"/>
            <a:ext cx="2578619" cy="3648751"/>
          </a:xfrm>
          <a:prstGeom prst="roundRect">
            <a:avLst>
              <a:gd name="adj" fmla="val 760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8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28068" y="1338127"/>
            <a:ext cx="7007321" cy="3647210"/>
          </a:xfrm>
          <a:prstGeom prst="roundRect">
            <a:avLst>
              <a:gd name="adj" fmla="val 6101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1913585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Master Plan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(Desain) Pengembangan Kawasan Wisata Berbasis Masyarakat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3326071" y="185020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188280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107579" y="2286319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2427980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Pembangunan Fasilitas dan Amenitas Pendukung Wisata Berbasis Masyarakat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326071" y="238643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241903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3128067" y="2882850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80872" y="3046343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Wisata Petik Sayur yang bersinergi dengan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Urban Farming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3322495" y="298296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2494" y="301556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3128067" y="3466116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68840" y="3557374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Pendampingan Teknis, dan Standarisasi SDM untuk Pelayanan Wisata (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Tour Guide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)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322495" y="3578263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2494" y="3610863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4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55308" y="1495854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Pariwisata dan Kebudayaan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33927" y="1519368"/>
            <a:ext cx="6997886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22525" y="1500511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PENGUATAN PRODUKSI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33926" y="4090181"/>
            <a:ext cx="6997887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22524" y="4071324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PENYEDIAAN KANAL DISTRIBUSI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68411" y="4512021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Kawasan Wisata yang Terintegrasi dengan Pusat Kuliner dan Galeri UMKM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3322066" y="446067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2065" y="449327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5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33926" y="5192188"/>
            <a:ext cx="6997887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22524" y="5173331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PENYEDIAAN KANAL DISTRIBUSI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30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491927" y="6149006"/>
            <a:ext cx="2578619" cy="1040333"/>
          </a:xfrm>
          <a:prstGeom prst="roundRect">
            <a:avLst>
              <a:gd name="adj" fmla="val 15916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1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07579" y="6151655"/>
            <a:ext cx="7007321" cy="1039894"/>
          </a:xfrm>
          <a:prstGeom prst="roundRect">
            <a:avLst>
              <a:gd name="adj" fmla="val 19409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34819" y="6306221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Perumahan dan Permukiman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51927" y="6610556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Pembangunan Infrastruktur Pendukung Kawasan Wisata Berbasis Masyarakat (Air Bersih, Persampahan, dan Air Limbah)</a:t>
            </a:r>
          </a:p>
        </p:txBody>
      </p:sp>
      <p:sp>
        <p:nvSpPr>
          <p:cNvPr id="134" name="Oval 133"/>
          <p:cNvSpPr/>
          <p:nvPr/>
        </p:nvSpPr>
        <p:spPr>
          <a:xfrm>
            <a:off x="3291934" y="664323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91933" y="667583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13437" y="6306221"/>
            <a:ext cx="6997887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02035" y="6287364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PENGUATAN PRODUKSI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CD75E9B-3655-4878-84A6-9838E6F2CC2C}"/>
              </a:ext>
            </a:extLst>
          </p:cNvPr>
          <p:cNvSpPr/>
          <p:nvPr/>
        </p:nvSpPr>
        <p:spPr>
          <a:xfrm>
            <a:off x="528961" y="406716"/>
            <a:ext cx="9626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PROGRAM PEMERINTAH KOTA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BOGOR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TA 2021</a:t>
            </a:r>
            <a:endParaRPr lang="id-ID" sz="1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50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48557" y="894289"/>
            <a:ext cx="7007321" cy="387573"/>
          </a:xfrm>
          <a:prstGeom prst="roundRect">
            <a:avLst>
              <a:gd name="adj" fmla="val 3758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894290"/>
            <a:ext cx="2578619" cy="365098"/>
          </a:xfrm>
          <a:prstGeom prst="roundRect">
            <a:avLst>
              <a:gd name="adj" fmla="val 4210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5663594" y="904942"/>
            <a:ext cx="1915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ARAHAN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1503048" y="914424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12416" y="3119027"/>
            <a:ext cx="2578619" cy="1643814"/>
          </a:xfrm>
          <a:prstGeom prst="roundRect">
            <a:avLst>
              <a:gd name="adj" fmla="val 760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4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28068" y="3121588"/>
            <a:ext cx="7007321" cy="1643120"/>
          </a:xfrm>
          <a:prstGeom prst="roundRect">
            <a:avLst>
              <a:gd name="adj" fmla="val 6101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3712106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 dan Pembinaan untuk Bidang Ekspedisi dan Logistik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326071" y="364872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368132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107579" y="4084840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4150091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 dan Pembinaan untuk Bidang Pendukung MICE (Tata Boga,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Event Organizer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, Videografi, dan Fotografi)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3326071" y="418495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421755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55308" y="3242345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Tenaga Kerja dan Transmigrasi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5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0872" y="4812702"/>
            <a:ext cx="2578619" cy="1468525"/>
          </a:xfrm>
          <a:prstGeom prst="roundRect">
            <a:avLst>
              <a:gd name="adj" fmla="val 760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6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36524" y="4815440"/>
            <a:ext cx="7007321" cy="1467906"/>
          </a:xfrm>
          <a:prstGeom prst="roundRect">
            <a:avLst>
              <a:gd name="adj" fmla="val 6101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80872" y="5351269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Pemberian Kredit Lunak Bagi UMKM Lama Maupun Baru sebagai Modal Kerja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3334527" y="5287891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34526" y="5320491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3116035" y="5760099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80872" y="5852795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Pemberian Diskon Bunga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redit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elama 6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ulan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3334527" y="5812086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34526" y="5844686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63764" y="5006997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Bank Kota Bogor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5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08840" y="1341945"/>
            <a:ext cx="2578619" cy="1727657"/>
          </a:xfrm>
          <a:prstGeom prst="roundRect">
            <a:avLst>
              <a:gd name="adj" fmla="val 895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6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24492" y="1344550"/>
            <a:ext cx="7007321" cy="1726926"/>
          </a:xfrm>
          <a:prstGeom prst="roundRect">
            <a:avLst>
              <a:gd name="adj" fmla="val 10352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47638" y="1544442"/>
            <a:ext cx="2492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Pemberdayaan Masyarakat, Perempuan dan Perlindungan Anak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68840" y="1889293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Financial Training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untuk Pengelolaan Keuangan Rumah Tangga</a:t>
            </a:r>
          </a:p>
        </p:txBody>
      </p:sp>
      <p:sp>
        <p:nvSpPr>
          <p:cNvPr id="109" name="Oval 108"/>
          <p:cNvSpPr/>
          <p:nvPr/>
        </p:nvSpPr>
        <p:spPr>
          <a:xfrm>
            <a:off x="3322495" y="1848270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2494" y="1880870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33927" y="1519368"/>
            <a:ext cx="6997886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22525" y="1500511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PENGUATAN PRODUKSI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22" name="Straight Connector 121"/>
          <p:cNvCxnSpPr/>
          <p:nvPr/>
        </p:nvCxnSpPr>
        <p:spPr>
          <a:xfrm>
            <a:off x="3107579" y="2286319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2328930"/>
            <a:ext cx="6088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Pendampingan, dan Video Tutorial untuk Warga Masyarakat Terkait Pembuatan dan Pengemasan Produk (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Healthy Food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, Kuliner dan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Frozen Food,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Sayuran dan Buah-buahan, Alat dan Perlengkapan Olahraga, Alat Kesehatan)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3326071" y="238643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26070" y="241903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33926" y="3296823"/>
            <a:ext cx="6997886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22524" y="3277966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PENGUATAN PRODUKSI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45959" y="4989912"/>
            <a:ext cx="6997886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34557" y="4971055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PENGUATAN PRODUKSI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6A078AF-9015-454A-821D-E1AA403026C4}"/>
              </a:ext>
            </a:extLst>
          </p:cNvPr>
          <p:cNvSpPr/>
          <p:nvPr/>
        </p:nvSpPr>
        <p:spPr>
          <a:xfrm>
            <a:off x="528961" y="406716"/>
            <a:ext cx="9626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PROGRAM PEMERINTAH KOTA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BOGOR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TA 2021</a:t>
            </a:r>
            <a:endParaRPr lang="id-ID" sz="1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47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4258" y="203120"/>
            <a:ext cx="5764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METODE SAMPLING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08BA4F18-EF87-4748-881A-7939C0E06C2C}"/>
              </a:ext>
            </a:extLst>
          </p:cNvPr>
          <p:cNvSpPr/>
          <p:nvPr/>
        </p:nvSpPr>
        <p:spPr>
          <a:xfrm>
            <a:off x="314257" y="830490"/>
            <a:ext cx="337237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Data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informasi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t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erkait studi dampak covid-19 di Kota Bogor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diperoleh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menggunakan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metode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interview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kepada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kepala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rumah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tangga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Metode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Proportional Stratified Random Sampling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yang dapat 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me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nggambarkan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secara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tepat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sifat-sifat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populasi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yang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heterogen</a:t>
            </a:r>
            <a:endParaRPr lang="id-ID" sz="1400" dirty="0">
              <a:solidFill>
                <a:srgbClr val="0070C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P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erhitungan sampel dilakukan dengan pertimbangan 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proporsi populasi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pada 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setiap kelurahan 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terhadap populasi seluruh Kota Bogor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 </a:t>
            </a:r>
            <a:endParaRPr lang="id-ID" sz="1400" b="1" dirty="0">
              <a:solidFill>
                <a:srgbClr val="0070C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Perhitungan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minimum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sampel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dilakukan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menggunakan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perpaduan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rumus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Slovin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rumus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Modern Normal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Distribution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batas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margin error 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4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%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dan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tingkat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kepercayaan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95%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2F748A-1ED4-43E3-A885-9540ED183581}"/>
              </a:ext>
            </a:extLst>
          </p:cNvPr>
          <p:cNvSpPr/>
          <p:nvPr/>
        </p:nvSpPr>
        <p:spPr>
          <a:xfrm>
            <a:off x="671763" y="5431401"/>
            <a:ext cx="2011680" cy="755904"/>
          </a:xfrm>
          <a:prstGeom prst="rect">
            <a:avLst/>
          </a:prstGeom>
          <a:solidFill>
            <a:srgbClr val="2D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008A7D-253F-437F-A744-435816CA76DE}"/>
              </a:ext>
            </a:extLst>
          </p:cNvPr>
          <p:cNvSpPr/>
          <p:nvPr/>
        </p:nvSpPr>
        <p:spPr>
          <a:xfrm>
            <a:off x="657001" y="6535899"/>
            <a:ext cx="2011680" cy="755904"/>
          </a:xfrm>
          <a:prstGeom prst="rect">
            <a:avLst/>
          </a:prstGeom>
          <a:solidFill>
            <a:srgbClr val="79A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C95A759-5058-44A4-9900-5A055BA707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671465"/>
              </p:ext>
            </p:extLst>
          </p:nvPr>
        </p:nvGraphicFramePr>
        <p:xfrm>
          <a:off x="4096777" y="541041"/>
          <a:ext cx="2982118" cy="6829140"/>
        </p:xfrm>
        <a:graphic>
          <a:graphicData uri="http://schemas.openxmlformats.org/drawingml/2006/table">
            <a:tbl>
              <a:tblPr/>
              <a:tblGrid>
                <a:gridCol w="256666">
                  <a:extLst>
                    <a:ext uri="{9D8B030D-6E8A-4147-A177-3AD203B41FA5}">
                      <a16:colId xmlns:a16="http://schemas.microsoft.com/office/drawing/2014/main" xmlns="" val="3864473982"/>
                    </a:ext>
                  </a:extLst>
                </a:gridCol>
                <a:gridCol w="654554">
                  <a:extLst>
                    <a:ext uri="{9D8B030D-6E8A-4147-A177-3AD203B41FA5}">
                      <a16:colId xmlns:a16="http://schemas.microsoft.com/office/drawing/2014/main" xmlns="" val="4211961770"/>
                    </a:ext>
                  </a:extLst>
                </a:gridCol>
                <a:gridCol w="1446784">
                  <a:extLst>
                    <a:ext uri="{9D8B030D-6E8A-4147-A177-3AD203B41FA5}">
                      <a16:colId xmlns:a16="http://schemas.microsoft.com/office/drawing/2014/main" xmlns="" val="904813700"/>
                    </a:ext>
                  </a:extLst>
                </a:gridCol>
                <a:gridCol w="624114">
                  <a:extLst>
                    <a:ext uri="{9D8B030D-6E8A-4147-A177-3AD203B41FA5}">
                      <a16:colId xmlns:a16="http://schemas.microsoft.com/office/drawing/2014/main" xmlns="" val="4184753613"/>
                    </a:ext>
                  </a:extLst>
                </a:gridCol>
              </a:tblGrid>
              <a:tr h="21679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No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Kecamatan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Kelurahan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Jumlah Sampel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6670986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rowSpan="1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Bogor Selatan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vert="vert27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Mulya Harja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3802601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Pamayonan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7309993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Rangga Mekar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1592588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Genteng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5228172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Kerta Maya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1668315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Ranca Maya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5561564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Bojong Kerta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650478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Harjasari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2153729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Muarasari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2088200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Pakuan 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8783539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Cipaku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0548867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Lawang Gintung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1410010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Batu Tulis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6295823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Bondongan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5335945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Empang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2924307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Cikaret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2399449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Bogor Timur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vert="vert27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Sindang Sari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8733752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Sindang Rasa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9653054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Tajur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4166037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Katulampa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0245756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Baranangsiang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0654153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Sukasari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95351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Bogor Utara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vert="vert27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Bantarjati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9459320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Tegal Gundil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9334326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Tanah Baru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2793049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Cimahpar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2659827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Ciluar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7966711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Cibuluh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1089187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Kedunghalang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8279937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Ciparigi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7147332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Bogor Tengah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vert="vert27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Paledang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909588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Gudang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0649855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Babakan Pasar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234138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Tegal Lega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7030038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Babakan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0596700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Sempur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9039310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Pabaton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439068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Cibogor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472162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Panaragan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4415599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Kebon Kalapa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4325331"/>
                  </a:ext>
                </a:extLst>
              </a:tr>
              <a:tr h="111684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Ciwaringin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8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70" marR="6570" marT="6570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991272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845A60C-40B1-497B-A958-6F97D7B29B4C}"/>
              </a:ext>
            </a:extLst>
          </p:cNvPr>
          <p:cNvGraphicFramePr/>
          <p:nvPr/>
        </p:nvGraphicFramePr>
        <p:xfrm>
          <a:off x="7362491" y="541041"/>
          <a:ext cx="3015064" cy="4845238"/>
        </p:xfrm>
        <a:graphic>
          <a:graphicData uri="http://schemas.openxmlformats.org/drawingml/2006/table">
            <a:tbl>
              <a:tblPr/>
              <a:tblGrid>
                <a:gridCol w="301193">
                  <a:extLst>
                    <a:ext uri="{9D8B030D-6E8A-4147-A177-3AD203B41FA5}">
                      <a16:colId xmlns:a16="http://schemas.microsoft.com/office/drawing/2014/main" xmlns="" val="621935608"/>
                    </a:ext>
                  </a:extLst>
                </a:gridCol>
                <a:gridCol w="706982">
                  <a:extLst>
                    <a:ext uri="{9D8B030D-6E8A-4147-A177-3AD203B41FA5}">
                      <a16:colId xmlns:a16="http://schemas.microsoft.com/office/drawing/2014/main" xmlns="" val="1342195263"/>
                    </a:ext>
                  </a:extLst>
                </a:gridCol>
                <a:gridCol w="1329206">
                  <a:extLst>
                    <a:ext uri="{9D8B030D-6E8A-4147-A177-3AD203B41FA5}">
                      <a16:colId xmlns:a16="http://schemas.microsoft.com/office/drawing/2014/main" xmlns="" val="555691746"/>
                    </a:ext>
                  </a:extLst>
                </a:gridCol>
                <a:gridCol w="677683">
                  <a:extLst>
                    <a:ext uri="{9D8B030D-6E8A-4147-A177-3AD203B41FA5}">
                      <a16:colId xmlns:a16="http://schemas.microsoft.com/office/drawing/2014/main" xmlns="" val="3601235740"/>
                    </a:ext>
                  </a:extLst>
                </a:gridCol>
              </a:tblGrid>
              <a:tr h="31092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No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Kecamatan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Kelurahan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Jumlah Sampel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5745281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rowSpan="16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Bogor Barat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vert="vert27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Pasir Mulya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7435993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Pasir Kuda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7311536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Pasir Jaya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0189066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Gunung Batu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4398307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Loji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8866067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Menteng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590040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Cilendek Timur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5424355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49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Cilendek Barat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9472500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Sindang Barang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1343335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Marga Jaya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5021743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Balungbang Jaya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7231745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Situ Gede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637169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Bubulak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9204437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Semplak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7717318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Curug Mekar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3971248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Curug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0922984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Tanah Sareal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vert="vert27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Kedung Waringin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3025470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Kedung Jaya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0398502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Kebon Pedes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3274836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Tanah Sareal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9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4718793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62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Kedung Badak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4048456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63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Sukaresmi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1631825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Sukadamai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9620316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65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Cibadak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34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5961922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66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Kayumanis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8313056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67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Mekarwangi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31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3113616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68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Kencana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30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2265182"/>
                  </a:ext>
                </a:extLst>
              </a:tr>
              <a:tr h="1601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Total</a:t>
                      </a:r>
                      <a:endParaRPr lang="id-ID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1110</a:t>
                      </a:r>
                      <a:endParaRPr lang="id-ID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22" marR="9422" marT="9422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866488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C4D692-9AAC-461C-8CDC-27D699558E7C}"/>
              </a:ext>
            </a:extLst>
          </p:cNvPr>
          <p:cNvSpPr txBox="1"/>
          <p:nvPr/>
        </p:nvSpPr>
        <p:spPr>
          <a:xfrm>
            <a:off x="657001" y="5089462"/>
            <a:ext cx="2026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Jumlah Sampel</a:t>
            </a:r>
            <a:endParaRPr lang="id-ID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560E84-A71E-401A-AE46-741CE0BCBDC3}"/>
              </a:ext>
            </a:extLst>
          </p:cNvPr>
          <p:cNvSpPr txBox="1"/>
          <p:nvPr/>
        </p:nvSpPr>
        <p:spPr>
          <a:xfrm>
            <a:off x="657001" y="6217424"/>
            <a:ext cx="2026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Jumlah Data yang Didapat</a:t>
            </a:r>
            <a:endParaRPr lang="id-ID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3758A1-D3C0-4500-AA23-09F073D6C716}"/>
              </a:ext>
            </a:extLst>
          </p:cNvPr>
          <p:cNvSpPr txBox="1"/>
          <p:nvPr/>
        </p:nvSpPr>
        <p:spPr>
          <a:xfrm>
            <a:off x="857555" y="5578520"/>
            <a:ext cx="1610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1110</a:t>
            </a:r>
            <a:endParaRPr lang="id-ID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00F6A3-B769-4022-91B9-7DFBFBBB9247}"/>
              </a:ext>
            </a:extLst>
          </p:cNvPr>
          <p:cNvSpPr txBox="1"/>
          <p:nvPr/>
        </p:nvSpPr>
        <p:spPr>
          <a:xfrm>
            <a:off x="857555" y="6662280"/>
            <a:ext cx="1610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1154</a:t>
            </a:r>
            <a:endParaRPr lang="id-ID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C4D692-9AAC-461C-8CDC-27D699558E7C}"/>
              </a:ext>
            </a:extLst>
          </p:cNvPr>
          <p:cNvSpPr txBox="1"/>
          <p:nvPr/>
        </p:nvSpPr>
        <p:spPr>
          <a:xfrm>
            <a:off x="4013393" y="297355"/>
            <a:ext cx="2026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Sebaran</a:t>
            </a:r>
            <a:r>
              <a: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kumimoji="0" lang="en-ID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Sampel</a:t>
            </a:r>
            <a:endParaRPr lang="id-ID" sz="1200" dirty="0"/>
          </a:p>
        </p:txBody>
      </p:sp>
    </p:spTree>
    <p:extLst>
      <p:ext uri="{BB962C8B-B14F-4D97-AF65-F5344CB8AC3E}">
        <p14:creationId xmlns:p14="http://schemas.microsoft.com/office/powerpoint/2010/main" val="14038664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12416" y="3345185"/>
            <a:ext cx="2578619" cy="1019935"/>
          </a:xfrm>
          <a:prstGeom prst="roundRect">
            <a:avLst>
              <a:gd name="adj" fmla="val 15916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28068" y="3347871"/>
            <a:ext cx="7007321" cy="1019504"/>
          </a:xfrm>
          <a:prstGeom prst="roundRect">
            <a:avLst>
              <a:gd name="adj" fmla="val 19409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55308" y="3521595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RSUD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72416" y="3823247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Penyerapan dan Penyaluran (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Offtaker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) Produk UMKM Kesehatan (APD, Masker, Sarung Tangan,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Face Shield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9" name="Oval 8"/>
          <p:cNvSpPr/>
          <p:nvPr/>
        </p:nvSpPr>
        <p:spPr>
          <a:xfrm>
            <a:off x="3312423" y="385592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12422" y="388852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0872" y="4437162"/>
            <a:ext cx="2578619" cy="1594538"/>
          </a:xfrm>
          <a:prstGeom prst="roundRect">
            <a:avLst>
              <a:gd name="adj" fmla="val 760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36524" y="4439875"/>
            <a:ext cx="7007321" cy="1593865"/>
          </a:xfrm>
          <a:prstGeom prst="roundRect">
            <a:avLst>
              <a:gd name="adj" fmla="val 6101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80872" y="5004474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Pendataan Masyarakat terkait Minat Berwirausaha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34527" y="4941096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34526" y="4973696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16035" y="5413304"/>
            <a:ext cx="702781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80872" y="5506000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Pendampingan dan 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Monitoring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Pelaksanaan Program Pengembangan UMKM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334527" y="5465291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34526" y="5497891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63764" y="4572894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Camat dan Lurah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0872" y="1336780"/>
            <a:ext cx="2578619" cy="1948814"/>
          </a:xfrm>
          <a:prstGeom prst="roundRect">
            <a:avLst>
              <a:gd name="adj" fmla="val 7602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2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36524" y="1339485"/>
            <a:ext cx="7007321" cy="1947991"/>
          </a:xfrm>
          <a:prstGeom prst="roundRect">
            <a:avLst>
              <a:gd name="adj" fmla="val 6101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80872" y="1870562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Pembentukan dan Pengelolaan Unit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Digital Marketing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UMKM Kota Bogor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334527" y="1807184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34526" y="1839784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880872" y="2647082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Kampanye 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'Community Buying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' melalui Sosial Media untuk Meningkatkan 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Awareness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M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asyarakat untuk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M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embeli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roduk UMKM Kota Bogor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334527" y="269142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334526" y="272402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563764" y="1476333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Perumda Pasar Pakuan Jaya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3148557" y="894289"/>
            <a:ext cx="7007321" cy="387573"/>
          </a:xfrm>
          <a:prstGeom prst="roundRect">
            <a:avLst>
              <a:gd name="adj" fmla="val 3758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2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528960" y="894290"/>
            <a:ext cx="2578619" cy="365098"/>
          </a:xfrm>
          <a:prstGeom prst="roundRect">
            <a:avLst>
              <a:gd name="adj" fmla="val 4210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5663594" y="904942"/>
            <a:ext cx="1915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ARAHAN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1503048" y="914424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33926" y="1485381"/>
            <a:ext cx="6997887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22524" y="1466524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PENYEDIAAN KANAL DISTRIBUSI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45958" y="2348372"/>
            <a:ext cx="6997887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34556" y="2329515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PENCIPTAAN </a:t>
            </a:r>
            <a:r>
              <a:rPr lang="id-ID" sz="1200" b="1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DEMAND</a:t>
            </a:r>
            <a:endParaRPr lang="en-US" sz="1200" b="1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28068" y="3535485"/>
            <a:ext cx="6997887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16666" y="3516628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PENCIPTAAN </a:t>
            </a:r>
            <a:r>
              <a:rPr lang="id-ID" sz="1200" b="1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DEMAND</a:t>
            </a:r>
            <a:endParaRPr lang="en-US" sz="1200" b="1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3133927" y="4591751"/>
            <a:ext cx="6997886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3222525" y="4572894"/>
            <a:ext cx="674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PENGUATAN PRODUKSI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BF0477-975D-4222-908A-E8A21AE8096B}"/>
              </a:ext>
            </a:extLst>
          </p:cNvPr>
          <p:cNvSpPr/>
          <p:nvPr/>
        </p:nvSpPr>
        <p:spPr>
          <a:xfrm>
            <a:off x="528961" y="406716"/>
            <a:ext cx="9626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ARAHAN 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PROGRAM PEMERINTAH KOTA</a:t>
            </a:r>
            <a:r>
              <a:rPr lang="id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BOGOR</a:t>
            </a:r>
            <a:r>
              <a:rPr lang="en-ID" sz="1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TA 2021</a:t>
            </a:r>
            <a:endParaRPr lang="id-ID" sz="14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089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r="463" b="1246"/>
          <a:stretch/>
        </p:blipFill>
        <p:spPr>
          <a:xfrm>
            <a:off x="1" y="-1"/>
            <a:ext cx="10691812" cy="755967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48EB11C5-B99D-4BEF-9938-E315FA7FA6F0}"/>
              </a:ext>
            </a:extLst>
          </p:cNvPr>
          <p:cNvSpPr txBox="1"/>
          <p:nvPr/>
        </p:nvSpPr>
        <p:spPr>
          <a:xfrm>
            <a:off x="4748139" y="6086910"/>
            <a:ext cx="119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b="1" dirty="0">
                <a:solidFill>
                  <a:srgbClr val="505050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©2020</a:t>
            </a:r>
          </a:p>
        </p:txBody>
      </p:sp>
      <p:pic>
        <p:nvPicPr>
          <p:cNvPr id="14" name="Picture 13" descr="Image result for LOGO PEMKOT BOGOR">
            <a:extLst>
              <a:ext uri="{FF2B5EF4-FFF2-40B4-BE49-F238E27FC236}">
                <a16:creationId xmlns:a16="http://schemas.microsoft.com/office/drawing/2014/main" xmlns="" id="{1418B3B2-1281-4287-8B83-1E4299A6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61" y="235914"/>
            <a:ext cx="2168664" cy="162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7962" y="4983477"/>
            <a:ext cx="4999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0070C0"/>
                </a:solidFill>
                <a:latin typeface="Myriad Pro" panose="020B0503030403020204" pitchFamily="34" charset="0"/>
              </a:rPr>
              <a:t>“</a:t>
            </a:r>
            <a:r>
              <a:rPr lang="nn-NO" sz="2400" b="1" dirty="0">
                <a:solidFill>
                  <a:srgbClr val="0070C0"/>
                </a:solidFill>
                <a:latin typeface="Myriad Pro" panose="020B0503030403020204" pitchFamily="34" charset="0"/>
              </a:rPr>
              <a:t>D</a:t>
            </a:r>
            <a:r>
              <a:rPr lang="id-ID" sz="2400" b="1" dirty="0">
                <a:solidFill>
                  <a:srgbClr val="0070C0"/>
                </a:solidFill>
                <a:latin typeface="Myriad Pro" panose="020B0503030403020204" pitchFamily="34" charset="0"/>
              </a:rPr>
              <a:t>i Nu Kiwari Ngancik Nu Bihari</a:t>
            </a:r>
          </a:p>
          <a:p>
            <a:pPr algn="ctr"/>
            <a:r>
              <a:rPr lang="id-ID" sz="2400" b="1" dirty="0">
                <a:solidFill>
                  <a:srgbClr val="0070C0"/>
                </a:solidFill>
                <a:latin typeface="Myriad Pro" panose="020B0503030403020204" pitchFamily="34" charset="0"/>
              </a:rPr>
              <a:t>Seja Ayeuna Sampeureun Jaga”</a:t>
            </a:r>
          </a:p>
        </p:txBody>
      </p:sp>
    </p:spTree>
    <p:extLst>
      <p:ext uri="{BB962C8B-B14F-4D97-AF65-F5344CB8AC3E}">
        <p14:creationId xmlns:p14="http://schemas.microsoft.com/office/powerpoint/2010/main" val="40092093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776F41-59E0-43B6-AF3D-6EFB52B550C9}"/>
              </a:ext>
            </a:extLst>
          </p:cNvPr>
          <p:cNvSpPr/>
          <p:nvPr/>
        </p:nvSpPr>
        <p:spPr>
          <a:xfrm>
            <a:off x="384964" y="232809"/>
            <a:ext cx="10208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USULAN PROGRAM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E65DBB-B3B8-4108-A4C9-755F6ACC4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26" y="801068"/>
            <a:ext cx="9187202" cy="642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4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776F41-59E0-43B6-AF3D-6EFB52B550C9}"/>
              </a:ext>
            </a:extLst>
          </p:cNvPr>
          <p:cNvSpPr/>
          <p:nvPr/>
        </p:nvSpPr>
        <p:spPr>
          <a:xfrm>
            <a:off x="384964" y="232809"/>
            <a:ext cx="10208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USULAN PROGRAM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4B36C-5B40-47F5-B581-324610F7D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5" y="801068"/>
            <a:ext cx="9208968" cy="65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6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776F41-59E0-43B6-AF3D-6EFB52B550C9}"/>
              </a:ext>
            </a:extLst>
          </p:cNvPr>
          <p:cNvSpPr/>
          <p:nvPr/>
        </p:nvSpPr>
        <p:spPr>
          <a:xfrm>
            <a:off x="384964" y="232809"/>
            <a:ext cx="10208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USULAN PROGRAM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7D893C-98CE-4EAF-88CB-2965A2FC1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5" y="801068"/>
            <a:ext cx="9208968" cy="61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776F41-59E0-43B6-AF3D-6EFB52B550C9}"/>
              </a:ext>
            </a:extLst>
          </p:cNvPr>
          <p:cNvSpPr/>
          <p:nvPr/>
        </p:nvSpPr>
        <p:spPr>
          <a:xfrm>
            <a:off x="384964" y="232809"/>
            <a:ext cx="10208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USULAN PROGRAM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5F643B-9450-4616-9646-01DBFC56A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5" y="801068"/>
            <a:ext cx="9208968" cy="42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428" y="668009"/>
            <a:ext cx="8488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Rekomendasi </a:t>
            </a:r>
            <a:r>
              <a:rPr lang="sv-SE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Stimulus Ekonomi dan Potensi Pekerjaan Alternatif </a:t>
            </a:r>
            <a:endParaRPr lang="id-ID" sz="2000" b="1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2" name="Freeform 17"/>
          <p:cNvSpPr>
            <a:spLocks/>
          </p:cNvSpPr>
          <p:nvPr/>
        </p:nvSpPr>
        <p:spPr bwMode="auto">
          <a:xfrm>
            <a:off x="4215966" y="2138583"/>
            <a:ext cx="787670" cy="1339187"/>
          </a:xfrm>
          <a:custGeom>
            <a:avLst/>
            <a:gdLst>
              <a:gd name="T0" fmla="*/ 233 w 1053"/>
              <a:gd name="T1" fmla="*/ 0 h 1792"/>
              <a:gd name="T2" fmla="*/ 759 w 1053"/>
              <a:gd name="T3" fmla="*/ 297 h 1792"/>
              <a:gd name="T4" fmla="*/ 710 w 1053"/>
              <a:gd name="T5" fmla="*/ 375 h 1792"/>
              <a:gd name="T6" fmla="*/ 669 w 1053"/>
              <a:gd name="T7" fmla="*/ 457 h 1792"/>
              <a:gd name="T8" fmla="*/ 638 w 1053"/>
              <a:gd name="T9" fmla="*/ 540 h 1792"/>
              <a:gd name="T10" fmla="*/ 615 w 1053"/>
              <a:gd name="T11" fmla="*/ 626 h 1792"/>
              <a:gd name="T12" fmla="*/ 601 w 1053"/>
              <a:gd name="T13" fmla="*/ 716 h 1792"/>
              <a:gd name="T14" fmla="*/ 597 w 1053"/>
              <a:gd name="T15" fmla="*/ 808 h 1792"/>
              <a:gd name="T16" fmla="*/ 603 w 1053"/>
              <a:gd name="T17" fmla="*/ 909 h 1792"/>
              <a:gd name="T18" fmla="*/ 618 w 1053"/>
              <a:gd name="T19" fmla="*/ 1007 h 1792"/>
              <a:gd name="T20" fmla="*/ 646 w 1053"/>
              <a:gd name="T21" fmla="*/ 1101 h 1792"/>
              <a:gd name="T22" fmla="*/ 685 w 1053"/>
              <a:gd name="T23" fmla="*/ 1191 h 1792"/>
              <a:gd name="T24" fmla="*/ 730 w 1053"/>
              <a:gd name="T25" fmla="*/ 1275 h 1792"/>
              <a:gd name="T26" fmla="*/ 787 w 1053"/>
              <a:gd name="T27" fmla="*/ 1353 h 1792"/>
              <a:gd name="T28" fmla="*/ 849 w 1053"/>
              <a:gd name="T29" fmla="*/ 1426 h 1792"/>
              <a:gd name="T30" fmla="*/ 1053 w 1053"/>
              <a:gd name="T31" fmla="*/ 1792 h 1792"/>
              <a:gd name="T32" fmla="*/ 256 w 1053"/>
              <a:gd name="T33" fmla="*/ 1598 h 1792"/>
              <a:gd name="T34" fmla="*/ 57 w 1053"/>
              <a:gd name="T35" fmla="*/ 1127 h 1792"/>
              <a:gd name="T36" fmla="*/ 55 w 1053"/>
              <a:gd name="T37" fmla="*/ 1121 h 1792"/>
              <a:gd name="T38" fmla="*/ 49 w 1053"/>
              <a:gd name="T39" fmla="*/ 1105 h 1792"/>
              <a:gd name="T40" fmla="*/ 41 w 1053"/>
              <a:gd name="T41" fmla="*/ 1080 h 1792"/>
              <a:gd name="T42" fmla="*/ 31 w 1053"/>
              <a:gd name="T43" fmla="*/ 1044 h 1792"/>
              <a:gd name="T44" fmla="*/ 21 w 1053"/>
              <a:gd name="T45" fmla="*/ 999 h 1792"/>
              <a:gd name="T46" fmla="*/ 14 w 1053"/>
              <a:gd name="T47" fmla="*/ 947 h 1792"/>
              <a:gd name="T48" fmla="*/ 6 w 1053"/>
              <a:gd name="T49" fmla="*/ 886 h 1792"/>
              <a:gd name="T50" fmla="*/ 0 w 1053"/>
              <a:gd name="T51" fmla="*/ 819 h 1792"/>
              <a:gd name="T52" fmla="*/ 0 w 1053"/>
              <a:gd name="T53" fmla="*/ 747 h 1792"/>
              <a:gd name="T54" fmla="*/ 2 w 1053"/>
              <a:gd name="T55" fmla="*/ 669 h 1792"/>
              <a:gd name="T56" fmla="*/ 12 w 1053"/>
              <a:gd name="T57" fmla="*/ 585 h 1792"/>
              <a:gd name="T58" fmla="*/ 25 w 1053"/>
              <a:gd name="T59" fmla="*/ 495 h 1792"/>
              <a:gd name="T60" fmla="*/ 39 w 1053"/>
              <a:gd name="T61" fmla="*/ 436 h 1792"/>
              <a:gd name="T62" fmla="*/ 39 w 1053"/>
              <a:gd name="T63" fmla="*/ 436 h 1792"/>
              <a:gd name="T64" fmla="*/ 61 w 1053"/>
              <a:gd name="T65" fmla="*/ 360 h 1792"/>
              <a:gd name="T66" fmla="*/ 88 w 1053"/>
              <a:gd name="T67" fmla="*/ 285 h 1792"/>
              <a:gd name="T68" fmla="*/ 129 w 1053"/>
              <a:gd name="T69" fmla="*/ 187 h 1792"/>
              <a:gd name="T70" fmla="*/ 178 w 1053"/>
              <a:gd name="T71" fmla="*/ 92 h 1792"/>
              <a:gd name="T72" fmla="*/ 233 w 1053"/>
              <a:gd name="T73" fmla="*/ 0 h 1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3" h="1792">
                <a:moveTo>
                  <a:pt x="233" y="0"/>
                </a:moveTo>
                <a:lnTo>
                  <a:pt x="759" y="297"/>
                </a:lnTo>
                <a:lnTo>
                  <a:pt x="710" y="375"/>
                </a:lnTo>
                <a:lnTo>
                  <a:pt x="669" y="457"/>
                </a:lnTo>
                <a:lnTo>
                  <a:pt x="638" y="540"/>
                </a:lnTo>
                <a:lnTo>
                  <a:pt x="615" y="626"/>
                </a:lnTo>
                <a:lnTo>
                  <a:pt x="601" y="716"/>
                </a:lnTo>
                <a:lnTo>
                  <a:pt x="597" y="808"/>
                </a:lnTo>
                <a:lnTo>
                  <a:pt x="603" y="909"/>
                </a:lnTo>
                <a:lnTo>
                  <a:pt x="618" y="1007"/>
                </a:lnTo>
                <a:lnTo>
                  <a:pt x="646" y="1101"/>
                </a:lnTo>
                <a:lnTo>
                  <a:pt x="685" y="1191"/>
                </a:lnTo>
                <a:lnTo>
                  <a:pt x="730" y="1275"/>
                </a:lnTo>
                <a:lnTo>
                  <a:pt x="787" y="1353"/>
                </a:lnTo>
                <a:lnTo>
                  <a:pt x="849" y="1426"/>
                </a:lnTo>
                <a:lnTo>
                  <a:pt x="1053" y="1792"/>
                </a:lnTo>
                <a:lnTo>
                  <a:pt x="256" y="1598"/>
                </a:lnTo>
                <a:lnTo>
                  <a:pt x="57" y="1127"/>
                </a:lnTo>
                <a:lnTo>
                  <a:pt x="55" y="1121"/>
                </a:lnTo>
                <a:lnTo>
                  <a:pt x="49" y="1105"/>
                </a:lnTo>
                <a:lnTo>
                  <a:pt x="41" y="1080"/>
                </a:lnTo>
                <a:lnTo>
                  <a:pt x="31" y="1044"/>
                </a:lnTo>
                <a:lnTo>
                  <a:pt x="21" y="999"/>
                </a:lnTo>
                <a:lnTo>
                  <a:pt x="14" y="947"/>
                </a:lnTo>
                <a:lnTo>
                  <a:pt x="6" y="886"/>
                </a:lnTo>
                <a:lnTo>
                  <a:pt x="0" y="819"/>
                </a:lnTo>
                <a:lnTo>
                  <a:pt x="0" y="747"/>
                </a:lnTo>
                <a:lnTo>
                  <a:pt x="2" y="669"/>
                </a:lnTo>
                <a:lnTo>
                  <a:pt x="12" y="585"/>
                </a:lnTo>
                <a:lnTo>
                  <a:pt x="25" y="495"/>
                </a:lnTo>
                <a:lnTo>
                  <a:pt x="39" y="436"/>
                </a:lnTo>
                <a:lnTo>
                  <a:pt x="39" y="436"/>
                </a:lnTo>
                <a:lnTo>
                  <a:pt x="61" y="360"/>
                </a:lnTo>
                <a:lnTo>
                  <a:pt x="88" y="285"/>
                </a:lnTo>
                <a:lnTo>
                  <a:pt x="129" y="187"/>
                </a:lnTo>
                <a:lnTo>
                  <a:pt x="178" y="92"/>
                </a:lnTo>
                <a:lnTo>
                  <a:pt x="233" y="0"/>
                </a:lnTo>
                <a:close/>
              </a:path>
            </a:pathLst>
          </a:custGeom>
          <a:gradFill>
            <a:gsLst>
              <a:gs pos="48000">
                <a:schemeClr val="accent1"/>
              </a:gs>
              <a:gs pos="14000">
                <a:schemeClr val="accent1">
                  <a:lumMod val="75000"/>
                </a:schemeClr>
              </a:gs>
            </a:gsLst>
            <a:lin ang="162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3" name="Freeform 18"/>
          <p:cNvSpPr>
            <a:spLocks/>
          </p:cNvSpPr>
          <p:nvPr/>
        </p:nvSpPr>
        <p:spPr bwMode="auto">
          <a:xfrm>
            <a:off x="3175705" y="3658621"/>
            <a:ext cx="2113405" cy="2201588"/>
          </a:xfrm>
          <a:custGeom>
            <a:avLst/>
            <a:gdLst>
              <a:gd name="T0" fmla="*/ 2065 w 2829"/>
              <a:gd name="T1" fmla="*/ 552 h 2947"/>
              <a:gd name="T2" fmla="*/ 1523 w 2829"/>
              <a:gd name="T3" fmla="*/ 595 h 2947"/>
              <a:gd name="T4" fmla="*/ 1376 w 2829"/>
              <a:gd name="T5" fmla="*/ 603 h 2947"/>
              <a:gd name="T6" fmla="*/ 1265 w 2829"/>
              <a:gd name="T7" fmla="*/ 617 h 2947"/>
              <a:gd name="T8" fmla="*/ 1171 w 2829"/>
              <a:gd name="T9" fmla="*/ 638 h 2947"/>
              <a:gd name="T10" fmla="*/ 1085 w 2829"/>
              <a:gd name="T11" fmla="*/ 675 h 2947"/>
              <a:gd name="T12" fmla="*/ 991 w 2829"/>
              <a:gd name="T13" fmla="*/ 732 h 2947"/>
              <a:gd name="T14" fmla="*/ 846 w 2829"/>
              <a:gd name="T15" fmla="*/ 855 h 2947"/>
              <a:gd name="T16" fmla="*/ 734 w 2829"/>
              <a:gd name="T17" fmla="*/ 1002 h 2947"/>
              <a:gd name="T18" fmla="*/ 656 w 2829"/>
              <a:gd name="T19" fmla="*/ 1166 h 2947"/>
              <a:gd name="T20" fmla="*/ 613 w 2829"/>
              <a:gd name="T21" fmla="*/ 1342 h 2947"/>
              <a:gd name="T22" fmla="*/ 607 w 2829"/>
              <a:gd name="T23" fmla="*/ 1522 h 2947"/>
              <a:gd name="T24" fmla="*/ 638 w 2829"/>
              <a:gd name="T25" fmla="*/ 1702 h 2947"/>
              <a:gd name="T26" fmla="*/ 709 w 2829"/>
              <a:gd name="T27" fmla="*/ 1876 h 2947"/>
              <a:gd name="T28" fmla="*/ 817 w 2829"/>
              <a:gd name="T29" fmla="*/ 2035 h 2947"/>
              <a:gd name="T30" fmla="*/ 952 w 2829"/>
              <a:gd name="T31" fmla="*/ 2162 h 2947"/>
              <a:gd name="T32" fmla="*/ 1108 w 2829"/>
              <a:gd name="T33" fmla="*/ 2258 h 2947"/>
              <a:gd name="T34" fmla="*/ 1278 w 2829"/>
              <a:gd name="T35" fmla="*/ 2319 h 2947"/>
              <a:gd name="T36" fmla="*/ 1459 w 2829"/>
              <a:gd name="T37" fmla="*/ 2342 h 2947"/>
              <a:gd name="T38" fmla="*/ 1639 w 2829"/>
              <a:gd name="T39" fmla="*/ 2330 h 2947"/>
              <a:gd name="T40" fmla="*/ 1817 w 2829"/>
              <a:gd name="T41" fmla="*/ 2279 h 2947"/>
              <a:gd name="T42" fmla="*/ 1983 w 2829"/>
              <a:gd name="T43" fmla="*/ 2189 h 2947"/>
              <a:gd name="T44" fmla="*/ 2046 w 2829"/>
              <a:gd name="T45" fmla="*/ 2143 h 2947"/>
              <a:gd name="T46" fmla="*/ 2089 w 2829"/>
              <a:gd name="T47" fmla="*/ 2098 h 2947"/>
              <a:gd name="T48" fmla="*/ 2120 w 2829"/>
              <a:gd name="T49" fmla="*/ 2051 h 2947"/>
              <a:gd name="T50" fmla="*/ 2148 w 2829"/>
              <a:gd name="T51" fmla="*/ 2000 h 2947"/>
              <a:gd name="T52" fmla="*/ 2177 w 2829"/>
              <a:gd name="T53" fmla="*/ 1935 h 2947"/>
              <a:gd name="T54" fmla="*/ 2214 w 2829"/>
              <a:gd name="T55" fmla="*/ 1857 h 2947"/>
              <a:gd name="T56" fmla="*/ 2271 w 2829"/>
              <a:gd name="T57" fmla="*/ 1761 h 2947"/>
              <a:gd name="T58" fmla="*/ 2351 w 2829"/>
              <a:gd name="T59" fmla="*/ 1640 h 2947"/>
              <a:gd name="T60" fmla="*/ 2829 w 2829"/>
              <a:gd name="T61" fmla="*/ 2027 h 2947"/>
              <a:gd name="T62" fmla="*/ 2549 w 2829"/>
              <a:gd name="T63" fmla="*/ 2461 h 2947"/>
              <a:gd name="T64" fmla="*/ 2525 w 2829"/>
              <a:gd name="T65" fmla="*/ 2491 h 2947"/>
              <a:gd name="T66" fmla="*/ 2480 w 2829"/>
              <a:gd name="T67" fmla="*/ 2544 h 2947"/>
              <a:gd name="T68" fmla="*/ 2410 w 2829"/>
              <a:gd name="T69" fmla="*/ 2612 h 2947"/>
              <a:gd name="T70" fmla="*/ 2314 w 2829"/>
              <a:gd name="T71" fmla="*/ 2688 h 2947"/>
              <a:gd name="T72" fmla="*/ 2194 w 2829"/>
              <a:gd name="T73" fmla="*/ 2767 h 2947"/>
              <a:gd name="T74" fmla="*/ 2048 w 2829"/>
              <a:gd name="T75" fmla="*/ 2839 h 2947"/>
              <a:gd name="T76" fmla="*/ 1991 w 2829"/>
              <a:gd name="T77" fmla="*/ 2861 h 2947"/>
              <a:gd name="T78" fmla="*/ 1768 w 2829"/>
              <a:gd name="T79" fmla="*/ 2921 h 2947"/>
              <a:gd name="T80" fmla="*/ 1541 w 2829"/>
              <a:gd name="T81" fmla="*/ 2947 h 2947"/>
              <a:gd name="T82" fmla="*/ 1314 w 2829"/>
              <a:gd name="T83" fmla="*/ 2937 h 2947"/>
              <a:gd name="T84" fmla="*/ 1093 w 2829"/>
              <a:gd name="T85" fmla="*/ 2894 h 2947"/>
              <a:gd name="T86" fmla="*/ 877 w 2829"/>
              <a:gd name="T87" fmla="*/ 2817 h 2947"/>
              <a:gd name="T88" fmla="*/ 678 w 2829"/>
              <a:gd name="T89" fmla="*/ 2708 h 2947"/>
              <a:gd name="T90" fmla="*/ 494 w 2829"/>
              <a:gd name="T91" fmla="*/ 2567 h 2947"/>
              <a:gd name="T92" fmla="*/ 331 w 2829"/>
              <a:gd name="T93" fmla="*/ 2395 h 2947"/>
              <a:gd name="T94" fmla="*/ 194 w 2829"/>
              <a:gd name="T95" fmla="*/ 2195 h 2947"/>
              <a:gd name="T96" fmla="*/ 94 w 2829"/>
              <a:gd name="T97" fmla="*/ 1982 h 2947"/>
              <a:gd name="T98" fmla="*/ 30 w 2829"/>
              <a:gd name="T99" fmla="*/ 1759 h 2947"/>
              <a:gd name="T100" fmla="*/ 2 w 2829"/>
              <a:gd name="T101" fmla="*/ 1532 h 2947"/>
              <a:gd name="T102" fmla="*/ 8 w 2829"/>
              <a:gd name="T103" fmla="*/ 1305 h 2947"/>
              <a:gd name="T104" fmla="*/ 49 w 2829"/>
              <a:gd name="T105" fmla="*/ 1082 h 2947"/>
              <a:gd name="T106" fmla="*/ 124 w 2829"/>
              <a:gd name="T107" fmla="*/ 869 h 2947"/>
              <a:gd name="T108" fmla="*/ 231 w 2829"/>
              <a:gd name="T109" fmla="*/ 665 h 2947"/>
              <a:gd name="T110" fmla="*/ 370 w 2829"/>
              <a:gd name="T111" fmla="*/ 482 h 2947"/>
              <a:gd name="T112" fmla="*/ 539 w 2829"/>
              <a:gd name="T113" fmla="*/ 317 h 2947"/>
              <a:gd name="T114" fmla="*/ 691 w 2829"/>
              <a:gd name="T115" fmla="*/ 210 h 2947"/>
              <a:gd name="T116" fmla="*/ 793 w 2829"/>
              <a:gd name="T117" fmla="*/ 157 h 2947"/>
              <a:gd name="T118" fmla="*/ 873 w 2829"/>
              <a:gd name="T119" fmla="*/ 124 h 2947"/>
              <a:gd name="T120" fmla="*/ 926 w 2829"/>
              <a:gd name="T121" fmla="*/ 106 h 2947"/>
              <a:gd name="T122" fmla="*/ 946 w 2829"/>
              <a:gd name="T123" fmla="*/ 102 h 2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29" h="2947">
                <a:moveTo>
                  <a:pt x="1447" y="0"/>
                </a:moveTo>
                <a:lnTo>
                  <a:pt x="2065" y="552"/>
                </a:lnTo>
                <a:lnTo>
                  <a:pt x="1613" y="589"/>
                </a:lnTo>
                <a:lnTo>
                  <a:pt x="1523" y="595"/>
                </a:lnTo>
                <a:lnTo>
                  <a:pt x="1445" y="599"/>
                </a:lnTo>
                <a:lnTo>
                  <a:pt x="1376" y="603"/>
                </a:lnTo>
                <a:lnTo>
                  <a:pt x="1318" y="609"/>
                </a:lnTo>
                <a:lnTo>
                  <a:pt x="1265" y="617"/>
                </a:lnTo>
                <a:lnTo>
                  <a:pt x="1216" y="624"/>
                </a:lnTo>
                <a:lnTo>
                  <a:pt x="1171" y="638"/>
                </a:lnTo>
                <a:lnTo>
                  <a:pt x="1128" y="654"/>
                </a:lnTo>
                <a:lnTo>
                  <a:pt x="1085" y="675"/>
                </a:lnTo>
                <a:lnTo>
                  <a:pt x="1040" y="701"/>
                </a:lnTo>
                <a:lnTo>
                  <a:pt x="991" y="732"/>
                </a:lnTo>
                <a:lnTo>
                  <a:pt x="914" y="791"/>
                </a:lnTo>
                <a:lnTo>
                  <a:pt x="846" y="855"/>
                </a:lnTo>
                <a:lnTo>
                  <a:pt x="785" y="926"/>
                </a:lnTo>
                <a:lnTo>
                  <a:pt x="734" y="1002"/>
                </a:lnTo>
                <a:lnTo>
                  <a:pt x="691" y="1082"/>
                </a:lnTo>
                <a:lnTo>
                  <a:pt x="656" y="1166"/>
                </a:lnTo>
                <a:lnTo>
                  <a:pt x="631" y="1252"/>
                </a:lnTo>
                <a:lnTo>
                  <a:pt x="613" y="1342"/>
                </a:lnTo>
                <a:lnTo>
                  <a:pt x="605" y="1432"/>
                </a:lnTo>
                <a:lnTo>
                  <a:pt x="607" y="1522"/>
                </a:lnTo>
                <a:lnTo>
                  <a:pt x="619" y="1612"/>
                </a:lnTo>
                <a:lnTo>
                  <a:pt x="638" y="1702"/>
                </a:lnTo>
                <a:lnTo>
                  <a:pt x="668" y="1790"/>
                </a:lnTo>
                <a:lnTo>
                  <a:pt x="709" y="1876"/>
                </a:lnTo>
                <a:lnTo>
                  <a:pt x="758" y="1959"/>
                </a:lnTo>
                <a:lnTo>
                  <a:pt x="817" y="2035"/>
                </a:lnTo>
                <a:lnTo>
                  <a:pt x="881" y="2103"/>
                </a:lnTo>
                <a:lnTo>
                  <a:pt x="952" y="2162"/>
                </a:lnTo>
                <a:lnTo>
                  <a:pt x="1028" y="2215"/>
                </a:lnTo>
                <a:lnTo>
                  <a:pt x="1108" y="2258"/>
                </a:lnTo>
                <a:lnTo>
                  <a:pt x="1192" y="2291"/>
                </a:lnTo>
                <a:lnTo>
                  <a:pt x="1278" y="2319"/>
                </a:lnTo>
                <a:lnTo>
                  <a:pt x="1369" y="2334"/>
                </a:lnTo>
                <a:lnTo>
                  <a:pt x="1459" y="2342"/>
                </a:lnTo>
                <a:lnTo>
                  <a:pt x="1549" y="2340"/>
                </a:lnTo>
                <a:lnTo>
                  <a:pt x="1639" y="2330"/>
                </a:lnTo>
                <a:lnTo>
                  <a:pt x="1729" y="2309"/>
                </a:lnTo>
                <a:lnTo>
                  <a:pt x="1817" y="2279"/>
                </a:lnTo>
                <a:lnTo>
                  <a:pt x="1901" y="2240"/>
                </a:lnTo>
                <a:lnTo>
                  <a:pt x="1983" y="2189"/>
                </a:lnTo>
                <a:lnTo>
                  <a:pt x="2018" y="2166"/>
                </a:lnTo>
                <a:lnTo>
                  <a:pt x="2046" y="2143"/>
                </a:lnTo>
                <a:lnTo>
                  <a:pt x="2069" y="2121"/>
                </a:lnTo>
                <a:lnTo>
                  <a:pt x="2089" y="2098"/>
                </a:lnTo>
                <a:lnTo>
                  <a:pt x="2106" y="2076"/>
                </a:lnTo>
                <a:lnTo>
                  <a:pt x="2120" y="2051"/>
                </a:lnTo>
                <a:lnTo>
                  <a:pt x="2134" y="2027"/>
                </a:lnTo>
                <a:lnTo>
                  <a:pt x="2148" y="2000"/>
                </a:lnTo>
                <a:lnTo>
                  <a:pt x="2161" y="1968"/>
                </a:lnTo>
                <a:lnTo>
                  <a:pt x="2177" y="1935"/>
                </a:lnTo>
                <a:lnTo>
                  <a:pt x="2194" y="1900"/>
                </a:lnTo>
                <a:lnTo>
                  <a:pt x="2214" y="1857"/>
                </a:lnTo>
                <a:lnTo>
                  <a:pt x="2240" y="1812"/>
                </a:lnTo>
                <a:lnTo>
                  <a:pt x="2271" y="1761"/>
                </a:lnTo>
                <a:lnTo>
                  <a:pt x="2308" y="1702"/>
                </a:lnTo>
                <a:lnTo>
                  <a:pt x="2351" y="1640"/>
                </a:lnTo>
                <a:lnTo>
                  <a:pt x="2529" y="1262"/>
                </a:lnTo>
                <a:lnTo>
                  <a:pt x="2829" y="2027"/>
                </a:lnTo>
                <a:lnTo>
                  <a:pt x="2551" y="2458"/>
                </a:lnTo>
                <a:lnTo>
                  <a:pt x="2549" y="2461"/>
                </a:lnTo>
                <a:lnTo>
                  <a:pt x="2541" y="2473"/>
                </a:lnTo>
                <a:lnTo>
                  <a:pt x="2525" y="2491"/>
                </a:lnTo>
                <a:lnTo>
                  <a:pt x="2506" y="2514"/>
                </a:lnTo>
                <a:lnTo>
                  <a:pt x="2480" y="2544"/>
                </a:lnTo>
                <a:lnTo>
                  <a:pt x="2447" y="2577"/>
                </a:lnTo>
                <a:lnTo>
                  <a:pt x="2410" y="2612"/>
                </a:lnTo>
                <a:lnTo>
                  <a:pt x="2365" y="2649"/>
                </a:lnTo>
                <a:lnTo>
                  <a:pt x="2314" y="2688"/>
                </a:lnTo>
                <a:lnTo>
                  <a:pt x="2257" y="2727"/>
                </a:lnTo>
                <a:lnTo>
                  <a:pt x="2194" y="2767"/>
                </a:lnTo>
                <a:lnTo>
                  <a:pt x="2124" y="2804"/>
                </a:lnTo>
                <a:lnTo>
                  <a:pt x="2048" y="2839"/>
                </a:lnTo>
                <a:lnTo>
                  <a:pt x="1991" y="2861"/>
                </a:lnTo>
                <a:lnTo>
                  <a:pt x="1991" y="2861"/>
                </a:lnTo>
                <a:lnTo>
                  <a:pt x="1881" y="2896"/>
                </a:lnTo>
                <a:lnTo>
                  <a:pt x="1768" y="2921"/>
                </a:lnTo>
                <a:lnTo>
                  <a:pt x="1654" y="2939"/>
                </a:lnTo>
                <a:lnTo>
                  <a:pt x="1541" y="2947"/>
                </a:lnTo>
                <a:lnTo>
                  <a:pt x="1427" y="2947"/>
                </a:lnTo>
                <a:lnTo>
                  <a:pt x="1314" y="2937"/>
                </a:lnTo>
                <a:lnTo>
                  <a:pt x="1202" y="2919"/>
                </a:lnTo>
                <a:lnTo>
                  <a:pt x="1093" y="2894"/>
                </a:lnTo>
                <a:lnTo>
                  <a:pt x="983" y="2859"/>
                </a:lnTo>
                <a:lnTo>
                  <a:pt x="877" y="2817"/>
                </a:lnTo>
                <a:lnTo>
                  <a:pt x="775" y="2767"/>
                </a:lnTo>
                <a:lnTo>
                  <a:pt x="678" y="2708"/>
                </a:lnTo>
                <a:lnTo>
                  <a:pt x="582" y="2641"/>
                </a:lnTo>
                <a:lnTo>
                  <a:pt x="494" y="2567"/>
                </a:lnTo>
                <a:lnTo>
                  <a:pt x="409" y="2485"/>
                </a:lnTo>
                <a:lnTo>
                  <a:pt x="331" y="2395"/>
                </a:lnTo>
                <a:lnTo>
                  <a:pt x="259" y="2299"/>
                </a:lnTo>
                <a:lnTo>
                  <a:pt x="194" y="2195"/>
                </a:lnTo>
                <a:lnTo>
                  <a:pt x="139" y="2090"/>
                </a:lnTo>
                <a:lnTo>
                  <a:pt x="94" y="1982"/>
                </a:lnTo>
                <a:lnTo>
                  <a:pt x="57" y="1871"/>
                </a:lnTo>
                <a:lnTo>
                  <a:pt x="30" y="1759"/>
                </a:lnTo>
                <a:lnTo>
                  <a:pt x="12" y="1646"/>
                </a:lnTo>
                <a:lnTo>
                  <a:pt x="2" y="1532"/>
                </a:lnTo>
                <a:lnTo>
                  <a:pt x="0" y="1419"/>
                </a:lnTo>
                <a:lnTo>
                  <a:pt x="8" y="1305"/>
                </a:lnTo>
                <a:lnTo>
                  <a:pt x="26" y="1194"/>
                </a:lnTo>
                <a:lnTo>
                  <a:pt x="49" y="1082"/>
                </a:lnTo>
                <a:lnTo>
                  <a:pt x="83" y="975"/>
                </a:lnTo>
                <a:lnTo>
                  <a:pt x="124" y="869"/>
                </a:lnTo>
                <a:lnTo>
                  <a:pt x="175" y="765"/>
                </a:lnTo>
                <a:lnTo>
                  <a:pt x="231" y="665"/>
                </a:lnTo>
                <a:lnTo>
                  <a:pt x="296" y="572"/>
                </a:lnTo>
                <a:lnTo>
                  <a:pt x="370" y="482"/>
                </a:lnTo>
                <a:lnTo>
                  <a:pt x="451" y="396"/>
                </a:lnTo>
                <a:lnTo>
                  <a:pt x="539" y="317"/>
                </a:lnTo>
                <a:lnTo>
                  <a:pt x="635" y="243"/>
                </a:lnTo>
                <a:lnTo>
                  <a:pt x="691" y="210"/>
                </a:lnTo>
                <a:lnTo>
                  <a:pt x="744" y="180"/>
                </a:lnTo>
                <a:lnTo>
                  <a:pt x="793" y="157"/>
                </a:lnTo>
                <a:lnTo>
                  <a:pt x="836" y="139"/>
                </a:lnTo>
                <a:lnTo>
                  <a:pt x="873" y="124"/>
                </a:lnTo>
                <a:lnTo>
                  <a:pt x="905" y="114"/>
                </a:lnTo>
                <a:lnTo>
                  <a:pt x="926" y="106"/>
                </a:lnTo>
                <a:lnTo>
                  <a:pt x="942" y="102"/>
                </a:lnTo>
                <a:lnTo>
                  <a:pt x="946" y="102"/>
                </a:lnTo>
                <a:lnTo>
                  <a:pt x="1447" y="0"/>
                </a:lnTo>
                <a:close/>
              </a:path>
            </a:pathLst>
          </a:custGeom>
          <a:solidFill>
            <a:srgbClr val="DEEBF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4" name="Freeform 19"/>
          <p:cNvSpPr>
            <a:spLocks/>
          </p:cNvSpPr>
          <p:nvPr/>
        </p:nvSpPr>
        <p:spPr bwMode="auto">
          <a:xfrm>
            <a:off x="4283224" y="4592763"/>
            <a:ext cx="2216535" cy="1856329"/>
          </a:xfrm>
          <a:custGeom>
            <a:avLst/>
            <a:gdLst>
              <a:gd name="T0" fmla="*/ 2691 w 2967"/>
              <a:gd name="T1" fmla="*/ 180 h 2485"/>
              <a:gd name="T2" fmla="*/ 2903 w 2967"/>
              <a:gd name="T3" fmla="*/ 652 h 2485"/>
              <a:gd name="T4" fmla="*/ 2916 w 2967"/>
              <a:gd name="T5" fmla="*/ 693 h 2485"/>
              <a:gd name="T6" fmla="*/ 2938 w 2967"/>
              <a:gd name="T7" fmla="*/ 771 h 2485"/>
              <a:gd name="T8" fmla="*/ 2958 w 2967"/>
              <a:gd name="T9" fmla="*/ 883 h 2485"/>
              <a:gd name="T10" fmla="*/ 2967 w 2967"/>
              <a:gd name="T11" fmla="*/ 1024 h 2485"/>
              <a:gd name="T12" fmla="*/ 2959 w 2967"/>
              <a:gd name="T13" fmla="*/ 1186 h 2485"/>
              <a:gd name="T14" fmla="*/ 2934 w 2967"/>
              <a:gd name="T15" fmla="*/ 1337 h 2485"/>
              <a:gd name="T16" fmla="*/ 2901 w 2967"/>
              <a:gd name="T17" fmla="*/ 1454 h 2485"/>
              <a:gd name="T18" fmla="*/ 2807 w 2967"/>
              <a:gd name="T19" fmla="*/ 1679 h 2485"/>
              <a:gd name="T20" fmla="*/ 2680 w 2967"/>
              <a:gd name="T21" fmla="*/ 1884 h 2485"/>
              <a:gd name="T22" fmla="*/ 2519 w 2967"/>
              <a:gd name="T23" fmla="*/ 2066 h 2485"/>
              <a:gd name="T24" fmla="*/ 2333 w 2967"/>
              <a:gd name="T25" fmla="*/ 2219 h 2485"/>
              <a:gd name="T26" fmla="*/ 2124 w 2967"/>
              <a:gd name="T27" fmla="*/ 2340 h 2485"/>
              <a:gd name="T28" fmla="*/ 1895 w 2967"/>
              <a:gd name="T29" fmla="*/ 2428 h 2485"/>
              <a:gd name="T30" fmla="*/ 1648 w 2967"/>
              <a:gd name="T31" fmla="*/ 2475 h 2485"/>
              <a:gd name="T32" fmla="*/ 1386 w 2967"/>
              <a:gd name="T33" fmla="*/ 2481 h 2485"/>
              <a:gd name="T34" fmla="*/ 1127 w 2967"/>
              <a:gd name="T35" fmla="*/ 2442 h 2485"/>
              <a:gd name="T36" fmla="*/ 885 w 2967"/>
              <a:gd name="T37" fmla="*/ 2358 h 2485"/>
              <a:gd name="T38" fmla="*/ 664 w 2967"/>
              <a:gd name="T39" fmla="*/ 2237 h 2485"/>
              <a:gd name="T40" fmla="*/ 466 w 2967"/>
              <a:gd name="T41" fmla="*/ 2080 h 2485"/>
              <a:gd name="T42" fmla="*/ 298 w 2967"/>
              <a:gd name="T43" fmla="*/ 1892 h 2485"/>
              <a:gd name="T44" fmla="*/ 162 w 2967"/>
              <a:gd name="T45" fmla="*/ 1677 h 2485"/>
              <a:gd name="T46" fmla="*/ 67 w 2967"/>
              <a:gd name="T47" fmla="*/ 1440 h 2485"/>
              <a:gd name="T48" fmla="*/ 10 w 2967"/>
              <a:gd name="T49" fmla="*/ 1186 h 2485"/>
              <a:gd name="T50" fmla="*/ 2 w 2967"/>
              <a:gd name="T51" fmla="*/ 986 h 2485"/>
              <a:gd name="T52" fmla="*/ 12 w 2967"/>
              <a:gd name="T53" fmla="*/ 873 h 2485"/>
              <a:gd name="T54" fmla="*/ 29 w 2967"/>
              <a:gd name="T55" fmla="*/ 787 h 2485"/>
              <a:gd name="T56" fmla="*/ 43 w 2967"/>
              <a:gd name="T57" fmla="*/ 732 h 2485"/>
              <a:gd name="T58" fmla="*/ 49 w 2967"/>
              <a:gd name="T59" fmla="*/ 713 h 2485"/>
              <a:gd name="T60" fmla="*/ 1047 w 2967"/>
              <a:gd name="T61" fmla="*/ 12 h 2485"/>
              <a:gd name="T62" fmla="*/ 834 w 2967"/>
              <a:gd name="T63" fmla="*/ 462 h 2485"/>
              <a:gd name="T64" fmla="*/ 773 w 2967"/>
              <a:gd name="T65" fmla="*/ 580 h 2485"/>
              <a:gd name="T66" fmla="*/ 724 w 2967"/>
              <a:gd name="T67" fmla="*/ 666 h 2485"/>
              <a:gd name="T68" fmla="*/ 685 w 2967"/>
              <a:gd name="T69" fmla="*/ 730 h 2485"/>
              <a:gd name="T70" fmla="*/ 656 w 2967"/>
              <a:gd name="T71" fmla="*/ 779 h 2485"/>
              <a:gd name="T72" fmla="*/ 632 w 2967"/>
              <a:gd name="T73" fmla="*/ 826 h 2485"/>
              <a:gd name="T74" fmla="*/ 617 w 2967"/>
              <a:gd name="T75" fmla="*/ 875 h 2485"/>
              <a:gd name="T76" fmla="*/ 609 w 2967"/>
              <a:gd name="T77" fmla="*/ 938 h 2485"/>
              <a:gd name="T78" fmla="*/ 603 w 2967"/>
              <a:gd name="T79" fmla="*/ 1020 h 2485"/>
              <a:gd name="T80" fmla="*/ 621 w 2967"/>
              <a:gd name="T81" fmla="*/ 1208 h 2485"/>
              <a:gd name="T82" fmla="*/ 681 w 2967"/>
              <a:gd name="T83" fmla="*/ 1382 h 2485"/>
              <a:gd name="T84" fmla="*/ 775 w 2967"/>
              <a:gd name="T85" fmla="*/ 1536 h 2485"/>
              <a:gd name="T86" fmla="*/ 902 w 2967"/>
              <a:gd name="T87" fmla="*/ 1667 h 2485"/>
              <a:gd name="T88" fmla="*/ 1053 w 2967"/>
              <a:gd name="T89" fmla="*/ 1769 h 2485"/>
              <a:gd name="T90" fmla="*/ 1223 w 2967"/>
              <a:gd name="T91" fmla="*/ 1841 h 2485"/>
              <a:gd name="T92" fmla="*/ 1409 w 2967"/>
              <a:gd name="T93" fmla="*/ 1877 h 2485"/>
              <a:gd name="T94" fmla="*/ 1609 w 2967"/>
              <a:gd name="T95" fmla="*/ 1873 h 2485"/>
              <a:gd name="T96" fmla="*/ 1803 w 2967"/>
              <a:gd name="T97" fmla="*/ 1822 h 2485"/>
              <a:gd name="T98" fmla="*/ 1975 w 2967"/>
              <a:gd name="T99" fmla="*/ 1732 h 2485"/>
              <a:gd name="T100" fmla="*/ 2124 w 2967"/>
              <a:gd name="T101" fmla="*/ 1607 h 2485"/>
              <a:gd name="T102" fmla="*/ 2241 w 2967"/>
              <a:gd name="T103" fmla="*/ 1454 h 2485"/>
              <a:gd name="T104" fmla="*/ 2323 w 2967"/>
              <a:gd name="T105" fmla="*/ 1276 h 2485"/>
              <a:gd name="T106" fmla="*/ 2364 w 2967"/>
              <a:gd name="T107" fmla="*/ 1080 h 2485"/>
              <a:gd name="T108" fmla="*/ 2361 w 2967"/>
              <a:gd name="T109" fmla="*/ 900 h 2485"/>
              <a:gd name="T110" fmla="*/ 2323 w 2967"/>
              <a:gd name="T111" fmla="*/ 756 h 2485"/>
              <a:gd name="T112" fmla="*/ 2263 w 2967"/>
              <a:gd name="T113" fmla="*/ 623 h 2485"/>
              <a:gd name="T114" fmla="*/ 2186 w 2967"/>
              <a:gd name="T115" fmla="*/ 495 h 2485"/>
              <a:gd name="T116" fmla="*/ 2104 w 2967"/>
              <a:gd name="T117" fmla="*/ 370 h 2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967" h="2485">
                <a:moveTo>
                  <a:pt x="1885" y="0"/>
                </a:moveTo>
                <a:lnTo>
                  <a:pt x="2691" y="180"/>
                </a:lnTo>
                <a:lnTo>
                  <a:pt x="2901" y="646"/>
                </a:lnTo>
                <a:lnTo>
                  <a:pt x="2903" y="652"/>
                </a:lnTo>
                <a:lnTo>
                  <a:pt x="2909" y="668"/>
                </a:lnTo>
                <a:lnTo>
                  <a:pt x="2916" y="693"/>
                </a:lnTo>
                <a:lnTo>
                  <a:pt x="2926" y="728"/>
                </a:lnTo>
                <a:lnTo>
                  <a:pt x="2938" y="771"/>
                </a:lnTo>
                <a:lnTo>
                  <a:pt x="2948" y="824"/>
                </a:lnTo>
                <a:lnTo>
                  <a:pt x="2958" y="883"/>
                </a:lnTo>
                <a:lnTo>
                  <a:pt x="2963" y="949"/>
                </a:lnTo>
                <a:lnTo>
                  <a:pt x="2967" y="1024"/>
                </a:lnTo>
                <a:lnTo>
                  <a:pt x="2965" y="1102"/>
                </a:lnTo>
                <a:lnTo>
                  <a:pt x="2959" y="1186"/>
                </a:lnTo>
                <a:lnTo>
                  <a:pt x="2946" y="1276"/>
                </a:lnTo>
                <a:lnTo>
                  <a:pt x="2934" y="1337"/>
                </a:lnTo>
                <a:lnTo>
                  <a:pt x="2934" y="1337"/>
                </a:lnTo>
                <a:lnTo>
                  <a:pt x="2901" y="1454"/>
                </a:lnTo>
                <a:lnTo>
                  <a:pt x="2858" y="1569"/>
                </a:lnTo>
                <a:lnTo>
                  <a:pt x="2807" y="1679"/>
                </a:lnTo>
                <a:lnTo>
                  <a:pt x="2746" y="1785"/>
                </a:lnTo>
                <a:lnTo>
                  <a:pt x="2680" y="1884"/>
                </a:lnTo>
                <a:lnTo>
                  <a:pt x="2603" y="1978"/>
                </a:lnTo>
                <a:lnTo>
                  <a:pt x="2519" y="2066"/>
                </a:lnTo>
                <a:lnTo>
                  <a:pt x="2431" y="2147"/>
                </a:lnTo>
                <a:lnTo>
                  <a:pt x="2333" y="2219"/>
                </a:lnTo>
                <a:lnTo>
                  <a:pt x="2231" y="2283"/>
                </a:lnTo>
                <a:lnTo>
                  <a:pt x="2124" y="2340"/>
                </a:lnTo>
                <a:lnTo>
                  <a:pt x="2012" y="2389"/>
                </a:lnTo>
                <a:lnTo>
                  <a:pt x="1895" y="2428"/>
                </a:lnTo>
                <a:lnTo>
                  <a:pt x="1773" y="2458"/>
                </a:lnTo>
                <a:lnTo>
                  <a:pt x="1648" y="2475"/>
                </a:lnTo>
                <a:lnTo>
                  <a:pt x="1521" y="2485"/>
                </a:lnTo>
                <a:lnTo>
                  <a:pt x="1386" y="2481"/>
                </a:lnTo>
                <a:lnTo>
                  <a:pt x="1255" y="2467"/>
                </a:lnTo>
                <a:lnTo>
                  <a:pt x="1127" y="2442"/>
                </a:lnTo>
                <a:lnTo>
                  <a:pt x="1004" y="2405"/>
                </a:lnTo>
                <a:lnTo>
                  <a:pt x="885" y="2358"/>
                </a:lnTo>
                <a:lnTo>
                  <a:pt x="771" y="2301"/>
                </a:lnTo>
                <a:lnTo>
                  <a:pt x="664" y="2237"/>
                </a:lnTo>
                <a:lnTo>
                  <a:pt x="560" y="2162"/>
                </a:lnTo>
                <a:lnTo>
                  <a:pt x="466" y="2080"/>
                </a:lnTo>
                <a:lnTo>
                  <a:pt x="378" y="1988"/>
                </a:lnTo>
                <a:lnTo>
                  <a:pt x="298" y="1892"/>
                </a:lnTo>
                <a:lnTo>
                  <a:pt x="225" y="1789"/>
                </a:lnTo>
                <a:lnTo>
                  <a:pt x="162" y="1677"/>
                </a:lnTo>
                <a:lnTo>
                  <a:pt x="110" y="1562"/>
                </a:lnTo>
                <a:lnTo>
                  <a:pt x="67" y="1440"/>
                </a:lnTo>
                <a:lnTo>
                  <a:pt x="33" y="1315"/>
                </a:lnTo>
                <a:lnTo>
                  <a:pt x="10" y="1186"/>
                </a:lnTo>
                <a:lnTo>
                  <a:pt x="0" y="1051"/>
                </a:lnTo>
                <a:lnTo>
                  <a:pt x="2" y="986"/>
                </a:lnTo>
                <a:lnTo>
                  <a:pt x="6" y="926"/>
                </a:lnTo>
                <a:lnTo>
                  <a:pt x="12" y="873"/>
                </a:lnTo>
                <a:lnTo>
                  <a:pt x="20" y="826"/>
                </a:lnTo>
                <a:lnTo>
                  <a:pt x="29" y="787"/>
                </a:lnTo>
                <a:lnTo>
                  <a:pt x="37" y="756"/>
                </a:lnTo>
                <a:lnTo>
                  <a:pt x="43" y="732"/>
                </a:lnTo>
                <a:lnTo>
                  <a:pt x="47" y="718"/>
                </a:lnTo>
                <a:lnTo>
                  <a:pt x="49" y="713"/>
                </a:lnTo>
                <a:lnTo>
                  <a:pt x="237" y="237"/>
                </a:lnTo>
                <a:lnTo>
                  <a:pt x="1047" y="12"/>
                </a:lnTo>
                <a:lnTo>
                  <a:pt x="869" y="390"/>
                </a:lnTo>
                <a:lnTo>
                  <a:pt x="834" y="462"/>
                </a:lnTo>
                <a:lnTo>
                  <a:pt x="803" y="525"/>
                </a:lnTo>
                <a:lnTo>
                  <a:pt x="773" y="580"/>
                </a:lnTo>
                <a:lnTo>
                  <a:pt x="748" y="625"/>
                </a:lnTo>
                <a:lnTo>
                  <a:pt x="724" y="666"/>
                </a:lnTo>
                <a:lnTo>
                  <a:pt x="705" y="699"/>
                </a:lnTo>
                <a:lnTo>
                  <a:pt x="685" y="730"/>
                </a:lnTo>
                <a:lnTo>
                  <a:pt x="669" y="756"/>
                </a:lnTo>
                <a:lnTo>
                  <a:pt x="656" y="779"/>
                </a:lnTo>
                <a:lnTo>
                  <a:pt x="644" y="803"/>
                </a:lnTo>
                <a:lnTo>
                  <a:pt x="632" y="826"/>
                </a:lnTo>
                <a:lnTo>
                  <a:pt x="624" y="849"/>
                </a:lnTo>
                <a:lnTo>
                  <a:pt x="617" y="875"/>
                </a:lnTo>
                <a:lnTo>
                  <a:pt x="613" y="904"/>
                </a:lnTo>
                <a:lnTo>
                  <a:pt x="609" y="938"/>
                </a:lnTo>
                <a:lnTo>
                  <a:pt x="605" y="975"/>
                </a:lnTo>
                <a:lnTo>
                  <a:pt x="603" y="1020"/>
                </a:lnTo>
                <a:lnTo>
                  <a:pt x="607" y="1116"/>
                </a:lnTo>
                <a:lnTo>
                  <a:pt x="621" y="1208"/>
                </a:lnTo>
                <a:lnTo>
                  <a:pt x="646" y="1296"/>
                </a:lnTo>
                <a:lnTo>
                  <a:pt x="681" y="1382"/>
                </a:lnTo>
                <a:lnTo>
                  <a:pt x="724" y="1460"/>
                </a:lnTo>
                <a:lnTo>
                  <a:pt x="775" y="1536"/>
                </a:lnTo>
                <a:lnTo>
                  <a:pt x="836" y="1605"/>
                </a:lnTo>
                <a:lnTo>
                  <a:pt x="902" y="1667"/>
                </a:lnTo>
                <a:lnTo>
                  <a:pt x="975" y="1722"/>
                </a:lnTo>
                <a:lnTo>
                  <a:pt x="1053" y="1769"/>
                </a:lnTo>
                <a:lnTo>
                  <a:pt x="1137" y="1810"/>
                </a:lnTo>
                <a:lnTo>
                  <a:pt x="1223" y="1841"/>
                </a:lnTo>
                <a:lnTo>
                  <a:pt x="1315" y="1865"/>
                </a:lnTo>
                <a:lnTo>
                  <a:pt x="1409" y="1877"/>
                </a:lnTo>
                <a:lnTo>
                  <a:pt x="1505" y="1880"/>
                </a:lnTo>
                <a:lnTo>
                  <a:pt x="1609" y="1873"/>
                </a:lnTo>
                <a:lnTo>
                  <a:pt x="1707" y="1851"/>
                </a:lnTo>
                <a:lnTo>
                  <a:pt x="1803" y="1822"/>
                </a:lnTo>
                <a:lnTo>
                  <a:pt x="1891" y="1781"/>
                </a:lnTo>
                <a:lnTo>
                  <a:pt x="1975" y="1732"/>
                </a:lnTo>
                <a:lnTo>
                  <a:pt x="2053" y="1673"/>
                </a:lnTo>
                <a:lnTo>
                  <a:pt x="2124" y="1607"/>
                </a:lnTo>
                <a:lnTo>
                  <a:pt x="2186" y="1534"/>
                </a:lnTo>
                <a:lnTo>
                  <a:pt x="2241" y="1454"/>
                </a:lnTo>
                <a:lnTo>
                  <a:pt x="2286" y="1368"/>
                </a:lnTo>
                <a:lnTo>
                  <a:pt x="2323" y="1276"/>
                </a:lnTo>
                <a:lnTo>
                  <a:pt x="2349" y="1180"/>
                </a:lnTo>
                <a:lnTo>
                  <a:pt x="2364" y="1080"/>
                </a:lnTo>
                <a:lnTo>
                  <a:pt x="2368" y="979"/>
                </a:lnTo>
                <a:lnTo>
                  <a:pt x="2361" y="900"/>
                </a:lnTo>
                <a:lnTo>
                  <a:pt x="2347" y="826"/>
                </a:lnTo>
                <a:lnTo>
                  <a:pt x="2323" y="756"/>
                </a:lnTo>
                <a:lnTo>
                  <a:pt x="2296" y="687"/>
                </a:lnTo>
                <a:lnTo>
                  <a:pt x="2263" y="623"/>
                </a:lnTo>
                <a:lnTo>
                  <a:pt x="2225" y="558"/>
                </a:lnTo>
                <a:lnTo>
                  <a:pt x="2186" y="495"/>
                </a:lnTo>
                <a:lnTo>
                  <a:pt x="2145" y="433"/>
                </a:lnTo>
                <a:lnTo>
                  <a:pt x="2104" y="370"/>
                </a:lnTo>
                <a:lnTo>
                  <a:pt x="1885" y="0"/>
                </a:lnTo>
                <a:close/>
              </a:path>
            </a:pathLst>
          </a:custGeom>
          <a:solidFill>
            <a:srgbClr val="8EC5E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5" name="Freeform 20"/>
          <p:cNvSpPr>
            <a:spLocks/>
          </p:cNvSpPr>
          <p:nvPr/>
        </p:nvSpPr>
        <p:spPr bwMode="auto">
          <a:xfrm>
            <a:off x="5535723" y="3580900"/>
            <a:ext cx="2070062" cy="2195609"/>
          </a:xfrm>
          <a:custGeom>
            <a:avLst/>
            <a:gdLst>
              <a:gd name="T0" fmla="*/ 1684 w 2770"/>
              <a:gd name="T1" fmla="*/ 51 h 2938"/>
              <a:gd name="T2" fmla="*/ 1711 w 2770"/>
              <a:gd name="T3" fmla="*/ 54 h 2938"/>
              <a:gd name="T4" fmla="*/ 1784 w 2770"/>
              <a:gd name="T5" fmla="*/ 72 h 2938"/>
              <a:gd name="T6" fmla="*/ 1891 w 2770"/>
              <a:gd name="T7" fmla="*/ 109 h 2938"/>
              <a:gd name="T8" fmla="*/ 2026 w 2770"/>
              <a:gd name="T9" fmla="*/ 170 h 2938"/>
              <a:gd name="T10" fmla="*/ 2175 w 2770"/>
              <a:gd name="T11" fmla="*/ 264 h 2938"/>
              <a:gd name="T12" fmla="*/ 2298 w 2770"/>
              <a:gd name="T13" fmla="*/ 365 h 2938"/>
              <a:gd name="T14" fmla="*/ 2384 w 2770"/>
              <a:gd name="T15" fmla="*/ 454 h 2938"/>
              <a:gd name="T16" fmla="*/ 2533 w 2770"/>
              <a:gd name="T17" fmla="*/ 647 h 2938"/>
              <a:gd name="T18" fmla="*/ 2647 w 2770"/>
              <a:gd name="T19" fmla="*/ 860 h 2938"/>
              <a:gd name="T20" fmla="*/ 2725 w 2770"/>
              <a:gd name="T21" fmla="*/ 1087 h 2938"/>
              <a:gd name="T22" fmla="*/ 2764 w 2770"/>
              <a:gd name="T23" fmla="*/ 1326 h 2938"/>
              <a:gd name="T24" fmla="*/ 2766 w 2770"/>
              <a:gd name="T25" fmla="*/ 1569 h 2938"/>
              <a:gd name="T26" fmla="*/ 2727 w 2770"/>
              <a:gd name="T27" fmla="*/ 1811 h 2938"/>
              <a:gd name="T28" fmla="*/ 2645 w 2770"/>
              <a:gd name="T29" fmla="*/ 2048 h 2938"/>
              <a:gd name="T30" fmla="*/ 2527 w 2770"/>
              <a:gd name="T31" fmla="*/ 2267 h 2938"/>
              <a:gd name="T32" fmla="*/ 2382 w 2770"/>
              <a:gd name="T33" fmla="*/ 2453 h 2938"/>
              <a:gd name="T34" fmla="*/ 2212 w 2770"/>
              <a:gd name="T35" fmla="*/ 2611 h 2938"/>
              <a:gd name="T36" fmla="*/ 2024 w 2770"/>
              <a:gd name="T37" fmla="*/ 2740 h 2938"/>
              <a:gd name="T38" fmla="*/ 1819 w 2770"/>
              <a:gd name="T39" fmla="*/ 2838 h 2938"/>
              <a:gd name="T40" fmla="*/ 1602 w 2770"/>
              <a:gd name="T41" fmla="*/ 2903 h 2938"/>
              <a:gd name="T42" fmla="*/ 1376 w 2770"/>
              <a:gd name="T43" fmla="*/ 2934 h 2938"/>
              <a:gd name="T44" fmla="*/ 1147 w 2770"/>
              <a:gd name="T45" fmla="*/ 2932 h 2938"/>
              <a:gd name="T46" fmla="*/ 920 w 2770"/>
              <a:gd name="T47" fmla="*/ 2893 h 2938"/>
              <a:gd name="T48" fmla="*/ 697 w 2770"/>
              <a:gd name="T49" fmla="*/ 2817 h 2938"/>
              <a:gd name="T50" fmla="*/ 531 w 2770"/>
              <a:gd name="T51" fmla="*/ 2731 h 2938"/>
              <a:gd name="T52" fmla="*/ 439 w 2770"/>
              <a:gd name="T53" fmla="*/ 2664 h 2938"/>
              <a:gd name="T54" fmla="*/ 372 w 2770"/>
              <a:gd name="T55" fmla="*/ 2607 h 2938"/>
              <a:gd name="T56" fmla="*/ 333 w 2770"/>
              <a:gd name="T57" fmla="*/ 2568 h 2938"/>
              <a:gd name="T58" fmla="*/ 319 w 2770"/>
              <a:gd name="T59" fmla="*/ 2553 h 2938"/>
              <a:gd name="T60" fmla="*/ 208 w 2770"/>
              <a:gd name="T61" fmla="*/ 1353 h 2938"/>
              <a:gd name="T62" fmla="*/ 498 w 2770"/>
              <a:gd name="T63" fmla="*/ 1823 h 2938"/>
              <a:gd name="T64" fmla="*/ 586 w 2770"/>
              <a:gd name="T65" fmla="*/ 1968 h 2938"/>
              <a:gd name="T66" fmla="*/ 678 w 2770"/>
              <a:gd name="T67" fmla="*/ 2085 h 2938"/>
              <a:gd name="T68" fmla="*/ 791 w 2770"/>
              <a:gd name="T69" fmla="*/ 2183 h 2938"/>
              <a:gd name="T70" fmla="*/ 948 w 2770"/>
              <a:gd name="T71" fmla="*/ 2267 h 2938"/>
              <a:gd name="T72" fmla="*/ 1126 w 2770"/>
              <a:gd name="T73" fmla="*/ 2320 h 2938"/>
              <a:gd name="T74" fmla="*/ 1310 w 2770"/>
              <a:gd name="T75" fmla="*/ 2334 h 2938"/>
              <a:gd name="T76" fmla="*/ 1488 w 2770"/>
              <a:gd name="T77" fmla="*/ 2308 h 2938"/>
              <a:gd name="T78" fmla="*/ 1658 w 2770"/>
              <a:gd name="T79" fmla="*/ 2249 h 2938"/>
              <a:gd name="T80" fmla="*/ 1815 w 2770"/>
              <a:gd name="T81" fmla="*/ 2156 h 2938"/>
              <a:gd name="T82" fmla="*/ 1950 w 2770"/>
              <a:gd name="T83" fmla="*/ 2030 h 2938"/>
              <a:gd name="T84" fmla="*/ 2058 w 2770"/>
              <a:gd name="T85" fmla="*/ 1874 h 2938"/>
              <a:gd name="T86" fmla="*/ 2130 w 2770"/>
              <a:gd name="T87" fmla="*/ 1698 h 2938"/>
              <a:gd name="T88" fmla="*/ 2163 w 2770"/>
              <a:gd name="T89" fmla="*/ 1516 h 2938"/>
              <a:gd name="T90" fmla="*/ 2157 w 2770"/>
              <a:gd name="T91" fmla="*/ 1336 h 2938"/>
              <a:gd name="T92" fmla="*/ 2114 w 2770"/>
              <a:gd name="T93" fmla="*/ 1160 h 2938"/>
              <a:gd name="T94" fmla="*/ 2038 w 2770"/>
              <a:gd name="T95" fmla="*/ 995 h 2938"/>
              <a:gd name="T96" fmla="*/ 1928 w 2770"/>
              <a:gd name="T97" fmla="*/ 851 h 2938"/>
              <a:gd name="T98" fmla="*/ 1787 w 2770"/>
              <a:gd name="T99" fmla="*/ 727 h 2938"/>
              <a:gd name="T100" fmla="*/ 1650 w 2770"/>
              <a:gd name="T101" fmla="*/ 649 h 2938"/>
              <a:gd name="T102" fmla="*/ 1553 w 2770"/>
              <a:gd name="T103" fmla="*/ 612 h 2938"/>
              <a:gd name="T104" fmla="*/ 1455 w 2770"/>
              <a:gd name="T105" fmla="*/ 592 h 2938"/>
              <a:gd name="T106" fmla="*/ 1347 w 2770"/>
              <a:gd name="T107" fmla="*/ 589 h 2938"/>
              <a:gd name="T108" fmla="*/ 1216 w 2770"/>
              <a:gd name="T109" fmla="*/ 594 h 2938"/>
              <a:gd name="T110" fmla="*/ 1048 w 2770"/>
              <a:gd name="T111" fmla="*/ 602 h 2938"/>
              <a:gd name="T112" fmla="*/ 1175 w 2770"/>
              <a:gd name="T113" fmla="*/ 0 h 2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70" h="2938">
                <a:moveTo>
                  <a:pt x="1175" y="0"/>
                </a:moveTo>
                <a:lnTo>
                  <a:pt x="1684" y="51"/>
                </a:lnTo>
                <a:lnTo>
                  <a:pt x="1692" y="52"/>
                </a:lnTo>
                <a:lnTo>
                  <a:pt x="1711" y="54"/>
                </a:lnTo>
                <a:lnTo>
                  <a:pt x="1742" y="62"/>
                </a:lnTo>
                <a:lnTo>
                  <a:pt x="1784" y="72"/>
                </a:lnTo>
                <a:lnTo>
                  <a:pt x="1832" y="88"/>
                </a:lnTo>
                <a:lnTo>
                  <a:pt x="1891" y="109"/>
                </a:lnTo>
                <a:lnTo>
                  <a:pt x="1956" y="137"/>
                </a:lnTo>
                <a:lnTo>
                  <a:pt x="2026" y="170"/>
                </a:lnTo>
                <a:lnTo>
                  <a:pt x="2099" y="213"/>
                </a:lnTo>
                <a:lnTo>
                  <a:pt x="2175" y="264"/>
                </a:lnTo>
                <a:lnTo>
                  <a:pt x="2253" y="324"/>
                </a:lnTo>
                <a:lnTo>
                  <a:pt x="2298" y="365"/>
                </a:lnTo>
                <a:lnTo>
                  <a:pt x="2298" y="365"/>
                </a:lnTo>
                <a:lnTo>
                  <a:pt x="2384" y="454"/>
                </a:lnTo>
                <a:lnTo>
                  <a:pt x="2463" y="547"/>
                </a:lnTo>
                <a:lnTo>
                  <a:pt x="2533" y="647"/>
                </a:lnTo>
                <a:lnTo>
                  <a:pt x="2594" y="751"/>
                </a:lnTo>
                <a:lnTo>
                  <a:pt x="2647" y="860"/>
                </a:lnTo>
                <a:lnTo>
                  <a:pt x="2690" y="972"/>
                </a:lnTo>
                <a:lnTo>
                  <a:pt x="2725" y="1087"/>
                </a:lnTo>
                <a:lnTo>
                  <a:pt x="2749" y="1207"/>
                </a:lnTo>
                <a:lnTo>
                  <a:pt x="2764" y="1326"/>
                </a:lnTo>
                <a:lnTo>
                  <a:pt x="2770" y="1447"/>
                </a:lnTo>
                <a:lnTo>
                  <a:pt x="2766" y="1569"/>
                </a:lnTo>
                <a:lnTo>
                  <a:pt x="2750" y="1690"/>
                </a:lnTo>
                <a:lnTo>
                  <a:pt x="2727" y="1811"/>
                </a:lnTo>
                <a:lnTo>
                  <a:pt x="2692" y="1931"/>
                </a:lnTo>
                <a:lnTo>
                  <a:pt x="2645" y="2048"/>
                </a:lnTo>
                <a:lnTo>
                  <a:pt x="2588" y="2163"/>
                </a:lnTo>
                <a:lnTo>
                  <a:pt x="2527" y="2267"/>
                </a:lnTo>
                <a:lnTo>
                  <a:pt x="2457" y="2363"/>
                </a:lnTo>
                <a:lnTo>
                  <a:pt x="2382" y="2453"/>
                </a:lnTo>
                <a:lnTo>
                  <a:pt x="2300" y="2537"/>
                </a:lnTo>
                <a:lnTo>
                  <a:pt x="2212" y="2611"/>
                </a:lnTo>
                <a:lnTo>
                  <a:pt x="2120" y="2680"/>
                </a:lnTo>
                <a:lnTo>
                  <a:pt x="2024" y="2740"/>
                </a:lnTo>
                <a:lnTo>
                  <a:pt x="1923" y="2793"/>
                </a:lnTo>
                <a:lnTo>
                  <a:pt x="1819" y="2838"/>
                </a:lnTo>
                <a:lnTo>
                  <a:pt x="1711" y="2874"/>
                </a:lnTo>
                <a:lnTo>
                  <a:pt x="1602" y="2903"/>
                </a:lnTo>
                <a:lnTo>
                  <a:pt x="1490" y="2922"/>
                </a:lnTo>
                <a:lnTo>
                  <a:pt x="1376" y="2934"/>
                </a:lnTo>
                <a:lnTo>
                  <a:pt x="1263" y="2938"/>
                </a:lnTo>
                <a:lnTo>
                  <a:pt x="1147" y="2932"/>
                </a:lnTo>
                <a:lnTo>
                  <a:pt x="1034" y="2917"/>
                </a:lnTo>
                <a:lnTo>
                  <a:pt x="920" y="2893"/>
                </a:lnTo>
                <a:lnTo>
                  <a:pt x="807" y="2860"/>
                </a:lnTo>
                <a:lnTo>
                  <a:pt x="697" y="2817"/>
                </a:lnTo>
                <a:lnTo>
                  <a:pt x="588" y="2766"/>
                </a:lnTo>
                <a:lnTo>
                  <a:pt x="531" y="2731"/>
                </a:lnTo>
                <a:lnTo>
                  <a:pt x="482" y="2697"/>
                </a:lnTo>
                <a:lnTo>
                  <a:pt x="439" y="2664"/>
                </a:lnTo>
                <a:lnTo>
                  <a:pt x="402" y="2635"/>
                </a:lnTo>
                <a:lnTo>
                  <a:pt x="372" y="2607"/>
                </a:lnTo>
                <a:lnTo>
                  <a:pt x="349" y="2586"/>
                </a:lnTo>
                <a:lnTo>
                  <a:pt x="333" y="2568"/>
                </a:lnTo>
                <a:lnTo>
                  <a:pt x="323" y="2557"/>
                </a:lnTo>
                <a:lnTo>
                  <a:pt x="319" y="2553"/>
                </a:lnTo>
                <a:lnTo>
                  <a:pt x="0" y="2154"/>
                </a:lnTo>
                <a:lnTo>
                  <a:pt x="208" y="1353"/>
                </a:lnTo>
                <a:lnTo>
                  <a:pt x="449" y="1737"/>
                </a:lnTo>
                <a:lnTo>
                  <a:pt x="498" y="1823"/>
                </a:lnTo>
                <a:lnTo>
                  <a:pt x="543" y="1899"/>
                </a:lnTo>
                <a:lnTo>
                  <a:pt x="586" y="1968"/>
                </a:lnTo>
                <a:lnTo>
                  <a:pt x="631" y="2030"/>
                </a:lnTo>
                <a:lnTo>
                  <a:pt x="678" y="2085"/>
                </a:lnTo>
                <a:lnTo>
                  <a:pt x="731" y="2136"/>
                </a:lnTo>
                <a:lnTo>
                  <a:pt x="791" y="2183"/>
                </a:lnTo>
                <a:lnTo>
                  <a:pt x="860" y="2226"/>
                </a:lnTo>
                <a:lnTo>
                  <a:pt x="948" y="2267"/>
                </a:lnTo>
                <a:lnTo>
                  <a:pt x="1036" y="2298"/>
                </a:lnTo>
                <a:lnTo>
                  <a:pt x="1126" y="2320"/>
                </a:lnTo>
                <a:lnTo>
                  <a:pt x="1218" y="2332"/>
                </a:lnTo>
                <a:lnTo>
                  <a:pt x="1310" y="2334"/>
                </a:lnTo>
                <a:lnTo>
                  <a:pt x="1400" y="2326"/>
                </a:lnTo>
                <a:lnTo>
                  <a:pt x="1488" y="2308"/>
                </a:lnTo>
                <a:lnTo>
                  <a:pt x="1574" y="2283"/>
                </a:lnTo>
                <a:lnTo>
                  <a:pt x="1658" y="2249"/>
                </a:lnTo>
                <a:lnTo>
                  <a:pt x="1739" y="2206"/>
                </a:lnTo>
                <a:lnTo>
                  <a:pt x="1815" y="2156"/>
                </a:lnTo>
                <a:lnTo>
                  <a:pt x="1885" y="2097"/>
                </a:lnTo>
                <a:lnTo>
                  <a:pt x="1950" y="2030"/>
                </a:lnTo>
                <a:lnTo>
                  <a:pt x="2007" y="1956"/>
                </a:lnTo>
                <a:lnTo>
                  <a:pt x="2058" y="1874"/>
                </a:lnTo>
                <a:lnTo>
                  <a:pt x="2099" y="1788"/>
                </a:lnTo>
                <a:lnTo>
                  <a:pt x="2130" y="1698"/>
                </a:lnTo>
                <a:lnTo>
                  <a:pt x="2152" y="1608"/>
                </a:lnTo>
                <a:lnTo>
                  <a:pt x="2163" y="1516"/>
                </a:lnTo>
                <a:lnTo>
                  <a:pt x="2165" y="1426"/>
                </a:lnTo>
                <a:lnTo>
                  <a:pt x="2157" y="1336"/>
                </a:lnTo>
                <a:lnTo>
                  <a:pt x="2140" y="1246"/>
                </a:lnTo>
                <a:lnTo>
                  <a:pt x="2114" y="1160"/>
                </a:lnTo>
                <a:lnTo>
                  <a:pt x="2081" y="1076"/>
                </a:lnTo>
                <a:lnTo>
                  <a:pt x="2038" y="995"/>
                </a:lnTo>
                <a:lnTo>
                  <a:pt x="1987" y="921"/>
                </a:lnTo>
                <a:lnTo>
                  <a:pt x="1928" y="851"/>
                </a:lnTo>
                <a:lnTo>
                  <a:pt x="1862" y="786"/>
                </a:lnTo>
                <a:lnTo>
                  <a:pt x="1787" y="727"/>
                </a:lnTo>
                <a:lnTo>
                  <a:pt x="1705" y="677"/>
                </a:lnTo>
                <a:lnTo>
                  <a:pt x="1650" y="649"/>
                </a:lnTo>
                <a:lnTo>
                  <a:pt x="1600" y="628"/>
                </a:lnTo>
                <a:lnTo>
                  <a:pt x="1553" y="612"/>
                </a:lnTo>
                <a:lnTo>
                  <a:pt x="1504" y="600"/>
                </a:lnTo>
                <a:lnTo>
                  <a:pt x="1455" y="592"/>
                </a:lnTo>
                <a:lnTo>
                  <a:pt x="1404" y="590"/>
                </a:lnTo>
                <a:lnTo>
                  <a:pt x="1347" y="589"/>
                </a:lnTo>
                <a:lnTo>
                  <a:pt x="1286" y="590"/>
                </a:lnTo>
                <a:lnTo>
                  <a:pt x="1216" y="594"/>
                </a:lnTo>
                <a:lnTo>
                  <a:pt x="1138" y="598"/>
                </a:lnTo>
                <a:lnTo>
                  <a:pt x="1048" y="602"/>
                </a:lnTo>
                <a:lnTo>
                  <a:pt x="590" y="598"/>
                </a:lnTo>
                <a:lnTo>
                  <a:pt x="1175" y="0"/>
                </a:lnTo>
                <a:close/>
              </a:path>
            </a:pathLst>
          </a:custGeom>
          <a:solidFill>
            <a:srgbClr val="79A9C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8" name="Freeform 21"/>
          <p:cNvSpPr>
            <a:spLocks/>
          </p:cNvSpPr>
          <p:nvPr/>
        </p:nvSpPr>
        <p:spPr bwMode="auto">
          <a:xfrm>
            <a:off x="5469960" y="2265627"/>
            <a:ext cx="2079029" cy="2201588"/>
          </a:xfrm>
          <a:custGeom>
            <a:avLst/>
            <a:gdLst>
              <a:gd name="T0" fmla="*/ 1353 w 2782"/>
              <a:gd name="T1" fmla="*/ 0 h 2944"/>
              <a:gd name="T2" fmla="*/ 1580 w 2782"/>
              <a:gd name="T3" fmla="*/ 25 h 2944"/>
              <a:gd name="T4" fmla="*/ 1797 w 2782"/>
              <a:gd name="T5" fmla="*/ 86 h 2944"/>
              <a:gd name="T6" fmla="*/ 2005 w 2782"/>
              <a:gd name="T7" fmla="*/ 178 h 2944"/>
              <a:gd name="T8" fmla="*/ 2198 w 2782"/>
              <a:gd name="T9" fmla="*/ 303 h 2944"/>
              <a:gd name="T10" fmla="*/ 2371 w 2782"/>
              <a:gd name="T11" fmla="*/ 456 h 2944"/>
              <a:gd name="T12" fmla="*/ 2519 w 2782"/>
              <a:gd name="T13" fmla="*/ 640 h 2944"/>
              <a:gd name="T14" fmla="*/ 2641 w 2782"/>
              <a:gd name="T15" fmla="*/ 849 h 2944"/>
              <a:gd name="T16" fmla="*/ 2725 w 2782"/>
              <a:gd name="T17" fmla="*/ 1070 h 2944"/>
              <a:gd name="T18" fmla="*/ 2772 w 2782"/>
              <a:gd name="T19" fmla="*/ 1297 h 2944"/>
              <a:gd name="T20" fmla="*/ 2782 w 2782"/>
              <a:gd name="T21" fmla="*/ 1526 h 2944"/>
              <a:gd name="T22" fmla="*/ 2758 w 2782"/>
              <a:gd name="T23" fmla="*/ 1751 h 2944"/>
              <a:gd name="T24" fmla="*/ 2701 w 2782"/>
              <a:gd name="T25" fmla="*/ 1970 h 2944"/>
              <a:gd name="T26" fmla="*/ 2611 w 2782"/>
              <a:gd name="T27" fmla="*/ 2177 h 2944"/>
              <a:gd name="T28" fmla="*/ 2490 w 2782"/>
              <a:gd name="T29" fmla="*/ 2371 h 2944"/>
              <a:gd name="T30" fmla="*/ 2337 w 2782"/>
              <a:gd name="T31" fmla="*/ 2545 h 2944"/>
              <a:gd name="T32" fmla="*/ 2155 w 2782"/>
              <a:gd name="T33" fmla="*/ 2698 h 2944"/>
              <a:gd name="T34" fmla="*/ 1989 w 2782"/>
              <a:gd name="T35" fmla="*/ 2796 h 2944"/>
              <a:gd name="T36" fmla="*/ 1874 w 2782"/>
              <a:gd name="T37" fmla="*/ 2844 h 2944"/>
              <a:gd name="T38" fmla="*/ 1787 w 2782"/>
              <a:gd name="T39" fmla="*/ 2870 h 2944"/>
              <a:gd name="T40" fmla="*/ 1740 w 2782"/>
              <a:gd name="T41" fmla="*/ 2880 h 2944"/>
              <a:gd name="T42" fmla="*/ 1226 w 2782"/>
              <a:gd name="T43" fmla="*/ 2944 h 2944"/>
              <a:gd name="T44" fmla="*/ 1104 w 2782"/>
              <a:gd name="T45" fmla="*/ 2346 h 2944"/>
              <a:gd name="T46" fmla="*/ 1280 w 2782"/>
              <a:gd name="T47" fmla="*/ 2346 h 2944"/>
              <a:gd name="T48" fmla="*/ 1416 w 2782"/>
              <a:gd name="T49" fmla="*/ 2344 h 2944"/>
              <a:gd name="T50" fmla="*/ 1525 w 2782"/>
              <a:gd name="T51" fmla="*/ 2332 h 2944"/>
              <a:gd name="T52" fmla="*/ 1627 w 2782"/>
              <a:gd name="T53" fmla="*/ 2303 h 2944"/>
              <a:gd name="T54" fmla="*/ 1737 w 2782"/>
              <a:gd name="T55" fmla="*/ 2248 h 2944"/>
              <a:gd name="T56" fmla="*/ 1891 w 2782"/>
              <a:gd name="T57" fmla="*/ 2136 h 2944"/>
              <a:gd name="T58" fmla="*/ 2012 w 2782"/>
              <a:gd name="T59" fmla="*/ 1999 h 2944"/>
              <a:gd name="T60" fmla="*/ 2103 w 2782"/>
              <a:gd name="T61" fmla="*/ 1841 h 2944"/>
              <a:gd name="T62" fmla="*/ 2159 w 2782"/>
              <a:gd name="T63" fmla="*/ 1669 h 2944"/>
              <a:gd name="T64" fmla="*/ 2179 w 2782"/>
              <a:gd name="T65" fmla="*/ 1489 h 2944"/>
              <a:gd name="T66" fmla="*/ 2161 w 2782"/>
              <a:gd name="T67" fmla="*/ 1309 h 2944"/>
              <a:gd name="T68" fmla="*/ 2104 w 2782"/>
              <a:gd name="T69" fmla="*/ 1131 h 2944"/>
              <a:gd name="T70" fmla="*/ 2009 w 2782"/>
              <a:gd name="T71" fmla="*/ 964 h 2944"/>
              <a:gd name="T72" fmla="*/ 1881 w 2782"/>
              <a:gd name="T73" fmla="*/ 825 h 2944"/>
              <a:gd name="T74" fmla="*/ 1733 w 2782"/>
              <a:gd name="T75" fmla="*/ 720 h 2944"/>
              <a:gd name="T76" fmla="*/ 1568 w 2782"/>
              <a:gd name="T77" fmla="*/ 645 h 2944"/>
              <a:gd name="T78" fmla="*/ 1392 w 2782"/>
              <a:gd name="T79" fmla="*/ 608 h 2944"/>
              <a:gd name="T80" fmla="*/ 1210 w 2782"/>
              <a:gd name="T81" fmla="*/ 606 h 2944"/>
              <a:gd name="T82" fmla="*/ 1030 w 2782"/>
              <a:gd name="T83" fmla="*/ 644 h 2944"/>
              <a:gd name="T84" fmla="*/ 856 w 2782"/>
              <a:gd name="T85" fmla="*/ 720 h 2944"/>
              <a:gd name="T86" fmla="*/ 734 w 2782"/>
              <a:gd name="T87" fmla="*/ 810 h 2944"/>
              <a:gd name="T88" fmla="*/ 642 w 2782"/>
              <a:gd name="T89" fmla="*/ 913 h 2944"/>
              <a:gd name="T90" fmla="*/ 564 w 2782"/>
              <a:gd name="T91" fmla="*/ 1035 h 2944"/>
              <a:gd name="T92" fmla="*/ 488 w 2782"/>
              <a:gd name="T93" fmla="*/ 1170 h 2944"/>
              <a:gd name="T94" fmla="*/ 229 w 2782"/>
              <a:gd name="T95" fmla="*/ 1620 h 2944"/>
              <a:gd name="T96" fmla="*/ 310 w 2782"/>
              <a:gd name="T97" fmla="*/ 413 h 2944"/>
              <a:gd name="T98" fmla="*/ 321 w 2782"/>
              <a:gd name="T99" fmla="*/ 397 h 2944"/>
              <a:gd name="T100" fmla="*/ 359 w 2782"/>
              <a:gd name="T101" fmla="*/ 358 h 2944"/>
              <a:gd name="T102" fmla="*/ 421 w 2782"/>
              <a:gd name="T103" fmla="*/ 301 h 2944"/>
              <a:gd name="T104" fmla="*/ 509 w 2782"/>
              <a:gd name="T105" fmla="*/ 235 h 2944"/>
              <a:gd name="T106" fmla="*/ 623 w 2782"/>
              <a:gd name="T107" fmla="*/ 164 h 2944"/>
              <a:gd name="T108" fmla="*/ 762 w 2782"/>
              <a:gd name="T109" fmla="*/ 98 h 2944"/>
              <a:gd name="T110" fmla="*/ 899 w 2782"/>
              <a:gd name="T111" fmla="*/ 53 h 2944"/>
              <a:gd name="T112" fmla="*/ 1010 w 2782"/>
              <a:gd name="T113" fmla="*/ 25 h 2944"/>
              <a:gd name="T114" fmla="*/ 1239 w 2782"/>
              <a:gd name="T115" fmla="*/ 0 h 2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782" h="2944">
                <a:moveTo>
                  <a:pt x="1239" y="0"/>
                </a:moveTo>
                <a:lnTo>
                  <a:pt x="1353" y="0"/>
                </a:lnTo>
                <a:lnTo>
                  <a:pt x="1466" y="8"/>
                </a:lnTo>
                <a:lnTo>
                  <a:pt x="1580" y="25"/>
                </a:lnTo>
                <a:lnTo>
                  <a:pt x="1690" y="53"/>
                </a:lnTo>
                <a:lnTo>
                  <a:pt x="1797" y="86"/>
                </a:lnTo>
                <a:lnTo>
                  <a:pt x="1903" y="129"/>
                </a:lnTo>
                <a:lnTo>
                  <a:pt x="2005" y="178"/>
                </a:lnTo>
                <a:lnTo>
                  <a:pt x="2104" y="237"/>
                </a:lnTo>
                <a:lnTo>
                  <a:pt x="2198" y="303"/>
                </a:lnTo>
                <a:lnTo>
                  <a:pt x="2287" y="376"/>
                </a:lnTo>
                <a:lnTo>
                  <a:pt x="2371" y="456"/>
                </a:lnTo>
                <a:lnTo>
                  <a:pt x="2449" y="544"/>
                </a:lnTo>
                <a:lnTo>
                  <a:pt x="2519" y="640"/>
                </a:lnTo>
                <a:lnTo>
                  <a:pt x="2584" y="741"/>
                </a:lnTo>
                <a:lnTo>
                  <a:pt x="2641" y="849"/>
                </a:lnTo>
                <a:lnTo>
                  <a:pt x="2688" y="958"/>
                </a:lnTo>
                <a:lnTo>
                  <a:pt x="2725" y="1070"/>
                </a:lnTo>
                <a:lnTo>
                  <a:pt x="2752" y="1183"/>
                </a:lnTo>
                <a:lnTo>
                  <a:pt x="2772" y="1297"/>
                </a:lnTo>
                <a:lnTo>
                  <a:pt x="2782" y="1410"/>
                </a:lnTo>
                <a:lnTo>
                  <a:pt x="2782" y="1526"/>
                </a:lnTo>
                <a:lnTo>
                  <a:pt x="2774" y="1639"/>
                </a:lnTo>
                <a:lnTo>
                  <a:pt x="2758" y="1751"/>
                </a:lnTo>
                <a:lnTo>
                  <a:pt x="2735" y="1862"/>
                </a:lnTo>
                <a:lnTo>
                  <a:pt x="2701" y="1970"/>
                </a:lnTo>
                <a:lnTo>
                  <a:pt x="2660" y="2076"/>
                </a:lnTo>
                <a:lnTo>
                  <a:pt x="2611" y="2177"/>
                </a:lnTo>
                <a:lnTo>
                  <a:pt x="2555" y="2277"/>
                </a:lnTo>
                <a:lnTo>
                  <a:pt x="2490" y="2371"/>
                </a:lnTo>
                <a:lnTo>
                  <a:pt x="2418" y="2461"/>
                </a:lnTo>
                <a:lnTo>
                  <a:pt x="2337" y="2545"/>
                </a:lnTo>
                <a:lnTo>
                  <a:pt x="2249" y="2625"/>
                </a:lnTo>
                <a:lnTo>
                  <a:pt x="2155" y="2698"/>
                </a:lnTo>
                <a:lnTo>
                  <a:pt x="2056" y="2762"/>
                </a:lnTo>
                <a:lnTo>
                  <a:pt x="1989" y="2796"/>
                </a:lnTo>
                <a:lnTo>
                  <a:pt x="1928" y="2823"/>
                </a:lnTo>
                <a:lnTo>
                  <a:pt x="1874" y="2844"/>
                </a:lnTo>
                <a:lnTo>
                  <a:pt x="1827" y="2858"/>
                </a:lnTo>
                <a:lnTo>
                  <a:pt x="1787" y="2870"/>
                </a:lnTo>
                <a:lnTo>
                  <a:pt x="1758" y="2876"/>
                </a:lnTo>
                <a:lnTo>
                  <a:pt x="1740" y="2880"/>
                </a:lnTo>
                <a:lnTo>
                  <a:pt x="1735" y="2882"/>
                </a:lnTo>
                <a:lnTo>
                  <a:pt x="1226" y="2944"/>
                </a:lnTo>
                <a:lnTo>
                  <a:pt x="678" y="2357"/>
                </a:lnTo>
                <a:lnTo>
                  <a:pt x="1104" y="2346"/>
                </a:lnTo>
                <a:lnTo>
                  <a:pt x="1198" y="2346"/>
                </a:lnTo>
                <a:lnTo>
                  <a:pt x="1280" y="2346"/>
                </a:lnTo>
                <a:lnTo>
                  <a:pt x="1351" y="2346"/>
                </a:lnTo>
                <a:lnTo>
                  <a:pt x="1416" y="2344"/>
                </a:lnTo>
                <a:lnTo>
                  <a:pt x="1472" y="2340"/>
                </a:lnTo>
                <a:lnTo>
                  <a:pt x="1525" y="2332"/>
                </a:lnTo>
                <a:lnTo>
                  <a:pt x="1576" y="2320"/>
                </a:lnTo>
                <a:lnTo>
                  <a:pt x="1627" y="2303"/>
                </a:lnTo>
                <a:lnTo>
                  <a:pt x="1680" y="2279"/>
                </a:lnTo>
                <a:lnTo>
                  <a:pt x="1737" y="2248"/>
                </a:lnTo>
                <a:lnTo>
                  <a:pt x="1817" y="2197"/>
                </a:lnTo>
                <a:lnTo>
                  <a:pt x="1891" y="2136"/>
                </a:lnTo>
                <a:lnTo>
                  <a:pt x="1956" y="2070"/>
                </a:lnTo>
                <a:lnTo>
                  <a:pt x="2012" y="1999"/>
                </a:lnTo>
                <a:lnTo>
                  <a:pt x="2061" y="1921"/>
                </a:lnTo>
                <a:lnTo>
                  <a:pt x="2103" y="1841"/>
                </a:lnTo>
                <a:lnTo>
                  <a:pt x="2136" y="1757"/>
                </a:lnTo>
                <a:lnTo>
                  <a:pt x="2159" y="1669"/>
                </a:lnTo>
                <a:lnTo>
                  <a:pt x="2173" y="1581"/>
                </a:lnTo>
                <a:lnTo>
                  <a:pt x="2179" y="1489"/>
                </a:lnTo>
                <a:lnTo>
                  <a:pt x="2175" y="1399"/>
                </a:lnTo>
                <a:lnTo>
                  <a:pt x="2161" y="1309"/>
                </a:lnTo>
                <a:lnTo>
                  <a:pt x="2138" y="1219"/>
                </a:lnTo>
                <a:lnTo>
                  <a:pt x="2104" y="1131"/>
                </a:lnTo>
                <a:lnTo>
                  <a:pt x="2059" y="1045"/>
                </a:lnTo>
                <a:lnTo>
                  <a:pt x="2009" y="964"/>
                </a:lnTo>
                <a:lnTo>
                  <a:pt x="1948" y="890"/>
                </a:lnTo>
                <a:lnTo>
                  <a:pt x="1881" y="825"/>
                </a:lnTo>
                <a:lnTo>
                  <a:pt x="1811" y="769"/>
                </a:lnTo>
                <a:lnTo>
                  <a:pt x="1733" y="720"/>
                </a:lnTo>
                <a:lnTo>
                  <a:pt x="1652" y="679"/>
                </a:lnTo>
                <a:lnTo>
                  <a:pt x="1568" y="645"/>
                </a:lnTo>
                <a:lnTo>
                  <a:pt x="1480" y="622"/>
                </a:lnTo>
                <a:lnTo>
                  <a:pt x="1392" y="608"/>
                </a:lnTo>
                <a:lnTo>
                  <a:pt x="1300" y="602"/>
                </a:lnTo>
                <a:lnTo>
                  <a:pt x="1210" y="606"/>
                </a:lnTo>
                <a:lnTo>
                  <a:pt x="1120" y="620"/>
                </a:lnTo>
                <a:lnTo>
                  <a:pt x="1030" y="644"/>
                </a:lnTo>
                <a:lnTo>
                  <a:pt x="942" y="677"/>
                </a:lnTo>
                <a:lnTo>
                  <a:pt x="856" y="720"/>
                </a:lnTo>
                <a:lnTo>
                  <a:pt x="791" y="763"/>
                </a:lnTo>
                <a:lnTo>
                  <a:pt x="734" y="810"/>
                </a:lnTo>
                <a:lnTo>
                  <a:pt x="685" y="859"/>
                </a:lnTo>
                <a:lnTo>
                  <a:pt x="642" y="913"/>
                </a:lnTo>
                <a:lnTo>
                  <a:pt x="601" y="972"/>
                </a:lnTo>
                <a:lnTo>
                  <a:pt x="564" y="1035"/>
                </a:lnTo>
                <a:lnTo>
                  <a:pt x="527" y="1101"/>
                </a:lnTo>
                <a:lnTo>
                  <a:pt x="488" y="1170"/>
                </a:lnTo>
                <a:lnTo>
                  <a:pt x="449" y="1242"/>
                </a:lnTo>
                <a:lnTo>
                  <a:pt x="229" y="1620"/>
                </a:lnTo>
                <a:lnTo>
                  <a:pt x="0" y="820"/>
                </a:lnTo>
                <a:lnTo>
                  <a:pt x="310" y="413"/>
                </a:lnTo>
                <a:lnTo>
                  <a:pt x="312" y="409"/>
                </a:lnTo>
                <a:lnTo>
                  <a:pt x="321" y="397"/>
                </a:lnTo>
                <a:lnTo>
                  <a:pt x="337" y="379"/>
                </a:lnTo>
                <a:lnTo>
                  <a:pt x="359" y="358"/>
                </a:lnTo>
                <a:lnTo>
                  <a:pt x="388" y="331"/>
                </a:lnTo>
                <a:lnTo>
                  <a:pt x="421" y="301"/>
                </a:lnTo>
                <a:lnTo>
                  <a:pt x="462" y="268"/>
                </a:lnTo>
                <a:lnTo>
                  <a:pt x="509" y="235"/>
                </a:lnTo>
                <a:lnTo>
                  <a:pt x="562" y="199"/>
                </a:lnTo>
                <a:lnTo>
                  <a:pt x="623" y="164"/>
                </a:lnTo>
                <a:lnTo>
                  <a:pt x="689" y="131"/>
                </a:lnTo>
                <a:lnTo>
                  <a:pt x="762" y="98"/>
                </a:lnTo>
                <a:lnTo>
                  <a:pt x="840" y="70"/>
                </a:lnTo>
                <a:lnTo>
                  <a:pt x="899" y="53"/>
                </a:lnTo>
                <a:lnTo>
                  <a:pt x="899" y="53"/>
                </a:lnTo>
                <a:lnTo>
                  <a:pt x="1010" y="25"/>
                </a:lnTo>
                <a:lnTo>
                  <a:pt x="1126" y="8"/>
                </a:lnTo>
                <a:lnTo>
                  <a:pt x="1239" y="0"/>
                </a:lnTo>
                <a:close/>
              </a:path>
            </a:pathLst>
          </a:custGeom>
          <a:solidFill>
            <a:srgbClr val="6A93B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9" name="Freeform 22"/>
          <p:cNvSpPr>
            <a:spLocks/>
          </p:cNvSpPr>
          <p:nvPr/>
        </p:nvSpPr>
        <p:spPr bwMode="auto">
          <a:xfrm>
            <a:off x="4283224" y="1631904"/>
            <a:ext cx="2150772" cy="1844372"/>
          </a:xfrm>
          <a:custGeom>
            <a:avLst/>
            <a:gdLst>
              <a:gd name="T0" fmla="*/ 1527 w 2879"/>
              <a:gd name="T1" fmla="*/ 6 h 2469"/>
              <a:gd name="T2" fmla="*/ 1783 w 2879"/>
              <a:gd name="T3" fmla="*/ 53 h 2469"/>
              <a:gd name="T4" fmla="*/ 2024 w 2879"/>
              <a:gd name="T5" fmla="*/ 141 h 2469"/>
              <a:gd name="T6" fmla="*/ 2243 w 2879"/>
              <a:gd name="T7" fmla="*/ 268 h 2469"/>
              <a:gd name="T8" fmla="*/ 2437 w 2879"/>
              <a:gd name="T9" fmla="*/ 430 h 2469"/>
              <a:gd name="T10" fmla="*/ 2601 w 2879"/>
              <a:gd name="T11" fmla="*/ 622 h 2469"/>
              <a:gd name="T12" fmla="*/ 2730 w 2879"/>
              <a:gd name="T13" fmla="*/ 839 h 2469"/>
              <a:gd name="T14" fmla="*/ 2822 w 2879"/>
              <a:gd name="T15" fmla="*/ 1078 h 2469"/>
              <a:gd name="T16" fmla="*/ 2871 w 2879"/>
              <a:gd name="T17" fmla="*/ 1334 h 2469"/>
              <a:gd name="T18" fmla="*/ 2875 w 2879"/>
              <a:gd name="T19" fmla="*/ 1534 h 2469"/>
              <a:gd name="T20" fmla="*/ 2862 w 2879"/>
              <a:gd name="T21" fmla="*/ 1647 h 2469"/>
              <a:gd name="T22" fmla="*/ 2844 w 2879"/>
              <a:gd name="T23" fmla="*/ 1733 h 2469"/>
              <a:gd name="T24" fmla="*/ 2828 w 2879"/>
              <a:gd name="T25" fmla="*/ 1786 h 2469"/>
              <a:gd name="T26" fmla="*/ 2821 w 2879"/>
              <a:gd name="T27" fmla="*/ 1806 h 2469"/>
              <a:gd name="T28" fmla="*/ 1818 w 2879"/>
              <a:gd name="T29" fmla="*/ 2469 h 2469"/>
              <a:gd name="T30" fmla="*/ 2079 w 2879"/>
              <a:gd name="T31" fmla="*/ 2015 h 2469"/>
              <a:gd name="T32" fmla="*/ 2145 w 2879"/>
              <a:gd name="T33" fmla="*/ 1894 h 2469"/>
              <a:gd name="T34" fmla="*/ 2198 w 2879"/>
              <a:gd name="T35" fmla="*/ 1800 h 2469"/>
              <a:gd name="T36" fmla="*/ 2235 w 2879"/>
              <a:gd name="T37" fmla="*/ 1716 h 2469"/>
              <a:gd name="T38" fmla="*/ 2261 w 2879"/>
              <a:gd name="T39" fmla="*/ 1635 h 2469"/>
              <a:gd name="T40" fmla="*/ 2274 w 2879"/>
              <a:gd name="T41" fmla="*/ 1541 h 2469"/>
              <a:gd name="T42" fmla="*/ 2269 w 2879"/>
              <a:gd name="T43" fmla="*/ 1383 h 2469"/>
              <a:gd name="T44" fmla="*/ 2224 w 2879"/>
              <a:gd name="T45" fmla="*/ 1189 h 2469"/>
              <a:gd name="T46" fmla="*/ 2137 w 2879"/>
              <a:gd name="T47" fmla="*/ 1013 h 2469"/>
              <a:gd name="T48" fmla="*/ 2016 w 2879"/>
              <a:gd name="T49" fmla="*/ 863 h 2469"/>
              <a:gd name="T50" fmla="*/ 1865 w 2879"/>
              <a:gd name="T51" fmla="*/ 741 h 2469"/>
              <a:gd name="T52" fmla="*/ 1689 w 2879"/>
              <a:gd name="T53" fmla="*/ 655 h 2469"/>
              <a:gd name="T54" fmla="*/ 1495 w 2879"/>
              <a:gd name="T55" fmla="*/ 610 h 2469"/>
              <a:gd name="T56" fmla="*/ 1294 w 2879"/>
              <a:gd name="T57" fmla="*/ 608 h 2469"/>
              <a:gd name="T58" fmla="*/ 1110 w 2879"/>
              <a:gd name="T59" fmla="*/ 649 h 2469"/>
              <a:gd name="T60" fmla="*/ 940 w 2879"/>
              <a:gd name="T61" fmla="*/ 728 h 2469"/>
              <a:gd name="T62" fmla="*/ 793 w 2879"/>
              <a:gd name="T63" fmla="*/ 837 h 2469"/>
              <a:gd name="T64" fmla="*/ 671 w 2879"/>
              <a:gd name="T65" fmla="*/ 976 h 2469"/>
              <a:gd name="T66" fmla="*/ 581 w 2879"/>
              <a:gd name="T67" fmla="*/ 1136 h 2469"/>
              <a:gd name="T68" fmla="*/ 427 w 2879"/>
              <a:gd name="T69" fmla="*/ 1062 h 2469"/>
              <a:gd name="T70" fmla="*/ 215 w 2879"/>
              <a:gd name="T71" fmla="*/ 998 h 2469"/>
              <a:gd name="T72" fmla="*/ 0 w 2879"/>
              <a:gd name="T73" fmla="*/ 964 h 2469"/>
              <a:gd name="T74" fmla="*/ 110 w 2879"/>
              <a:gd name="T75" fmla="*/ 735 h 2469"/>
              <a:gd name="T76" fmla="*/ 256 w 2879"/>
              <a:gd name="T77" fmla="*/ 528 h 2469"/>
              <a:gd name="T78" fmla="*/ 437 w 2879"/>
              <a:gd name="T79" fmla="*/ 348 h 2469"/>
              <a:gd name="T80" fmla="*/ 644 w 2879"/>
              <a:gd name="T81" fmla="*/ 203 h 2469"/>
              <a:gd name="T82" fmla="*/ 875 w 2879"/>
              <a:gd name="T83" fmla="*/ 94 h 2469"/>
              <a:gd name="T84" fmla="*/ 1125 w 2879"/>
              <a:gd name="T85" fmla="*/ 23 h 2469"/>
              <a:gd name="T86" fmla="*/ 1392 w 2879"/>
              <a:gd name="T87" fmla="*/ 0 h 2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79" h="2469">
                <a:moveTo>
                  <a:pt x="1392" y="0"/>
                </a:moveTo>
                <a:lnTo>
                  <a:pt x="1527" y="6"/>
                </a:lnTo>
                <a:lnTo>
                  <a:pt x="1658" y="23"/>
                </a:lnTo>
                <a:lnTo>
                  <a:pt x="1783" y="53"/>
                </a:lnTo>
                <a:lnTo>
                  <a:pt x="1906" y="92"/>
                </a:lnTo>
                <a:lnTo>
                  <a:pt x="2024" y="141"/>
                </a:lnTo>
                <a:lnTo>
                  <a:pt x="2137" y="201"/>
                </a:lnTo>
                <a:lnTo>
                  <a:pt x="2243" y="268"/>
                </a:lnTo>
                <a:lnTo>
                  <a:pt x="2343" y="346"/>
                </a:lnTo>
                <a:lnTo>
                  <a:pt x="2437" y="430"/>
                </a:lnTo>
                <a:lnTo>
                  <a:pt x="2523" y="522"/>
                </a:lnTo>
                <a:lnTo>
                  <a:pt x="2601" y="622"/>
                </a:lnTo>
                <a:lnTo>
                  <a:pt x="2670" y="728"/>
                </a:lnTo>
                <a:lnTo>
                  <a:pt x="2730" y="839"/>
                </a:lnTo>
                <a:lnTo>
                  <a:pt x="2781" y="956"/>
                </a:lnTo>
                <a:lnTo>
                  <a:pt x="2822" y="1078"/>
                </a:lnTo>
                <a:lnTo>
                  <a:pt x="2852" y="1205"/>
                </a:lnTo>
                <a:lnTo>
                  <a:pt x="2871" y="1334"/>
                </a:lnTo>
                <a:lnTo>
                  <a:pt x="2879" y="1469"/>
                </a:lnTo>
                <a:lnTo>
                  <a:pt x="2875" y="1534"/>
                </a:lnTo>
                <a:lnTo>
                  <a:pt x="2869" y="1594"/>
                </a:lnTo>
                <a:lnTo>
                  <a:pt x="2862" y="1647"/>
                </a:lnTo>
                <a:lnTo>
                  <a:pt x="2852" y="1694"/>
                </a:lnTo>
                <a:lnTo>
                  <a:pt x="2844" y="1733"/>
                </a:lnTo>
                <a:lnTo>
                  <a:pt x="2834" y="1764"/>
                </a:lnTo>
                <a:lnTo>
                  <a:pt x="2828" y="1786"/>
                </a:lnTo>
                <a:lnTo>
                  <a:pt x="2822" y="1800"/>
                </a:lnTo>
                <a:lnTo>
                  <a:pt x="2821" y="1806"/>
                </a:lnTo>
                <a:lnTo>
                  <a:pt x="2623" y="2277"/>
                </a:lnTo>
                <a:lnTo>
                  <a:pt x="1818" y="2469"/>
                </a:lnTo>
                <a:lnTo>
                  <a:pt x="2040" y="2087"/>
                </a:lnTo>
                <a:lnTo>
                  <a:pt x="2079" y="2015"/>
                </a:lnTo>
                <a:lnTo>
                  <a:pt x="2114" y="1950"/>
                </a:lnTo>
                <a:lnTo>
                  <a:pt x="2145" y="1894"/>
                </a:lnTo>
                <a:lnTo>
                  <a:pt x="2173" y="1845"/>
                </a:lnTo>
                <a:lnTo>
                  <a:pt x="2198" y="1800"/>
                </a:lnTo>
                <a:lnTo>
                  <a:pt x="2218" y="1757"/>
                </a:lnTo>
                <a:lnTo>
                  <a:pt x="2235" y="1716"/>
                </a:lnTo>
                <a:lnTo>
                  <a:pt x="2251" y="1676"/>
                </a:lnTo>
                <a:lnTo>
                  <a:pt x="2261" y="1635"/>
                </a:lnTo>
                <a:lnTo>
                  <a:pt x="2269" y="1590"/>
                </a:lnTo>
                <a:lnTo>
                  <a:pt x="2274" y="1541"/>
                </a:lnTo>
                <a:lnTo>
                  <a:pt x="2274" y="1487"/>
                </a:lnTo>
                <a:lnTo>
                  <a:pt x="2269" y="1383"/>
                </a:lnTo>
                <a:lnTo>
                  <a:pt x="2253" y="1285"/>
                </a:lnTo>
                <a:lnTo>
                  <a:pt x="2224" y="1189"/>
                </a:lnTo>
                <a:lnTo>
                  <a:pt x="2186" y="1099"/>
                </a:lnTo>
                <a:lnTo>
                  <a:pt x="2137" y="1013"/>
                </a:lnTo>
                <a:lnTo>
                  <a:pt x="2081" y="935"/>
                </a:lnTo>
                <a:lnTo>
                  <a:pt x="2016" y="863"/>
                </a:lnTo>
                <a:lnTo>
                  <a:pt x="1944" y="798"/>
                </a:lnTo>
                <a:lnTo>
                  <a:pt x="1865" y="741"/>
                </a:lnTo>
                <a:lnTo>
                  <a:pt x="1779" y="694"/>
                </a:lnTo>
                <a:lnTo>
                  <a:pt x="1689" y="655"/>
                </a:lnTo>
                <a:lnTo>
                  <a:pt x="1593" y="628"/>
                </a:lnTo>
                <a:lnTo>
                  <a:pt x="1495" y="610"/>
                </a:lnTo>
                <a:lnTo>
                  <a:pt x="1392" y="604"/>
                </a:lnTo>
                <a:lnTo>
                  <a:pt x="1294" y="608"/>
                </a:lnTo>
                <a:lnTo>
                  <a:pt x="1200" y="624"/>
                </a:lnTo>
                <a:lnTo>
                  <a:pt x="1110" y="649"/>
                </a:lnTo>
                <a:lnTo>
                  <a:pt x="1022" y="685"/>
                </a:lnTo>
                <a:lnTo>
                  <a:pt x="940" y="728"/>
                </a:lnTo>
                <a:lnTo>
                  <a:pt x="863" y="778"/>
                </a:lnTo>
                <a:lnTo>
                  <a:pt x="793" y="837"/>
                </a:lnTo>
                <a:lnTo>
                  <a:pt x="728" y="904"/>
                </a:lnTo>
                <a:lnTo>
                  <a:pt x="671" y="976"/>
                </a:lnTo>
                <a:lnTo>
                  <a:pt x="622" y="1054"/>
                </a:lnTo>
                <a:lnTo>
                  <a:pt x="581" y="1136"/>
                </a:lnTo>
                <a:lnTo>
                  <a:pt x="530" y="1107"/>
                </a:lnTo>
                <a:lnTo>
                  <a:pt x="427" y="1062"/>
                </a:lnTo>
                <a:lnTo>
                  <a:pt x="321" y="1027"/>
                </a:lnTo>
                <a:lnTo>
                  <a:pt x="215" y="998"/>
                </a:lnTo>
                <a:lnTo>
                  <a:pt x="108" y="978"/>
                </a:lnTo>
                <a:lnTo>
                  <a:pt x="0" y="964"/>
                </a:lnTo>
                <a:lnTo>
                  <a:pt x="49" y="847"/>
                </a:lnTo>
                <a:lnTo>
                  <a:pt x="110" y="735"/>
                </a:lnTo>
                <a:lnTo>
                  <a:pt x="178" y="628"/>
                </a:lnTo>
                <a:lnTo>
                  <a:pt x="256" y="528"/>
                </a:lnTo>
                <a:lnTo>
                  <a:pt x="343" y="434"/>
                </a:lnTo>
                <a:lnTo>
                  <a:pt x="437" y="348"/>
                </a:lnTo>
                <a:lnTo>
                  <a:pt x="536" y="272"/>
                </a:lnTo>
                <a:lnTo>
                  <a:pt x="644" y="203"/>
                </a:lnTo>
                <a:lnTo>
                  <a:pt x="756" y="143"/>
                </a:lnTo>
                <a:lnTo>
                  <a:pt x="875" y="94"/>
                </a:lnTo>
                <a:lnTo>
                  <a:pt x="998" y="53"/>
                </a:lnTo>
                <a:lnTo>
                  <a:pt x="1125" y="23"/>
                </a:lnTo>
                <a:lnTo>
                  <a:pt x="1257" y="6"/>
                </a:lnTo>
                <a:lnTo>
                  <a:pt x="1392" y="0"/>
                </a:lnTo>
                <a:close/>
              </a:path>
            </a:pathLst>
          </a:custGeom>
          <a:solidFill>
            <a:srgbClr val="9DC3E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0" name="Freeform 23"/>
          <p:cNvSpPr>
            <a:spLocks/>
          </p:cNvSpPr>
          <p:nvPr/>
        </p:nvSpPr>
        <p:spPr bwMode="auto">
          <a:xfrm>
            <a:off x="3086027" y="2349326"/>
            <a:ext cx="2047642" cy="2191126"/>
          </a:xfrm>
          <a:custGeom>
            <a:avLst/>
            <a:gdLst>
              <a:gd name="T0" fmla="*/ 1566 w 2740"/>
              <a:gd name="T1" fmla="*/ 2 h 2933"/>
              <a:gd name="T2" fmla="*/ 1795 w 2740"/>
              <a:gd name="T3" fmla="*/ 34 h 2933"/>
              <a:gd name="T4" fmla="*/ 2020 w 2740"/>
              <a:gd name="T5" fmla="*/ 100 h 2933"/>
              <a:gd name="T6" fmla="*/ 2188 w 2740"/>
              <a:gd name="T7" fmla="*/ 180 h 2933"/>
              <a:gd name="T8" fmla="*/ 2284 w 2740"/>
              <a:gd name="T9" fmla="*/ 243 h 2933"/>
              <a:gd name="T10" fmla="*/ 2353 w 2740"/>
              <a:gd name="T11" fmla="*/ 298 h 2933"/>
              <a:gd name="T12" fmla="*/ 2394 w 2740"/>
              <a:gd name="T13" fmla="*/ 335 h 2933"/>
              <a:gd name="T14" fmla="*/ 2407 w 2740"/>
              <a:gd name="T15" fmla="*/ 351 h 2933"/>
              <a:gd name="T16" fmla="*/ 2566 w 2740"/>
              <a:gd name="T17" fmla="*/ 1511 h 2933"/>
              <a:gd name="T18" fmla="*/ 2270 w 2740"/>
              <a:gd name="T19" fmla="*/ 1086 h 2933"/>
              <a:gd name="T20" fmla="*/ 2171 w 2740"/>
              <a:gd name="T21" fmla="*/ 934 h 2933"/>
              <a:gd name="T22" fmla="*/ 2039 w 2740"/>
              <a:gd name="T23" fmla="*/ 801 h 2933"/>
              <a:gd name="T24" fmla="*/ 1879 w 2740"/>
              <a:gd name="T25" fmla="*/ 697 h 2933"/>
              <a:gd name="T26" fmla="*/ 1701 w 2740"/>
              <a:gd name="T27" fmla="*/ 630 h 2933"/>
              <a:gd name="T28" fmla="*/ 1517 w 2740"/>
              <a:gd name="T29" fmla="*/ 605 h 2933"/>
              <a:gd name="T30" fmla="*/ 1337 w 2740"/>
              <a:gd name="T31" fmla="*/ 619 h 2933"/>
              <a:gd name="T32" fmla="*/ 1163 w 2740"/>
              <a:gd name="T33" fmla="*/ 666 h 2933"/>
              <a:gd name="T34" fmla="*/ 1002 w 2740"/>
              <a:gd name="T35" fmla="*/ 750 h 2933"/>
              <a:gd name="T36" fmla="*/ 859 w 2740"/>
              <a:gd name="T37" fmla="*/ 865 h 2933"/>
              <a:gd name="T38" fmla="*/ 742 w 2740"/>
              <a:gd name="T39" fmla="*/ 1010 h 2933"/>
              <a:gd name="T40" fmla="*/ 658 w 2740"/>
              <a:gd name="T41" fmla="*/ 1182 h 2933"/>
              <a:gd name="T42" fmla="*/ 611 w 2740"/>
              <a:gd name="T43" fmla="*/ 1362 h 2933"/>
              <a:gd name="T44" fmla="*/ 605 w 2740"/>
              <a:gd name="T45" fmla="*/ 1546 h 2933"/>
              <a:gd name="T46" fmla="*/ 636 w 2740"/>
              <a:gd name="T47" fmla="*/ 1724 h 2933"/>
              <a:gd name="T48" fmla="*/ 701 w 2740"/>
              <a:gd name="T49" fmla="*/ 1892 h 2933"/>
              <a:gd name="T50" fmla="*/ 800 w 2740"/>
              <a:gd name="T51" fmla="*/ 2043 h 2933"/>
              <a:gd name="T52" fmla="*/ 932 w 2740"/>
              <a:gd name="T53" fmla="*/ 2174 h 2933"/>
              <a:gd name="T54" fmla="*/ 1092 w 2740"/>
              <a:gd name="T55" fmla="*/ 2276 h 2933"/>
              <a:gd name="T56" fmla="*/ 1200 w 2740"/>
              <a:gd name="T57" fmla="*/ 2319 h 2933"/>
              <a:gd name="T58" fmla="*/ 1300 w 2740"/>
              <a:gd name="T59" fmla="*/ 2338 h 2933"/>
              <a:gd name="T60" fmla="*/ 1401 w 2740"/>
              <a:gd name="T61" fmla="*/ 2342 h 2933"/>
              <a:gd name="T62" fmla="*/ 1519 w 2740"/>
              <a:gd name="T63" fmla="*/ 2334 h 2933"/>
              <a:gd name="T64" fmla="*/ 1666 w 2740"/>
              <a:gd name="T65" fmla="*/ 2328 h 2933"/>
              <a:gd name="T66" fmla="*/ 2184 w 2740"/>
              <a:gd name="T67" fmla="*/ 2303 h 2933"/>
              <a:gd name="T68" fmla="*/ 1135 w 2740"/>
              <a:gd name="T69" fmla="*/ 2902 h 2933"/>
              <a:gd name="T70" fmla="*/ 1110 w 2740"/>
              <a:gd name="T71" fmla="*/ 2898 h 2933"/>
              <a:gd name="T72" fmla="*/ 1037 w 2740"/>
              <a:gd name="T73" fmla="*/ 2884 h 2933"/>
              <a:gd name="T74" fmla="*/ 928 w 2740"/>
              <a:gd name="T75" fmla="*/ 2851 h 2933"/>
              <a:gd name="T76" fmla="*/ 791 w 2740"/>
              <a:gd name="T77" fmla="*/ 2794 h 2933"/>
              <a:gd name="T78" fmla="*/ 638 w 2740"/>
              <a:gd name="T79" fmla="*/ 2706 h 2933"/>
              <a:gd name="T80" fmla="*/ 511 w 2740"/>
              <a:gd name="T81" fmla="*/ 2610 h 2933"/>
              <a:gd name="T82" fmla="*/ 421 w 2740"/>
              <a:gd name="T83" fmla="*/ 2526 h 2933"/>
              <a:gd name="T84" fmla="*/ 266 w 2740"/>
              <a:gd name="T85" fmla="*/ 2336 h 2933"/>
              <a:gd name="T86" fmla="*/ 145 w 2740"/>
              <a:gd name="T87" fmla="*/ 2129 h 2933"/>
              <a:gd name="T88" fmla="*/ 59 w 2740"/>
              <a:gd name="T89" fmla="*/ 1904 h 2933"/>
              <a:gd name="T90" fmla="*/ 10 w 2740"/>
              <a:gd name="T91" fmla="*/ 1667 h 2933"/>
              <a:gd name="T92" fmla="*/ 0 w 2740"/>
              <a:gd name="T93" fmla="*/ 1425 h 2933"/>
              <a:gd name="T94" fmla="*/ 29 w 2740"/>
              <a:gd name="T95" fmla="*/ 1182 h 2933"/>
              <a:gd name="T96" fmla="*/ 102 w 2740"/>
              <a:gd name="T97" fmla="*/ 941 h 2933"/>
              <a:gd name="T98" fmla="*/ 211 w 2740"/>
              <a:gd name="T99" fmla="*/ 718 h 2933"/>
              <a:gd name="T100" fmla="*/ 350 w 2740"/>
              <a:gd name="T101" fmla="*/ 527 h 2933"/>
              <a:gd name="T102" fmla="*/ 513 w 2740"/>
              <a:gd name="T103" fmla="*/ 362 h 2933"/>
              <a:gd name="T104" fmla="*/ 697 w 2740"/>
              <a:gd name="T105" fmla="*/ 225 h 2933"/>
              <a:gd name="T106" fmla="*/ 898 w 2740"/>
              <a:gd name="T107" fmla="*/ 122 h 2933"/>
              <a:gd name="T108" fmla="*/ 1114 w 2740"/>
              <a:gd name="T109" fmla="*/ 47 h 2933"/>
              <a:gd name="T110" fmla="*/ 1337 w 2740"/>
              <a:gd name="T111" fmla="*/ 8 h 2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740" h="2933">
                <a:moveTo>
                  <a:pt x="1450" y="0"/>
                </a:moveTo>
                <a:lnTo>
                  <a:pt x="1566" y="2"/>
                </a:lnTo>
                <a:lnTo>
                  <a:pt x="1679" y="12"/>
                </a:lnTo>
                <a:lnTo>
                  <a:pt x="1795" y="34"/>
                </a:lnTo>
                <a:lnTo>
                  <a:pt x="1908" y="61"/>
                </a:lnTo>
                <a:lnTo>
                  <a:pt x="2020" y="100"/>
                </a:lnTo>
                <a:lnTo>
                  <a:pt x="2131" y="147"/>
                </a:lnTo>
                <a:lnTo>
                  <a:pt x="2188" y="180"/>
                </a:lnTo>
                <a:lnTo>
                  <a:pt x="2239" y="212"/>
                </a:lnTo>
                <a:lnTo>
                  <a:pt x="2284" y="243"/>
                </a:lnTo>
                <a:lnTo>
                  <a:pt x="2321" y="272"/>
                </a:lnTo>
                <a:lnTo>
                  <a:pt x="2353" y="298"/>
                </a:lnTo>
                <a:lnTo>
                  <a:pt x="2376" y="319"/>
                </a:lnTo>
                <a:lnTo>
                  <a:pt x="2394" y="335"/>
                </a:lnTo>
                <a:lnTo>
                  <a:pt x="2404" y="347"/>
                </a:lnTo>
                <a:lnTo>
                  <a:pt x="2407" y="351"/>
                </a:lnTo>
                <a:lnTo>
                  <a:pt x="2740" y="738"/>
                </a:lnTo>
                <a:lnTo>
                  <a:pt x="2566" y="1511"/>
                </a:lnTo>
                <a:lnTo>
                  <a:pt x="2308" y="1170"/>
                </a:lnTo>
                <a:lnTo>
                  <a:pt x="2270" y="1086"/>
                </a:lnTo>
                <a:lnTo>
                  <a:pt x="2225" y="1008"/>
                </a:lnTo>
                <a:lnTo>
                  <a:pt x="2171" y="934"/>
                </a:lnTo>
                <a:lnTo>
                  <a:pt x="2110" y="863"/>
                </a:lnTo>
                <a:lnTo>
                  <a:pt x="2039" y="801"/>
                </a:lnTo>
                <a:lnTo>
                  <a:pt x="1963" y="746"/>
                </a:lnTo>
                <a:lnTo>
                  <a:pt x="1879" y="697"/>
                </a:lnTo>
                <a:lnTo>
                  <a:pt x="1791" y="660"/>
                </a:lnTo>
                <a:lnTo>
                  <a:pt x="1701" y="630"/>
                </a:lnTo>
                <a:lnTo>
                  <a:pt x="1609" y="613"/>
                </a:lnTo>
                <a:lnTo>
                  <a:pt x="1517" y="605"/>
                </a:lnTo>
                <a:lnTo>
                  <a:pt x="1427" y="607"/>
                </a:lnTo>
                <a:lnTo>
                  <a:pt x="1337" y="619"/>
                </a:lnTo>
                <a:lnTo>
                  <a:pt x="1249" y="638"/>
                </a:lnTo>
                <a:lnTo>
                  <a:pt x="1163" y="666"/>
                </a:lnTo>
                <a:lnTo>
                  <a:pt x="1080" y="703"/>
                </a:lnTo>
                <a:lnTo>
                  <a:pt x="1002" y="750"/>
                </a:lnTo>
                <a:lnTo>
                  <a:pt x="928" y="802"/>
                </a:lnTo>
                <a:lnTo>
                  <a:pt x="859" y="865"/>
                </a:lnTo>
                <a:lnTo>
                  <a:pt x="799" y="934"/>
                </a:lnTo>
                <a:lnTo>
                  <a:pt x="742" y="1010"/>
                </a:lnTo>
                <a:lnTo>
                  <a:pt x="695" y="1094"/>
                </a:lnTo>
                <a:lnTo>
                  <a:pt x="658" y="1182"/>
                </a:lnTo>
                <a:lnTo>
                  <a:pt x="628" y="1272"/>
                </a:lnTo>
                <a:lnTo>
                  <a:pt x="611" y="1362"/>
                </a:lnTo>
                <a:lnTo>
                  <a:pt x="603" y="1454"/>
                </a:lnTo>
                <a:lnTo>
                  <a:pt x="605" y="1546"/>
                </a:lnTo>
                <a:lnTo>
                  <a:pt x="617" y="1636"/>
                </a:lnTo>
                <a:lnTo>
                  <a:pt x="636" y="1724"/>
                </a:lnTo>
                <a:lnTo>
                  <a:pt x="663" y="1810"/>
                </a:lnTo>
                <a:lnTo>
                  <a:pt x="701" y="1892"/>
                </a:lnTo>
                <a:lnTo>
                  <a:pt x="748" y="1970"/>
                </a:lnTo>
                <a:lnTo>
                  <a:pt x="800" y="2043"/>
                </a:lnTo>
                <a:lnTo>
                  <a:pt x="863" y="2111"/>
                </a:lnTo>
                <a:lnTo>
                  <a:pt x="932" y="2174"/>
                </a:lnTo>
                <a:lnTo>
                  <a:pt x="1008" y="2229"/>
                </a:lnTo>
                <a:lnTo>
                  <a:pt x="1092" y="2276"/>
                </a:lnTo>
                <a:lnTo>
                  <a:pt x="1147" y="2301"/>
                </a:lnTo>
                <a:lnTo>
                  <a:pt x="1200" y="2319"/>
                </a:lnTo>
                <a:lnTo>
                  <a:pt x="1249" y="2332"/>
                </a:lnTo>
                <a:lnTo>
                  <a:pt x="1300" y="2338"/>
                </a:lnTo>
                <a:lnTo>
                  <a:pt x="1349" y="2342"/>
                </a:lnTo>
                <a:lnTo>
                  <a:pt x="1401" y="2342"/>
                </a:lnTo>
                <a:lnTo>
                  <a:pt x="1458" y="2338"/>
                </a:lnTo>
                <a:lnTo>
                  <a:pt x="1519" y="2334"/>
                </a:lnTo>
                <a:lnTo>
                  <a:pt x="1587" y="2330"/>
                </a:lnTo>
                <a:lnTo>
                  <a:pt x="1666" y="2328"/>
                </a:lnTo>
                <a:lnTo>
                  <a:pt x="1752" y="2326"/>
                </a:lnTo>
                <a:lnTo>
                  <a:pt x="2184" y="2303"/>
                </a:lnTo>
                <a:lnTo>
                  <a:pt x="1646" y="2933"/>
                </a:lnTo>
                <a:lnTo>
                  <a:pt x="1135" y="2902"/>
                </a:lnTo>
                <a:lnTo>
                  <a:pt x="1129" y="2902"/>
                </a:lnTo>
                <a:lnTo>
                  <a:pt x="1110" y="2898"/>
                </a:lnTo>
                <a:lnTo>
                  <a:pt x="1078" y="2892"/>
                </a:lnTo>
                <a:lnTo>
                  <a:pt x="1037" y="2884"/>
                </a:lnTo>
                <a:lnTo>
                  <a:pt x="986" y="2870"/>
                </a:lnTo>
                <a:lnTo>
                  <a:pt x="928" y="2851"/>
                </a:lnTo>
                <a:lnTo>
                  <a:pt x="861" y="2827"/>
                </a:lnTo>
                <a:lnTo>
                  <a:pt x="791" y="2794"/>
                </a:lnTo>
                <a:lnTo>
                  <a:pt x="716" y="2755"/>
                </a:lnTo>
                <a:lnTo>
                  <a:pt x="638" y="2706"/>
                </a:lnTo>
                <a:lnTo>
                  <a:pt x="558" y="2647"/>
                </a:lnTo>
                <a:lnTo>
                  <a:pt x="511" y="2610"/>
                </a:lnTo>
                <a:lnTo>
                  <a:pt x="511" y="2610"/>
                </a:lnTo>
                <a:lnTo>
                  <a:pt x="421" y="2526"/>
                </a:lnTo>
                <a:lnTo>
                  <a:pt x="339" y="2434"/>
                </a:lnTo>
                <a:lnTo>
                  <a:pt x="266" y="2336"/>
                </a:lnTo>
                <a:lnTo>
                  <a:pt x="200" y="2235"/>
                </a:lnTo>
                <a:lnTo>
                  <a:pt x="145" y="2129"/>
                </a:lnTo>
                <a:lnTo>
                  <a:pt x="96" y="2017"/>
                </a:lnTo>
                <a:lnTo>
                  <a:pt x="59" y="1904"/>
                </a:lnTo>
                <a:lnTo>
                  <a:pt x="29" y="1787"/>
                </a:lnTo>
                <a:lnTo>
                  <a:pt x="10" y="1667"/>
                </a:lnTo>
                <a:lnTo>
                  <a:pt x="0" y="1546"/>
                </a:lnTo>
                <a:lnTo>
                  <a:pt x="0" y="1425"/>
                </a:lnTo>
                <a:lnTo>
                  <a:pt x="10" y="1303"/>
                </a:lnTo>
                <a:lnTo>
                  <a:pt x="29" y="1182"/>
                </a:lnTo>
                <a:lnTo>
                  <a:pt x="61" y="1061"/>
                </a:lnTo>
                <a:lnTo>
                  <a:pt x="102" y="941"/>
                </a:lnTo>
                <a:lnTo>
                  <a:pt x="155" y="824"/>
                </a:lnTo>
                <a:lnTo>
                  <a:pt x="211" y="718"/>
                </a:lnTo>
                <a:lnTo>
                  <a:pt x="278" y="619"/>
                </a:lnTo>
                <a:lnTo>
                  <a:pt x="350" y="527"/>
                </a:lnTo>
                <a:lnTo>
                  <a:pt x="429" y="441"/>
                </a:lnTo>
                <a:lnTo>
                  <a:pt x="513" y="362"/>
                </a:lnTo>
                <a:lnTo>
                  <a:pt x="603" y="290"/>
                </a:lnTo>
                <a:lnTo>
                  <a:pt x="697" y="225"/>
                </a:lnTo>
                <a:lnTo>
                  <a:pt x="797" y="171"/>
                </a:lnTo>
                <a:lnTo>
                  <a:pt x="898" y="122"/>
                </a:lnTo>
                <a:lnTo>
                  <a:pt x="1004" y="81"/>
                </a:lnTo>
                <a:lnTo>
                  <a:pt x="1114" y="47"/>
                </a:lnTo>
                <a:lnTo>
                  <a:pt x="1223" y="24"/>
                </a:lnTo>
                <a:lnTo>
                  <a:pt x="1337" y="8"/>
                </a:lnTo>
                <a:lnTo>
                  <a:pt x="1450" y="0"/>
                </a:lnTo>
                <a:close/>
              </a:path>
            </a:pathLst>
          </a:custGeom>
          <a:solidFill>
            <a:srgbClr val="BDD7E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51" name="Group 50"/>
          <p:cNvGrpSpPr/>
          <p:nvPr/>
        </p:nvGrpSpPr>
        <p:grpSpPr>
          <a:xfrm>
            <a:off x="5074455" y="2265627"/>
            <a:ext cx="429310" cy="405572"/>
            <a:chOff x="3592513" y="1063626"/>
            <a:chExt cx="4995863" cy="4719638"/>
          </a:xfrm>
          <a:solidFill>
            <a:srgbClr val="1F4E79"/>
          </a:solidFill>
        </p:grpSpPr>
        <p:sp>
          <p:nvSpPr>
            <p:cNvPr id="76" name="Freeform 45"/>
            <p:cNvSpPr>
              <a:spLocks/>
            </p:cNvSpPr>
            <p:nvPr/>
          </p:nvSpPr>
          <p:spPr bwMode="auto">
            <a:xfrm>
              <a:off x="3592513" y="3014663"/>
              <a:ext cx="2541588" cy="2744788"/>
            </a:xfrm>
            <a:custGeom>
              <a:avLst/>
              <a:gdLst>
                <a:gd name="T0" fmla="*/ 0 w 3203"/>
                <a:gd name="T1" fmla="*/ 0 h 3457"/>
                <a:gd name="T2" fmla="*/ 3203 w 3203"/>
                <a:gd name="T3" fmla="*/ 0 h 3457"/>
                <a:gd name="T4" fmla="*/ 3203 w 3203"/>
                <a:gd name="T5" fmla="*/ 342 h 3457"/>
                <a:gd name="T6" fmla="*/ 2538 w 3203"/>
                <a:gd name="T7" fmla="*/ 342 h 3457"/>
                <a:gd name="T8" fmla="*/ 2538 w 3203"/>
                <a:gd name="T9" fmla="*/ 3457 h 3457"/>
                <a:gd name="T10" fmla="*/ 273 w 3203"/>
                <a:gd name="T11" fmla="*/ 3457 h 3457"/>
                <a:gd name="T12" fmla="*/ 273 w 3203"/>
                <a:gd name="T13" fmla="*/ 342 h 3457"/>
                <a:gd name="T14" fmla="*/ 0 w 3203"/>
                <a:gd name="T15" fmla="*/ 342 h 3457"/>
                <a:gd name="T16" fmla="*/ 0 w 3203"/>
                <a:gd name="T17" fmla="*/ 0 h 3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3" h="3457">
                  <a:moveTo>
                    <a:pt x="0" y="0"/>
                  </a:moveTo>
                  <a:lnTo>
                    <a:pt x="3203" y="0"/>
                  </a:lnTo>
                  <a:lnTo>
                    <a:pt x="3203" y="342"/>
                  </a:lnTo>
                  <a:lnTo>
                    <a:pt x="2538" y="342"/>
                  </a:lnTo>
                  <a:lnTo>
                    <a:pt x="2538" y="3457"/>
                  </a:lnTo>
                  <a:lnTo>
                    <a:pt x="273" y="3457"/>
                  </a:lnTo>
                  <a:lnTo>
                    <a:pt x="273" y="342"/>
                  </a:lnTo>
                  <a:lnTo>
                    <a:pt x="0" y="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7" name="Freeform 46"/>
            <p:cNvSpPr>
              <a:spLocks/>
            </p:cNvSpPr>
            <p:nvPr/>
          </p:nvSpPr>
          <p:spPr bwMode="auto">
            <a:xfrm>
              <a:off x="5689600" y="2193926"/>
              <a:ext cx="2449513" cy="3568700"/>
            </a:xfrm>
            <a:custGeom>
              <a:avLst/>
              <a:gdLst>
                <a:gd name="T0" fmla="*/ 2508 w 3086"/>
                <a:gd name="T1" fmla="*/ 4 h 4496"/>
                <a:gd name="T2" fmla="*/ 2599 w 3086"/>
                <a:gd name="T3" fmla="*/ 23 h 4496"/>
                <a:gd name="T4" fmla="*/ 2657 w 3086"/>
                <a:gd name="T5" fmla="*/ 38 h 4496"/>
                <a:gd name="T6" fmla="*/ 2720 w 3086"/>
                <a:gd name="T7" fmla="*/ 63 h 4496"/>
                <a:gd name="T8" fmla="*/ 2880 w 3086"/>
                <a:gd name="T9" fmla="*/ 166 h 4496"/>
                <a:gd name="T10" fmla="*/ 3008 w 3086"/>
                <a:gd name="T11" fmla="*/ 309 h 4496"/>
                <a:gd name="T12" fmla="*/ 3080 w 3086"/>
                <a:gd name="T13" fmla="*/ 487 h 4496"/>
                <a:gd name="T14" fmla="*/ 2914 w 3086"/>
                <a:gd name="T15" fmla="*/ 2148 h 4496"/>
                <a:gd name="T16" fmla="*/ 2857 w 3086"/>
                <a:gd name="T17" fmla="*/ 2344 h 4496"/>
                <a:gd name="T18" fmla="*/ 2737 w 3086"/>
                <a:gd name="T19" fmla="*/ 2480 h 4496"/>
                <a:gd name="T20" fmla="*/ 2555 w 3086"/>
                <a:gd name="T21" fmla="*/ 2560 h 4496"/>
                <a:gd name="T22" fmla="*/ 2315 w 3086"/>
                <a:gd name="T23" fmla="*/ 2591 h 4496"/>
                <a:gd name="T24" fmla="*/ 2219 w 3086"/>
                <a:gd name="T25" fmla="*/ 2591 h 4496"/>
                <a:gd name="T26" fmla="*/ 1965 w 3086"/>
                <a:gd name="T27" fmla="*/ 2581 h 4496"/>
                <a:gd name="T28" fmla="*/ 1709 w 3086"/>
                <a:gd name="T29" fmla="*/ 2585 h 4496"/>
                <a:gd name="T30" fmla="*/ 1478 w 3086"/>
                <a:gd name="T31" fmla="*/ 2606 h 4496"/>
                <a:gd name="T32" fmla="*/ 1291 w 3086"/>
                <a:gd name="T33" fmla="*/ 2650 h 4496"/>
                <a:gd name="T34" fmla="*/ 1173 w 3086"/>
                <a:gd name="T35" fmla="*/ 2722 h 4496"/>
                <a:gd name="T36" fmla="*/ 1106 w 3086"/>
                <a:gd name="T37" fmla="*/ 2860 h 4496"/>
                <a:gd name="T38" fmla="*/ 1018 w 3086"/>
                <a:gd name="T39" fmla="*/ 3091 h 4496"/>
                <a:gd name="T40" fmla="*/ 919 w 3086"/>
                <a:gd name="T41" fmla="*/ 3391 h 4496"/>
                <a:gd name="T42" fmla="*/ 812 w 3086"/>
                <a:gd name="T43" fmla="*/ 3738 h 4496"/>
                <a:gd name="T44" fmla="*/ 709 w 3086"/>
                <a:gd name="T45" fmla="*/ 4110 h 4496"/>
                <a:gd name="T46" fmla="*/ 628 w 3086"/>
                <a:gd name="T47" fmla="*/ 4341 h 4496"/>
                <a:gd name="T48" fmla="*/ 506 w 3086"/>
                <a:gd name="T49" fmla="*/ 4454 h 4496"/>
                <a:gd name="T50" fmla="*/ 344 w 3086"/>
                <a:gd name="T51" fmla="*/ 4496 h 4496"/>
                <a:gd name="T52" fmla="*/ 206 w 3086"/>
                <a:gd name="T53" fmla="*/ 4467 h 4496"/>
                <a:gd name="T54" fmla="*/ 78 w 3086"/>
                <a:gd name="T55" fmla="*/ 4372 h 4496"/>
                <a:gd name="T56" fmla="*/ 8 w 3086"/>
                <a:gd name="T57" fmla="*/ 4231 h 4496"/>
                <a:gd name="T58" fmla="*/ 10 w 3086"/>
                <a:gd name="T59" fmla="*/ 4068 h 4496"/>
                <a:gd name="T60" fmla="*/ 61 w 3086"/>
                <a:gd name="T61" fmla="*/ 3872 h 4496"/>
                <a:gd name="T62" fmla="*/ 132 w 3086"/>
                <a:gd name="T63" fmla="*/ 3606 h 4496"/>
                <a:gd name="T64" fmla="*/ 218 w 3086"/>
                <a:gd name="T65" fmla="*/ 3299 h 4496"/>
                <a:gd name="T66" fmla="*/ 313 w 3086"/>
                <a:gd name="T67" fmla="*/ 2984 h 4496"/>
                <a:gd name="T68" fmla="*/ 413 w 3086"/>
                <a:gd name="T69" fmla="*/ 2686 h 4496"/>
                <a:gd name="T70" fmla="*/ 508 w 3086"/>
                <a:gd name="T71" fmla="*/ 2438 h 4496"/>
                <a:gd name="T72" fmla="*/ 596 w 3086"/>
                <a:gd name="T73" fmla="*/ 2266 h 4496"/>
                <a:gd name="T74" fmla="*/ 741 w 3086"/>
                <a:gd name="T75" fmla="*/ 2125 h 4496"/>
                <a:gd name="T76" fmla="*/ 966 w 3086"/>
                <a:gd name="T77" fmla="*/ 2020 h 4496"/>
                <a:gd name="T78" fmla="*/ 1272 w 3086"/>
                <a:gd name="T79" fmla="*/ 1951 h 4496"/>
                <a:gd name="T80" fmla="*/ 1658 w 3086"/>
                <a:gd name="T81" fmla="*/ 1917 h 4496"/>
                <a:gd name="T82" fmla="*/ 1654 w 3086"/>
                <a:gd name="T83" fmla="*/ 949 h 4496"/>
                <a:gd name="T84" fmla="*/ 1295 w 3086"/>
                <a:gd name="T85" fmla="*/ 991 h 4496"/>
                <a:gd name="T86" fmla="*/ 867 w 3086"/>
                <a:gd name="T87" fmla="*/ 981 h 4496"/>
                <a:gd name="T88" fmla="*/ 384 w 3086"/>
                <a:gd name="T89" fmla="*/ 911 h 4496"/>
                <a:gd name="T90" fmla="*/ 237 w 3086"/>
                <a:gd name="T91" fmla="*/ 838 h 4496"/>
                <a:gd name="T92" fmla="*/ 151 w 3086"/>
                <a:gd name="T93" fmla="*/ 708 h 4496"/>
                <a:gd name="T94" fmla="*/ 140 w 3086"/>
                <a:gd name="T95" fmla="*/ 546 h 4496"/>
                <a:gd name="T96" fmla="*/ 212 w 3086"/>
                <a:gd name="T97" fmla="*/ 399 h 4496"/>
                <a:gd name="T98" fmla="*/ 342 w 3086"/>
                <a:gd name="T99" fmla="*/ 311 h 4496"/>
                <a:gd name="T100" fmla="*/ 504 w 3086"/>
                <a:gd name="T101" fmla="*/ 302 h 4496"/>
                <a:gd name="T102" fmla="*/ 976 w 3086"/>
                <a:gd name="T103" fmla="*/ 367 h 4496"/>
                <a:gd name="T104" fmla="*/ 1383 w 3086"/>
                <a:gd name="T105" fmla="*/ 363 h 4496"/>
                <a:gd name="T106" fmla="*/ 1727 w 3086"/>
                <a:gd name="T107" fmla="*/ 292 h 4496"/>
                <a:gd name="T108" fmla="*/ 2003 w 3086"/>
                <a:gd name="T109" fmla="*/ 153 h 4496"/>
                <a:gd name="T110" fmla="*/ 2038 w 3086"/>
                <a:gd name="T111" fmla="*/ 130 h 4496"/>
                <a:gd name="T112" fmla="*/ 2131 w 3086"/>
                <a:gd name="T113" fmla="*/ 78 h 4496"/>
                <a:gd name="T114" fmla="*/ 2259 w 3086"/>
                <a:gd name="T115" fmla="*/ 27 h 4496"/>
                <a:gd name="T116" fmla="*/ 2361 w 3086"/>
                <a:gd name="T117" fmla="*/ 6 h 4496"/>
                <a:gd name="T118" fmla="*/ 2433 w 3086"/>
                <a:gd name="T119" fmla="*/ 0 h 4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6" h="4496">
                  <a:moveTo>
                    <a:pt x="2433" y="0"/>
                  </a:moveTo>
                  <a:lnTo>
                    <a:pt x="2469" y="0"/>
                  </a:lnTo>
                  <a:lnTo>
                    <a:pt x="2508" y="4"/>
                  </a:lnTo>
                  <a:lnTo>
                    <a:pt x="2538" y="10"/>
                  </a:lnTo>
                  <a:lnTo>
                    <a:pt x="2571" y="15"/>
                  </a:lnTo>
                  <a:lnTo>
                    <a:pt x="2599" y="23"/>
                  </a:lnTo>
                  <a:lnTo>
                    <a:pt x="2624" y="29"/>
                  </a:lnTo>
                  <a:lnTo>
                    <a:pt x="2643" y="34"/>
                  </a:lnTo>
                  <a:lnTo>
                    <a:pt x="2657" y="38"/>
                  </a:lnTo>
                  <a:lnTo>
                    <a:pt x="2662" y="40"/>
                  </a:lnTo>
                  <a:lnTo>
                    <a:pt x="2662" y="40"/>
                  </a:lnTo>
                  <a:lnTo>
                    <a:pt x="2720" y="63"/>
                  </a:lnTo>
                  <a:lnTo>
                    <a:pt x="2775" y="94"/>
                  </a:lnTo>
                  <a:lnTo>
                    <a:pt x="2828" y="126"/>
                  </a:lnTo>
                  <a:lnTo>
                    <a:pt x="2880" y="166"/>
                  </a:lnTo>
                  <a:lnTo>
                    <a:pt x="2928" y="208"/>
                  </a:lnTo>
                  <a:lnTo>
                    <a:pt x="2970" y="256"/>
                  </a:lnTo>
                  <a:lnTo>
                    <a:pt x="3008" y="309"/>
                  </a:lnTo>
                  <a:lnTo>
                    <a:pt x="3038" y="365"/>
                  </a:lnTo>
                  <a:lnTo>
                    <a:pt x="3063" y="424"/>
                  </a:lnTo>
                  <a:lnTo>
                    <a:pt x="3080" y="487"/>
                  </a:lnTo>
                  <a:lnTo>
                    <a:pt x="3086" y="554"/>
                  </a:lnTo>
                  <a:lnTo>
                    <a:pt x="3084" y="624"/>
                  </a:lnTo>
                  <a:lnTo>
                    <a:pt x="2914" y="2148"/>
                  </a:lnTo>
                  <a:lnTo>
                    <a:pt x="2903" y="2220"/>
                  </a:lnTo>
                  <a:lnTo>
                    <a:pt x="2884" y="2285"/>
                  </a:lnTo>
                  <a:lnTo>
                    <a:pt x="2857" y="2344"/>
                  </a:lnTo>
                  <a:lnTo>
                    <a:pt x="2825" y="2396"/>
                  </a:lnTo>
                  <a:lnTo>
                    <a:pt x="2784" y="2442"/>
                  </a:lnTo>
                  <a:lnTo>
                    <a:pt x="2737" y="2480"/>
                  </a:lnTo>
                  <a:lnTo>
                    <a:pt x="2683" y="2512"/>
                  </a:lnTo>
                  <a:lnTo>
                    <a:pt x="2622" y="2539"/>
                  </a:lnTo>
                  <a:lnTo>
                    <a:pt x="2555" y="2560"/>
                  </a:lnTo>
                  <a:lnTo>
                    <a:pt x="2483" y="2575"/>
                  </a:lnTo>
                  <a:lnTo>
                    <a:pt x="2401" y="2587"/>
                  </a:lnTo>
                  <a:lnTo>
                    <a:pt x="2315" y="2591"/>
                  </a:lnTo>
                  <a:lnTo>
                    <a:pt x="2221" y="2591"/>
                  </a:lnTo>
                  <a:lnTo>
                    <a:pt x="2221" y="2591"/>
                  </a:lnTo>
                  <a:lnTo>
                    <a:pt x="2219" y="2591"/>
                  </a:lnTo>
                  <a:lnTo>
                    <a:pt x="2135" y="2587"/>
                  </a:lnTo>
                  <a:lnTo>
                    <a:pt x="2051" y="2583"/>
                  </a:lnTo>
                  <a:lnTo>
                    <a:pt x="1965" y="2581"/>
                  </a:lnTo>
                  <a:lnTo>
                    <a:pt x="1877" y="2581"/>
                  </a:lnTo>
                  <a:lnTo>
                    <a:pt x="1793" y="2581"/>
                  </a:lnTo>
                  <a:lnTo>
                    <a:pt x="1709" y="2585"/>
                  </a:lnTo>
                  <a:lnTo>
                    <a:pt x="1629" y="2589"/>
                  </a:lnTo>
                  <a:lnTo>
                    <a:pt x="1551" y="2596"/>
                  </a:lnTo>
                  <a:lnTo>
                    <a:pt x="1478" y="2606"/>
                  </a:lnTo>
                  <a:lnTo>
                    <a:pt x="1409" y="2617"/>
                  </a:lnTo>
                  <a:lnTo>
                    <a:pt x="1346" y="2633"/>
                  </a:lnTo>
                  <a:lnTo>
                    <a:pt x="1291" y="2650"/>
                  </a:lnTo>
                  <a:lnTo>
                    <a:pt x="1243" y="2671"/>
                  </a:lnTo>
                  <a:lnTo>
                    <a:pt x="1203" y="2696"/>
                  </a:lnTo>
                  <a:lnTo>
                    <a:pt x="1173" y="2722"/>
                  </a:lnTo>
                  <a:lnTo>
                    <a:pt x="1152" y="2755"/>
                  </a:lnTo>
                  <a:lnTo>
                    <a:pt x="1131" y="2801"/>
                  </a:lnTo>
                  <a:lnTo>
                    <a:pt x="1106" y="2860"/>
                  </a:lnTo>
                  <a:lnTo>
                    <a:pt x="1079" y="2927"/>
                  </a:lnTo>
                  <a:lnTo>
                    <a:pt x="1050" y="3005"/>
                  </a:lnTo>
                  <a:lnTo>
                    <a:pt x="1018" y="3091"/>
                  </a:lnTo>
                  <a:lnTo>
                    <a:pt x="986" y="3184"/>
                  </a:lnTo>
                  <a:lnTo>
                    <a:pt x="953" y="3284"/>
                  </a:lnTo>
                  <a:lnTo>
                    <a:pt x="919" y="3391"/>
                  </a:lnTo>
                  <a:lnTo>
                    <a:pt x="882" y="3503"/>
                  </a:lnTo>
                  <a:lnTo>
                    <a:pt x="848" y="3620"/>
                  </a:lnTo>
                  <a:lnTo>
                    <a:pt x="812" y="3738"/>
                  </a:lnTo>
                  <a:lnTo>
                    <a:pt x="775" y="3860"/>
                  </a:lnTo>
                  <a:lnTo>
                    <a:pt x="741" y="3984"/>
                  </a:lnTo>
                  <a:lnTo>
                    <a:pt x="709" y="4110"/>
                  </a:lnTo>
                  <a:lnTo>
                    <a:pt x="676" y="4236"/>
                  </a:lnTo>
                  <a:lnTo>
                    <a:pt x="657" y="4292"/>
                  </a:lnTo>
                  <a:lnTo>
                    <a:pt x="628" y="4341"/>
                  </a:lnTo>
                  <a:lnTo>
                    <a:pt x="594" y="4387"/>
                  </a:lnTo>
                  <a:lnTo>
                    <a:pt x="552" y="4423"/>
                  </a:lnTo>
                  <a:lnTo>
                    <a:pt x="506" y="4454"/>
                  </a:lnTo>
                  <a:lnTo>
                    <a:pt x="455" y="4477"/>
                  </a:lnTo>
                  <a:lnTo>
                    <a:pt x="399" y="4490"/>
                  </a:lnTo>
                  <a:lnTo>
                    <a:pt x="344" y="4496"/>
                  </a:lnTo>
                  <a:lnTo>
                    <a:pt x="302" y="4492"/>
                  </a:lnTo>
                  <a:lnTo>
                    <a:pt x="260" y="4485"/>
                  </a:lnTo>
                  <a:lnTo>
                    <a:pt x="206" y="4467"/>
                  </a:lnTo>
                  <a:lnTo>
                    <a:pt x="159" y="4441"/>
                  </a:lnTo>
                  <a:lnTo>
                    <a:pt x="115" y="4408"/>
                  </a:lnTo>
                  <a:lnTo>
                    <a:pt x="78" y="4372"/>
                  </a:lnTo>
                  <a:lnTo>
                    <a:pt x="48" y="4328"/>
                  </a:lnTo>
                  <a:lnTo>
                    <a:pt x="25" y="4280"/>
                  </a:lnTo>
                  <a:lnTo>
                    <a:pt x="8" y="4231"/>
                  </a:lnTo>
                  <a:lnTo>
                    <a:pt x="0" y="4177"/>
                  </a:lnTo>
                  <a:lnTo>
                    <a:pt x="0" y="4124"/>
                  </a:lnTo>
                  <a:lnTo>
                    <a:pt x="10" y="4068"/>
                  </a:lnTo>
                  <a:lnTo>
                    <a:pt x="25" y="4013"/>
                  </a:lnTo>
                  <a:lnTo>
                    <a:pt x="42" y="3946"/>
                  </a:lnTo>
                  <a:lnTo>
                    <a:pt x="61" y="3872"/>
                  </a:lnTo>
                  <a:lnTo>
                    <a:pt x="82" y="3790"/>
                  </a:lnTo>
                  <a:lnTo>
                    <a:pt x="107" y="3700"/>
                  </a:lnTo>
                  <a:lnTo>
                    <a:pt x="132" y="3606"/>
                  </a:lnTo>
                  <a:lnTo>
                    <a:pt x="159" y="3507"/>
                  </a:lnTo>
                  <a:lnTo>
                    <a:pt x="189" y="3404"/>
                  </a:lnTo>
                  <a:lnTo>
                    <a:pt x="218" y="3299"/>
                  </a:lnTo>
                  <a:lnTo>
                    <a:pt x="250" y="3194"/>
                  </a:lnTo>
                  <a:lnTo>
                    <a:pt x="281" y="3089"/>
                  </a:lnTo>
                  <a:lnTo>
                    <a:pt x="313" y="2984"/>
                  </a:lnTo>
                  <a:lnTo>
                    <a:pt x="346" y="2881"/>
                  </a:lnTo>
                  <a:lnTo>
                    <a:pt x="380" y="2782"/>
                  </a:lnTo>
                  <a:lnTo>
                    <a:pt x="413" y="2686"/>
                  </a:lnTo>
                  <a:lnTo>
                    <a:pt x="445" y="2596"/>
                  </a:lnTo>
                  <a:lnTo>
                    <a:pt x="478" y="2512"/>
                  </a:lnTo>
                  <a:lnTo>
                    <a:pt x="508" y="2438"/>
                  </a:lnTo>
                  <a:lnTo>
                    <a:pt x="539" y="2369"/>
                  </a:lnTo>
                  <a:lnTo>
                    <a:pt x="567" y="2312"/>
                  </a:lnTo>
                  <a:lnTo>
                    <a:pt x="596" y="2266"/>
                  </a:lnTo>
                  <a:lnTo>
                    <a:pt x="634" y="2215"/>
                  </a:lnTo>
                  <a:lnTo>
                    <a:pt x="684" y="2167"/>
                  </a:lnTo>
                  <a:lnTo>
                    <a:pt x="741" y="2125"/>
                  </a:lnTo>
                  <a:lnTo>
                    <a:pt x="808" y="2085"/>
                  </a:lnTo>
                  <a:lnTo>
                    <a:pt x="882" y="2050"/>
                  </a:lnTo>
                  <a:lnTo>
                    <a:pt x="966" y="2020"/>
                  </a:lnTo>
                  <a:lnTo>
                    <a:pt x="1060" y="1993"/>
                  </a:lnTo>
                  <a:lnTo>
                    <a:pt x="1161" y="1970"/>
                  </a:lnTo>
                  <a:lnTo>
                    <a:pt x="1272" y="1951"/>
                  </a:lnTo>
                  <a:lnTo>
                    <a:pt x="1392" y="1936"/>
                  </a:lnTo>
                  <a:lnTo>
                    <a:pt x="1520" y="1924"/>
                  </a:lnTo>
                  <a:lnTo>
                    <a:pt x="1658" y="1917"/>
                  </a:lnTo>
                  <a:lnTo>
                    <a:pt x="1765" y="945"/>
                  </a:lnTo>
                  <a:lnTo>
                    <a:pt x="1767" y="924"/>
                  </a:lnTo>
                  <a:lnTo>
                    <a:pt x="1654" y="949"/>
                  </a:lnTo>
                  <a:lnTo>
                    <a:pt x="1539" y="970"/>
                  </a:lnTo>
                  <a:lnTo>
                    <a:pt x="1419" y="983"/>
                  </a:lnTo>
                  <a:lnTo>
                    <a:pt x="1295" y="991"/>
                  </a:lnTo>
                  <a:lnTo>
                    <a:pt x="1167" y="995"/>
                  </a:lnTo>
                  <a:lnTo>
                    <a:pt x="1020" y="991"/>
                  </a:lnTo>
                  <a:lnTo>
                    <a:pt x="867" y="981"/>
                  </a:lnTo>
                  <a:lnTo>
                    <a:pt x="711" y="964"/>
                  </a:lnTo>
                  <a:lnTo>
                    <a:pt x="550" y="941"/>
                  </a:lnTo>
                  <a:lnTo>
                    <a:pt x="384" y="911"/>
                  </a:lnTo>
                  <a:lnTo>
                    <a:pt x="331" y="895"/>
                  </a:lnTo>
                  <a:lnTo>
                    <a:pt x="281" y="871"/>
                  </a:lnTo>
                  <a:lnTo>
                    <a:pt x="237" y="838"/>
                  </a:lnTo>
                  <a:lnTo>
                    <a:pt x="201" y="800"/>
                  </a:lnTo>
                  <a:lnTo>
                    <a:pt x="172" y="756"/>
                  </a:lnTo>
                  <a:lnTo>
                    <a:pt x="151" y="708"/>
                  </a:lnTo>
                  <a:lnTo>
                    <a:pt x="138" y="655"/>
                  </a:lnTo>
                  <a:lnTo>
                    <a:pt x="134" y="601"/>
                  </a:lnTo>
                  <a:lnTo>
                    <a:pt x="140" y="546"/>
                  </a:lnTo>
                  <a:lnTo>
                    <a:pt x="155" y="493"/>
                  </a:lnTo>
                  <a:lnTo>
                    <a:pt x="180" y="443"/>
                  </a:lnTo>
                  <a:lnTo>
                    <a:pt x="212" y="399"/>
                  </a:lnTo>
                  <a:lnTo>
                    <a:pt x="250" y="363"/>
                  </a:lnTo>
                  <a:lnTo>
                    <a:pt x="294" y="334"/>
                  </a:lnTo>
                  <a:lnTo>
                    <a:pt x="342" y="311"/>
                  </a:lnTo>
                  <a:lnTo>
                    <a:pt x="395" y="300"/>
                  </a:lnTo>
                  <a:lnTo>
                    <a:pt x="449" y="296"/>
                  </a:lnTo>
                  <a:lnTo>
                    <a:pt x="504" y="302"/>
                  </a:lnTo>
                  <a:lnTo>
                    <a:pt x="669" y="330"/>
                  </a:lnTo>
                  <a:lnTo>
                    <a:pt x="825" y="353"/>
                  </a:lnTo>
                  <a:lnTo>
                    <a:pt x="976" y="367"/>
                  </a:lnTo>
                  <a:lnTo>
                    <a:pt x="1119" y="372"/>
                  </a:lnTo>
                  <a:lnTo>
                    <a:pt x="1255" y="372"/>
                  </a:lnTo>
                  <a:lnTo>
                    <a:pt x="1383" y="363"/>
                  </a:lnTo>
                  <a:lnTo>
                    <a:pt x="1505" y="348"/>
                  </a:lnTo>
                  <a:lnTo>
                    <a:pt x="1620" y="323"/>
                  </a:lnTo>
                  <a:lnTo>
                    <a:pt x="1727" y="292"/>
                  </a:lnTo>
                  <a:lnTo>
                    <a:pt x="1826" y="254"/>
                  </a:lnTo>
                  <a:lnTo>
                    <a:pt x="1917" y="206"/>
                  </a:lnTo>
                  <a:lnTo>
                    <a:pt x="2003" y="153"/>
                  </a:lnTo>
                  <a:lnTo>
                    <a:pt x="2007" y="149"/>
                  </a:lnTo>
                  <a:lnTo>
                    <a:pt x="2019" y="141"/>
                  </a:lnTo>
                  <a:lnTo>
                    <a:pt x="2038" y="130"/>
                  </a:lnTo>
                  <a:lnTo>
                    <a:pt x="2065" y="115"/>
                  </a:lnTo>
                  <a:lnTo>
                    <a:pt x="2095" y="97"/>
                  </a:lnTo>
                  <a:lnTo>
                    <a:pt x="2131" y="78"/>
                  </a:lnTo>
                  <a:lnTo>
                    <a:pt x="2171" y="59"/>
                  </a:lnTo>
                  <a:lnTo>
                    <a:pt x="2213" y="42"/>
                  </a:lnTo>
                  <a:lnTo>
                    <a:pt x="2259" y="27"/>
                  </a:lnTo>
                  <a:lnTo>
                    <a:pt x="2307" y="15"/>
                  </a:lnTo>
                  <a:lnTo>
                    <a:pt x="2355" y="8"/>
                  </a:lnTo>
                  <a:lnTo>
                    <a:pt x="2361" y="6"/>
                  </a:lnTo>
                  <a:lnTo>
                    <a:pt x="2378" y="4"/>
                  </a:lnTo>
                  <a:lnTo>
                    <a:pt x="2403" y="2"/>
                  </a:lnTo>
                  <a:lnTo>
                    <a:pt x="24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8" name="Freeform 47"/>
            <p:cNvSpPr>
              <a:spLocks/>
            </p:cNvSpPr>
            <p:nvPr/>
          </p:nvSpPr>
          <p:spPr bwMode="auto">
            <a:xfrm>
              <a:off x="7062788" y="1063626"/>
              <a:ext cx="1103313" cy="1103313"/>
            </a:xfrm>
            <a:custGeom>
              <a:avLst/>
              <a:gdLst>
                <a:gd name="T0" fmla="*/ 695 w 1391"/>
                <a:gd name="T1" fmla="*/ 0 h 1390"/>
                <a:gd name="T2" fmla="*/ 781 w 1391"/>
                <a:gd name="T3" fmla="*/ 6 h 1390"/>
                <a:gd name="T4" fmla="*/ 865 w 1391"/>
                <a:gd name="T5" fmla="*/ 21 h 1390"/>
                <a:gd name="T6" fmla="*/ 946 w 1391"/>
                <a:gd name="T7" fmla="*/ 46 h 1390"/>
                <a:gd name="T8" fmla="*/ 1022 w 1391"/>
                <a:gd name="T9" fmla="*/ 80 h 1390"/>
                <a:gd name="T10" fmla="*/ 1093 w 1391"/>
                <a:gd name="T11" fmla="*/ 124 h 1390"/>
                <a:gd name="T12" fmla="*/ 1156 w 1391"/>
                <a:gd name="T13" fmla="*/ 176 h 1390"/>
                <a:gd name="T14" fmla="*/ 1215 w 1391"/>
                <a:gd name="T15" fmla="*/ 233 h 1390"/>
                <a:gd name="T16" fmla="*/ 1265 w 1391"/>
                <a:gd name="T17" fmla="*/ 298 h 1390"/>
                <a:gd name="T18" fmla="*/ 1308 w 1391"/>
                <a:gd name="T19" fmla="*/ 368 h 1390"/>
                <a:gd name="T20" fmla="*/ 1343 w 1391"/>
                <a:gd name="T21" fmla="*/ 443 h 1390"/>
                <a:gd name="T22" fmla="*/ 1368 w 1391"/>
                <a:gd name="T23" fmla="*/ 523 h 1390"/>
                <a:gd name="T24" fmla="*/ 1385 w 1391"/>
                <a:gd name="T25" fmla="*/ 607 h 1390"/>
                <a:gd name="T26" fmla="*/ 1391 w 1391"/>
                <a:gd name="T27" fmla="*/ 695 h 1390"/>
                <a:gd name="T28" fmla="*/ 1385 w 1391"/>
                <a:gd name="T29" fmla="*/ 781 h 1390"/>
                <a:gd name="T30" fmla="*/ 1368 w 1391"/>
                <a:gd name="T31" fmla="*/ 865 h 1390"/>
                <a:gd name="T32" fmla="*/ 1343 w 1391"/>
                <a:gd name="T33" fmla="*/ 945 h 1390"/>
                <a:gd name="T34" fmla="*/ 1308 w 1391"/>
                <a:gd name="T35" fmla="*/ 1021 h 1390"/>
                <a:gd name="T36" fmla="*/ 1265 w 1391"/>
                <a:gd name="T37" fmla="*/ 1092 h 1390"/>
                <a:gd name="T38" fmla="*/ 1215 w 1391"/>
                <a:gd name="T39" fmla="*/ 1155 h 1390"/>
                <a:gd name="T40" fmla="*/ 1156 w 1391"/>
                <a:gd name="T41" fmla="*/ 1214 h 1390"/>
                <a:gd name="T42" fmla="*/ 1093 w 1391"/>
                <a:gd name="T43" fmla="*/ 1264 h 1390"/>
                <a:gd name="T44" fmla="*/ 1022 w 1391"/>
                <a:gd name="T45" fmla="*/ 1308 h 1390"/>
                <a:gd name="T46" fmla="*/ 946 w 1391"/>
                <a:gd name="T47" fmla="*/ 1342 h 1390"/>
                <a:gd name="T48" fmla="*/ 865 w 1391"/>
                <a:gd name="T49" fmla="*/ 1367 h 1390"/>
                <a:gd name="T50" fmla="*/ 781 w 1391"/>
                <a:gd name="T51" fmla="*/ 1384 h 1390"/>
                <a:gd name="T52" fmla="*/ 695 w 1391"/>
                <a:gd name="T53" fmla="*/ 1390 h 1390"/>
                <a:gd name="T54" fmla="*/ 608 w 1391"/>
                <a:gd name="T55" fmla="*/ 1384 h 1390"/>
                <a:gd name="T56" fmla="*/ 524 w 1391"/>
                <a:gd name="T57" fmla="*/ 1367 h 1390"/>
                <a:gd name="T58" fmla="*/ 443 w 1391"/>
                <a:gd name="T59" fmla="*/ 1342 h 1390"/>
                <a:gd name="T60" fmla="*/ 369 w 1391"/>
                <a:gd name="T61" fmla="*/ 1308 h 1390"/>
                <a:gd name="T62" fmla="*/ 298 w 1391"/>
                <a:gd name="T63" fmla="*/ 1264 h 1390"/>
                <a:gd name="T64" fmla="*/ 233 w 1391"/>
                <a:gd name="T65" fmla="*/ 1214 h 1390"/>
                <a:gd name="T66" fmla="*/ 176 w 1391"/>
                <a:gd name="T67" fmla="*/ 1155 h 1390"/>
                <a:gd name="T68" fmla="*/ 124 w 1391"/>
                <a:gd name="T69" fmla="*/ 1092 h 1390"/>
                <a:gd name="T70" fmla="*/ 81 w 1391"/>
                <a:gd name="T71" fmla="*/ 1021 h 1390"/>
                <a:gd name="T72" fmla="*/ 46 w 1391"/>
                <a:gd name="T73" fmla="*/ 945 h 1390"/>
                <a:gd name="T74" fmla="*/ 21 w 1391"/>
                <a:gd name="T75" fmla="*/ 865 h 1390"/>
                <a:gd name="T76" fmla="*/ 6 w 1391"/>
                <a:gd name="T77" fmla="*/ 781 h 1390"/>
                <a:gd name="T78" fmla="*/ 0 w 1391"/>
                <a:gd name="T79" fmla="*/ 695 h 1390"/>
                <a:gd name="T80" fmla="*/ 6 w 1391"/>
                <a:gd name="T81" fmla="*/ 607 h 1390"/>
                <a:gd name="T82" fmla="*/ 21 w 1391"/>
                <a:gd name="T83" fmla="*/ 523 h 1390"/>
                <a:gd name="T84" fmla="*/ 46 w 1391"/>
                <a:gd name="T85" fmla="*/ 443 h 1390"/>
                <a:gd name="T86" fmla="*/ 81 w 1391"/>
                <a:gd name="T87" fmla="*/ 368 h 1390"/>
                <a:gd name="T88" fmla="*/ 124 w 1391"/>
                <a:gd name="T89" fmla="*/ 298 h 1390"/>
                <a:gd name="T90" fmla="*/ 176 w 1391"/>
                <a:gd name="T91" fmla="*/ 233 h 1390"/>
                <a:gd name="T92" fmla="*/ 233 w 1391"/>
                <a:gd name="T93" fmla="*/ 176 h 1390"/>
                <a:gd name="T94" fmla="*/ 298 w 1391"/>
                <a:gd name="T95" fmla="*/ 124 h 1390"/>
                <a:gd name="T96" fmla="*/ 369 w 1391"/>
                <a:gd name="T97" fmla="*/ 80 h 1390"/>
                <a:gd name="T98" fmla="*/ 443 w 1391"/>
                <a:gd name="T99" fmla="*/ 46 h 1390"/>
                <a:gd name="T100" fmla="*/ 524 w 1391"/>
                <a:gd name="T101" fmla="*/ 21 h 1390"/>
                <a:gd name="T102" fmla="*/ 608 w 1391"/>
                <a:gd name="T103" fmla="*/ 6 h 1390"/>
                <a:gd name="T104" fmla="*/ 695 w 1391"/>
                <a:gd name="T105" fmla="*/ 0 h 1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91" h="1390">
                  <a:moveTo>
                    <a:pt x="695" y="0"/>
                  </a:moveTo>
                  <a:lnTo>
                    <a:pt x="781" y="6"/>
                  </a:lnTo>
                  <a:lnTo>
                    <a:pt x="865" y="21"/>
                  </a:lnTo>
                  <a:lnTo>
                    <a:pt x="946" y="46"/>
                  </a:lnTo>
                  <a:lnTo>
                    <a:pt x="1022" y="80"/>
                  </a:lnTo>
                  <a:lnTo>
                    <a:pt x="1093" y="124"/>
                  </a:lnTo>
                  <a:lnTo>
                    <a:pt x="1156" y="176"/>
                  </a:lnTo>
                  <a:lnTo>
                    <a:pt x="1215" y="233"/>
                  </a:lnTo>
                  <a:lnTo>
                    <a:pt x="1265" y="298"/>
                  </a:lnTo>
                  <a:lnTo>
                    <a:pt x="1308" y="368"/>
                  </a:lnTo>
                  <a:lnTo>
                    <a:pt x="1343" y="443"/>
                  </a:lnTo>
                  <a:lnTo>
                    <a:pt x="1368" y="523"/>
                  </a:lnTo>
                  <a:lnTo>
                    <a:pt x="1385" y="607"/>
                  </a:lnTo>
                  <a:lnTo>
                    <a:pt x="1391" y="695"/>
                  </a:lnTo>
                  <a:lnTo>
                    <a:pt x="1385" y="781"/>
                  </a:lnTo>
                  <a:lnTo>
                    <a:pt x="1368" y="865"/>
                  </a:lnTo>
                  <a:lnTo>
                    <a:pt x="1343" y="945"/>
                  </a:lnTo>
                  <a:lnTo>
                    <a:pt x="1308" y="1021"/>
                  </a:lnTo>
                  <a:lnTo>
                    <a:pt x="1265" y="1092"/>
                  </a:lnTo>
                  <a:lnTo>
                    <a:pt x="1215" y="1155"/>
                  </a:lnTo>
                  <a:lnTo>
                    <a:pt x="1156" y="1214"/>
                  </a:lnTo>
                  <a:lnTo>
                    <a:pt x="1093" y="1264"/>
                  </a:lnTo>
                  <a:lnTo>
                    <a:pt x="1022" y="1308"/>
                  </a:lnTo>
                  <a:lnTo>
                    <a:pt x="946" y="1342"/>
                  </a:lnTo>
                  <a:lnTo>
                    <a:pt x="865" y="1367"/>
                  </a:lnTo>
                  <a:lnTo>
                    <a:pt x="781" y="1384"/>
                  </a:lnTo>
                  <a:lnTo>
                    <a:pt x="695" y="1390"/>
                  </a:lnTo>
                  <a:lnTo>
                    <a:pt x="608" y="1384"/>
                  </a:lnTo>
                  <a:lnTo>
                    <a:pt x="524" y="1367"/>
                  </a:lnTo>
                  <a:lnTo>
                    <a:pt x="443" y="1342"/>
                  </a:lnTo>
                  <a:lnTo>
                    <a:pt x="369" y="1308"/>
                  </a:lnTo>
                  <a:lnTo>
                    <a:pt x="298" y="1264"/>
                  </a:lnTo>
                  <a:lnTo>
                    <a:pt x="233" y="1214"/>
                  </a:lnTo>
                  <a:lnTo>
                    <a:pt x="176" y="1155"/>
                  </a:lnTo>
                  <a:lnTo>
                    <a:pt x="124" y="1092"/>
                  </a:lnTo>
                  <a:lnTo>
                    <a:pt x="81" y="1021"/>
                  </a:lnTo>
                  <a:lnTo>
                    <a:pt x="46" y="945"/>
                  </a:lnTo>
                  <a:lnTo>
                    <a:pt x="21" y="865"/>
                  </a:lnTo>
                  <a:lnTo>
                    <a:pt x="6" y="781"/>
                  </a:lnTo>
                  <a:lnTo>
                    <a:pt x="0" y="695"/>
                  </a:lnTo>
                  <a:lnTo>
                    <a:pt x="6" y="607"/>
                  </a:lnTo>
                  <a:lnTo>
                    <a:pt x="21" y="523"/>
                  </a:lnTo>
                  <a:lnTo>
                    <a:pt x="46" y="443"/>
                  </a:lnTo>
                  <a:lnTo>
                    <a:pt x="81" y="368"/>
                  </a:lnTo>
                  <a:lnTo>
                    <a:pt x="124" y="298"/>
                  </a:lnTo>
                  <a:lnTo>
                    <a:pt x="176" y="233"/>
                  </a:lnTo>
                  <a:lnTo>
                    <a:pt x="233" y="176"/>
                  </a:lnTo>
                  <a:lnTo>
                    <a:pt x="298" y="124"/>
                  </a:lnTo>
                  <a:lnTo>
                    <a:pt x="369" y="80"/>
                  </a:lnTo>
                  <a:lnTo>
                    <a:pt x="443" y="46"/>
                  </a:lnTo>
                  <a:lnTo>
                    <a:pt x="524" y="21"/>
                  </a:lnTo>
                  <a:lnTo>
                    <a:pt x="608" y="6"/>
                  </a:lnTo>
                  <a:lnTo>
                    <a:pt x="6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9" name="Freeform 48"/>
            <p:cNvSpPr>
              <a:spLocks/>
            </p:cNvSpPr>
            <p:nvPr/>
          </p:nvSpPr>
          <p:spPr bwMode="auto">
            <a:xfrm>
              <a:off x="7011988" y="2746376"/>
              <a:ext cx="1576388" cy="3036888"/>
            </a:xfrm>
            <a:custGeom>
              <a:avLst/>
              <a:gdLst>
                <a:gd name="T0" fmla="*/ 1967 w 1986"/>
                <a:gd name="T1" fmla="*/ 0 h 3828"/>
                <a:gd name="T2" fmla="*/ 1983 w 1986"/>
                <a:gd name="T3" fmla="*/ 11 h 3828"/>
                <a:gd name="T4" fmla="*/ 1893 w 1986"/>
                <a:gd name="T5" fmla="*/ 1222 h 3828"/>
                <a:gd name="T6" fmla="*/ 1864 w 1986"/>
                <a:gd name="T7" fmla="*/ 1466 h 3828"/>
                <a:gd name="T8" fmla="*/ 1816 w 1986"/>
                <a:gd name="T9" fmla="*/ 1705 h 3828"/>
                <a:gd name="T10" fmla="*/ 1746 w 1986"/>
                <a:gd name="T11" fmla="*/ 1926 h 3828"/>
                <a:gd name="T12" fmla="*/ 1645 w 1986"/>
                <a:gd name="T13" fmla="*/ 2119 h 3828"/>
                <a:gd name="T14" fmla="*/ 1505 w 1986"/>
                <a:gd name="T15" fmla="*/ 2272 h 3828"/>
                <a:gd name="T16" fmla="*/ 1322 w 1986"/>
                <a:gd name="T17" fmla="*/ 2375 h 3828"/>
                <a:gd name="T18" fmla="*/ 1087 w 1986"/>
                <a:gd name="T19" fmla="*/ 2417 h 3828"/>
                <a:gd name="T20" fmla="*/ 1350 w 1986"/>
                <a:gd name="T21" fmla="*/ 3318 h 3828"/>
                <a:gd name="T22" fmla="*/ 1538 w 1986"/>
                <a:gd name="T23" fmla="*/ 3392 h 3828"/>
                <a:gd name="T24" fmla="*/ 1677 w 1986"/>
                <a:gd name="T25" fmla="*/ 3538 h 3828"/>
                <a:gd name="T26" fmla="*/ 1750 w 1986"/>
                <a:gd name="T27" fmla="*/ 3730 h 3828"/>
                <a:gd name="T28" fmla="*/ 1750 w 1986"/>
                <a:gd name="T29" fmla="*/ 3816 h 3828"/>
                <a:gd name="T30" fmla="*/ 1729 w 1986"/>
                <a:gd name="T31" fmla="*/ 3828 h 3828"/>
                <a:gd name="T32" fmla="*/ 1467 w 1986"/>
                <a:gd name="T33" fmla="*/ 3822 h 3828"/>
                <a:gd name="T34" fmla="*/ 1457 w 1986"/>
                <a:gd name="T35" fmla="*/ 3803 h 3828"/>
                <a:gd name="T36" fmla="*/ 1417 w 1986"/>
                <a:gd name="T37" fmla="*/ 3690 h 3828"/>
                <a:gd name="T38" fmla="*/ 1322 w 1986"/>
                <a:gd name="T39" fmla="*/ 3627 h 3828"/>
                <a:gd name="T40" fmla="*/ 432 w 1986"/>
                <a:gd name="T41" fmla="*/ 3627 h 3828"/>
                <a:gd name="T42" fmla="*/ 334 w 1986"/>
                <a:gd name="T43" fmla="*/ 3690 h 3828"/>
                <a:gd name="T44" fmla="*/ 296 w 1986"/>
                <a:gd name="T45" fmla="*/ 3803 h 3828"/>
                <a:gd name="T46" fmla="*/ 285 w 1986"/>
                <a:gd name="T47" fmla="*/ 3822 h 3828"/>
                <a:gd name="T48" fmla="*/ 25 w 1986"/>
                <a:gd name="T49" fmla="*/ 3828 h 3828"/>
                <a:gd name="T50" fmla="*/ 4 w 1986"/>
                <a:gd name="T51" fmla="*/ 3816 h 3828"/>
                <a:gd name="T52" fmla="*/ 4 w 1986"/>
                <a:gd name="T53" fmla="*/ 3730 h 3828"/>
                <a:gd name="T54" fmla="*/ 77 w 1986"/>
                <a:gd name="T55" fmla="*/ 3538 h 3828"/>
                <a:gd name="T56" fmla="*/ 216 w 1986"/>
                <a:gd name="T57" fmla="*/ 3392 h 3828"/>
                <a:gd name="T58" fmla="*/ 403 w 1986"/>
                <a:gd name="T59" fmla="*/ 3318 h 3828"/>
                <a:gd name="T60" fmla="*/ 667 w 1986"/>
                <a:gd name="T61" fmla="*/ 2461 h 3828"/>
                <a:gd name="T62" fmla="*/ 29 w 1986"/>
                <a:gd name="T63" fmla="*/ 2457 h 3828"/>
                <a:gd name="T64" fmla="*/ 19 w 1986"/>
                <a:gd name="T65" fmla="*/ 2436 h 3828"/>
                <a:gd name="T66" fmla="*/ 23 w 1986"/>
                <a:gd name="T67" fmla="*/ 2054 h 3828"/>
                <a:gd name="T68" fmla="*/ 38 w 1986"/>
                <a:gd name="T69" fmla="*/ 2043 h 3828"/>
                <a:gd name="T70" fmla="*/ 71 w 1986"/>
                <a:gd name="T71" fmla="*/ 2043 h 3828"/>
                <a:gd name="T72" fmla="*/ 186 w 1986"/>
                <a:gd name="T73" fmla="*/ 2043 h 3828"/>
                <a:gd name="T74" fmla="*/ 354 w 1986"/>
                <a:gd name="T75" fmla="*/ 2043 h 3828"/>
                <a:gd name="T76" fmla="*/ 529 w 1986"/>
                <a:gd name="T77" fmla="*/ 2043 h 3828"/>
                <a:gd name="T78" fmla="*/ 671 w 1986"/>
                <a:gd name="T79" fmla="*/ 2043 h 3828"/>
                <a:gd name="T80" fmla="*/ 730 w 1986"/>
                <a:gd name="T81" fmla="*/ 2043 h 3828"/>
                <a:gd name="T82" fmla="*/ 976 w 1986"/>
                <a:gd name="T83" fmla="*/ 2014 h 3828"/>
                <a:gd name="T84" fmla="*/ 1161 w 1986"/>
                <a:gd name="T85" fmla="*/ 1936 h 3828"/>
                <a:gd name="T86" fmla="*/ 1295 w 1986"/>
                <a:gd name="T87" fmla="*/ 1817 h 3828"/>
                <a:gd name="T88" fmla="*/ 1383 w 1986"/>
                <a:gd name="T89" fmla="*/ 1669 h 3828"/>
                <a:gd name="T90" fmla="*/ 1436 w 1986"/>
                <a:gd name="T91" fmla="*/ 1504 h 3828"/>
                <a:gd name="T92" fmla="*/ 1463 w 1986"/>
                <a:gd name="T93" fmla="*/ 1333 h 3828"/>
                <a:gd name="T94" fmla="*/ 1557 w 1986"/>
                <a:gd name="T95" fmla="*/ 23 h 3828"/>
                <a:gd name="T96" fmla="*/ 1566 w 1986"/>
                <a:gd name="T97" fmla="*/ 4 h 3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86" h="3828">
                  <a:moveTo>
                    <a:pt x="1582" y="0"/>
                  </a:moveTo>
                  <a:lnTo>
                    <a:pt x="1962" y="0"/>
                  </a:lnTo>
                  <a:lnTo>
                    <a:pt x="1967" y="0"/>
                  </a:lnTo>
                  <a:lnTo>
                    <a:pt x="1973" y="2"/>
                  </a:lnTo>
                  <a:lnTo>
                    <a:pt x="1979" y="8"/>
                  </a:lnTo>
                  <a:lnTo>
                    <a:pt x="1983" y="11"/>
                  </a:lnTo>
                  <a:lnTo>
                    <a:pt x="1984" y="19"/>
                  </a:lnTo>
                  <a:lnTo>
                    <a:pt x="1986" y="25"/>
                  </a:lnTo>
                  <a:lnTo>
                    <a:pt x="1893" y="1222"/>
                  </a:lnTo>
                  <a:lnTo>
                    <a:pt x="1885" y="1304"/>
                  </a:lnTo>
                  <a:lnTo>
                    <a:pt x="1876" y="1386"/>
                  </a:lnTo>
                  <a:lnTo>
                    <a:pt x="1864" y="1466"/>
                  </a:lnTo>
                  <a:lnTo>
                    <a:pt x="1851" y="1548"/>
                  </a:lnTo>
                  <a:lnTo>
                    <a:pt x="1835" y="1628"/>
                  </a:lnTo>
                  <a:lnTo>
                    <a:pt x="1816" y="1705"/>
                  </a:lnTo>
                  <a:lnTo>
                    <a:pt x="1795" y="1781"/>
                  </a:lnTo>
                  <a:lnTo>
                    <a:pt x="1772" y="1856"/>
                  </a:lnTo>
                  <a:lnTo>
                    <a:pt x="1746" y="1926"/>
                  </a:lnTo>
                  <a:lnTo>
                    <a:pt x="1715" y="1995"/>
                  </a:lnTo>
                  <a:lnTo>
                    <a:pt x="1681" y="2060"/>
                  </a:lnTo>
                  <a:lnTo>
                    <a:pt x="1645" y="2119"/>
                  </a:lnTo>
                  <a:lnTo>
                    <a:pt x="1603" y="2174"/>
                  </a:lnTo>
                  <a:lnTo>
                    <a:pt x="1555" y="2226"/>
                  </a:lnTo>
                  <a:lnTo>
                    <a:pt x="1505" y="2272"/>
                  </a:lnTo>
                  <a:lnTo>
                    <a:pt x="1448" y="2312"/>
                  </a:lnTo>
                  <a:lnTo>
                    <a:pt x="1387" y="2346"/>
                  </a:lnTo>
                  <a:lnTo>
                    <a:pt x="1322" y="2375"/>
                  </a:lnTo>
                  <a:lnTo>
                    <a:pt x="1249" y="2396"/>
                  </a:lnTo>
                  <a:lnTo>
                    <a:pt x="1171" y="2409"/>
                  </a:lnTo>
                  <a:lnTo>
                    <a:pt x="1087" y="2417"/>
                  </a:lnTo>
                  <a:lnTo>
                    <a:pt x="1087" y="3312"/>
                  </a:lnTo>
                  <a:lnTo>
                    <a:pt x="1282" y="3312"/>
                  </a:lnTo>
                  <a:lnTo>
                    <a:pt x="1350" y="3318"/>
                  </a:lnTo>
                  <a:lnTo>
                    <a:pt x="1417" y="3333"/>
                  </a:lnTo>
                  <a:lnTo>
                    <a:pt x="1478" y="3358"/>
                  </a:lnTo>
                  <a:lnTo>
                    <a:pt x="1538" y="3392"/>
                  </a:lnTo>
                  <a:lnTo>
                    <a:pt x="1589" y="3434"/>
                  </a:lnTo>
                  <a:lnTo>
                    <a:pt x="1637" y="3482"/>
                  </a:lnTo>
                  <a:lnTo>
                    <a:pt x="1677" y="3538"/>
                  </a:lnTo>
                  <a:lnTo>
                    <a:pt x="1709" y="3597"/>
                  </a:lnTo>
                  <a:lnTo>
                    <a:pt x="1734" y="3662"/>
                  </a:lnTo>
                  <a:lnTo>
                    <a:pt x="1750" y="3730"/>
                  </a:lnTo>
                  <a:lnTo>
                    <a:pt x="1753" y="3803"/>
                  </a:lnTo>
                  <a:lnTo>
                    <a:pt x="1753" y="3811"/>
                  </a:lnTo>
                  <a:lnTo>
                    <a:pt x="1750" y="3816"/>
                  </a:lnTo>
                  <a:lnTo>
                    <a:pt x="1744" y="3822"/>
                  </a:lnTo>
                  <a:lnTo>
                    <a:pt x="1736" y="3826"/>
                  </a:lnTo>
                  <a:lnTo>
                    <a:pt x="1729" y="3828"/>
                  </a:lnTo>
                  <a:lnTo>
                    <a:pt x="1482" y="3828"/>
                  </a:lnTo>
                  <a:lnTo>
                    <a:pt x="1475" y="3826"/>
                  </a:lnTo>
                  <a:lnTo>
                    <a:pt x="1467" y="3822"/>
                  </a:lnTo>
                  <a:lnTo>
                    <a:pt x="1461" y="3816"/>
                  </a:lnTo>
                  <a:lnTo>
                    <a:pt x="1459" y="3811"/>
                  </a:lnTo>
                  <a:lnTo>
                    <a:pt x="1457" y="3803"/>
                  </a:lnTo>
                  <a:lnTo>
                    <a:pt x="1452" y="3761"/>
                  </a:lnTo>
                  <a:lnTo>
                    <a:pt x="1438" y="3723"/>
                  </a:lnTo>
                  <a:lnTo>
                    <a:pt x="1417" y="3690"/>
                  </a:lnTo>
                  <a:lnTo>
                    <a:pt x="1391" y="3662"/>
                  </a:lnTo>
                  <a:lnTo>
                    <a:pt x="1358" y="3641"/>
                  </a:lnTo>
                  <a:lnTo>
                    <a:pt x="1322" y="3627"/>
                  </a:lnTo>
                  <a:lnTo>
                    <a:pt x="1282" y="3622"/>
                  </a:lnTo>
                  <a:lnTo>
                    <a:pt x="472" y="3622"/>
                  </a:lnTo>
                  <a:lnTo>
                    <a:pt x="432" y="3627"/>
                  </a:lnTo>
                  <a:lnTo>
                    <a:pt x="396" y="3641"/>
                  </a:lnTo>
                  <a:lnTo>
                    <a:pt x="363" y="3662"/>
                  </a:lnTo>
                  <a:lnTo>
                    <a:pt x="334" y="3690"/>
                  </a:lnTo>
                  <a:lnTo>
                    <a:pt x="313" y="3723"/>
                  </a:lnTo>
                  <a:lnTo>
                    <a:pt x="300" y="3761"/>
                  </a:lnTo>
                  <a:lnTo>
                    <a:pt x="296" y="3803"/>
                  </a:lnTo>
                  <a:lnTo>
                    <a:pt x="294" y="3811"/>
                  </a:lnTo>
                  <a:lnTo>
                    <a:pt x="291" y="3816"/>
                  </a:lnTo>
                  <a:lnTo>
                    <a:pt x="285" y="3822"/>
                  </a:lnTo>
                  <a:lnTo>
                    <a:pt x="279" y="3826"/>
                  </a:lnTo>
                  <a:lnTo>
                    <a:pt x="271" y="3828"/>
                  </a:lnTo>
                  <a:lnTo>
                    <a:pt x="25" y="3828"/>
                  </a:lnTo>
                  <a:lnTo>
                    <a:pt x="17" y="3826"/>
                  </a:lnTo>
                  <a:lnTo>
                    <a:pt x="10" y="3822"/>
                  </a:lnTo>
                  <a:lnTo>
                    <a:pt x="4" y="3816"/>
                  </a:lnTo>
                  <a:lnTo>
                    <a:pt x="0" y="3811"/>
                  </a:lnTo>
                  <a:lnTo>
                    <a:pt x="0" y="3803"/>
                  </a:lnTo>
                  <a:lnTo>
                    <a:pt x="4" y="3730"/>
                  </a:lnTo>
                  <a:lnTo>
                    <a:pt x="19" y="3662"/>
                  </a:lnTo>
                  <a:lnTo>
                    <a:pt x="44" y="3597"/>
                  </a:lnTo>
                  <a:lnTo>
                    <a:pt x="77" y="3538"/>
                  </a:lnTo>
                  <a:lnTo>
                    <a:pt x="117" y="3482"/>
                  </a:lnTo>
                  <a:lnTo>
                    <a:pt x="165" y="3434"/>
                  </a:lnTo>
                  <a:lnTo>
                    <a:pt x="216" y="3392"/>
                  </a:lnTo>
                  <a:lnTo>
                    <a:pt x="275" y="3358"/>
                  </a:lnTo>
                  <a:lnTo>
                    <a:pt x="336" y="3333"/>
                  </a:lnTo>
                  <a:lnTo>
                    <a:pt x="403" y="3318"/>
                  </a:lnTo>
                  <a:lnTo>
                    <a:pt x="472" y="3312"/>
                  </a:lnTo>
                  <a:lnTo>
                    <a:pt x="667" y="3312"/>
                  </a:lnTo>
                  <a:lnTo>
                    <a:pt x="667" y="2461"/>
                  </a:lnTo>
                  <a:lnTo>
                    <a:pt x="44" y="2461"/>
                  </a:lnTo>
                  <a:lnTo>
                    <a:pt x="37" y="2461"/>
                  </a:lnTo>
                  <a:lnTo>
                    <a:pt x="29" y="2457"/>
                  </a:lnTo>
                  <a:lnTo>
                    <a:pt x="25" y="2451"/>
                  </a:lnTo>
                  <a:lnTo>
                    <a:pt x="21" y="2446"/>
                  </a:lnTo>
                  <a:lnTo>
                    <a:pt x="19" y="2436"/>
                  </a:lnTo>
                  <a:lnTo>
                    <a:pt x="19" y="2068"/>
                  </a:lnTo>
                  <a:lnTo>
                    <a:pt x="19" y="2060"/>
                  </a:lnTo>
                  <a:lnTo>
                    <a:pt x="23" y="2054"/>
                  </a:lnTo>
                  <a:lnTo>
                    <a:pt x="27" y="2048"/>
                  </a:lnTo>
                  <a:lnTo>
                    <a:pt x="33" y="2045"/>
                  </a:lnTo>
                  <a:lnTo>
                    <a:pt x="38" y="2043"/>
                  </a:lnTo>
                  <a:lnTo>
                    <a:pt x="44" y="2041"/>
                  </a:lnTo>
                  <a:lnTo>
                    <a:pt x="52" y="2041"/>
                  </a:lnTo>
                  <a:lnTo>
                    <a:pt x="71" y="2043"/>
                  </a:lnTo>
                  <a:lnTo>
                    <a:pt x="100" y="2043"/>
                  </a:lnTo>
                  <a:lnTo>
                    <a:pt x="140" y="2043"/>
                  </a:lnTo>
                  <a:lnTo>
                    <a:pt x="186" y="2043"/>
                  </a:lnTo>
                  <a:lnTo>
                    <a:pt x="239" y="2043"/>
                  </a:lnTo>
                  <a:lnTo>
                    <a:pt x="294" y="2043"/>
                  </a:lnTo>
                  <a:lnTo>
                    <a:pt x="354" y="2043"/>
                  </a:lnTo>
                  <a:lnTo>
                    <a:pt x="415" y="2043"/>
                  </a:lnTo>
                  <a:lnTo>
                    <a:pt x="474" y="2043"/>
                  </a:lnTo>
                  <a:lnTo>
                    <a:pt x="529" y="2043"/>
                  </a:lnTo>
                  <a:lnTo>
                    <a:pt x="583" y="2043"/>
                  </a:lnTo>
                  <a:lnTo>
                    <a:pt x="630" y="2043"/>
                  </a:lnTo>
                  <a:lnTo>
                    <a:pt x="671" y="2043"/>
                  </a:lnTo>
                  <a:lnTo>
                    <a:pt x="701" y="2043"/>
                  </a:lnTo>
                  <a:lnTo>
                    <a:pt x="722" y="2043"/>
                  </a:lnTo>
                  <a:lnTo>
                    <a:pt x="730" y="2043"/>
                  </a:lnTo>
                  <a:lnTo>
                    <a:pt x="820" y="2041"/>
                  </a:lnTo>
                  <a:lnTo>
                    <a:pt x="902" y="2029"/>
                  </a:lnTo>
                  <a:lnTo>
                    <a:pt x="976" y="2014"/>
                  </a:lnTo>
                  <a:lnTo>
                    <a:pt x="1045" y="1993"/>
                  </a:lnTo>
                  <a:lnTo>
                    <a:pt x="1106" y="1966"/>
                  </a:lnTo>
                  <a:lnTo>
                    <a:pt x="1161" y="1936"/>
                  </a:lnTo>
                  <a:lnTo>
                    <a:pt x="1211" y="1900"/>
                  </a:lnTo>
                  <a:lnTo>
                    <a:pt x="1255" y="1859"/>
                  </a:lnTo>
                  <a:lnTo>
                    <a:pt x="1295" y="1817"/>
                  </a:lnTo>
                  <a:lnTo>
                    <a:pt x="1328" y="1770"/>
                  </a:lnTo>
                  <a:lnTo>
                    <a:pt x="1358" y="1720"/>
                  </a:lnTo>
                  <a:lnTo>
                    <a:pt x="1383" y="1669"/>
                  </a:lnTo>
                  <a:lnTo>
                    <a:pt x="1404" y="1615"/>
                  </a:lnTo>
                  <a:lnTo>
                    <a:pt x="1423" y="1562"/>
                  </a:lnTo>
                  <a:lnTo>
                    <a:pt x="1436" y="1504"/>
                  </a:lnTo>
                  <a:lnTo>
                    <a:pt x="1448" y="1447"/>
                  </a:lnTo>
                  <a:lnTo>
                    <a:pt x="1457" y="1390"/>
                  </a:lnTo>
                  <a:lnTo>
                    <a:pt x="1463" y="1333"/>
                  </a:lnTo>
                  <a:lnTo>
                    <a:pt x="1467" y="1277"/>
                  </a:lnTo>
                  <a:lnTo>
                    <a:pt x="1471" y="1220"/>
                  </a:lnTo>
                  <a:lnTo>
                    <a:pt x="1557" y="23"/>
                  </a:lnTo>
                  <a:lnTo>
                    <a:pt x="1557" y="15"/>
                  </a:lnTo>
                  <a:lnTo>
                    <a:pt x="1561" y="10"/>
                  </a:lnTo>
                  <a:lnTo>
                    <a:pt x="1566" y="4"/>
                  </a:lnTo>
                  <a:lnTo>
                    <a:pt x="1574" y="0"/>
                  </a:lnTo>
                  <a:lnTo>
                    <a:pt x="15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0" name="Freeform 49"/>
            <p:cNvSpPr>
              <a:spLocks/>
            </p:cNvSpPr>
            <p:nvPr/>
          </p:nvSpPr>
          <p:spPr bwMode="auto">
            <a:xfrm>
              <a:off x="4214813" y="1558926"/>
              <a:ext cx="1460500" cy="1370013"/>
            </a:xfrm>
            <a:custGeom>
              <a:avLst/>
              <a:gdLst>
                <a:gd name="T0" fmla="*/ 231 w 1839"/>
                <a:gd name="T1" fmla="*/ 0 h 1726"/>
                <a:gd name="T2" fmla="*/ 237 w 1839"/>
                <a:gd name="T3" fmla="*/ 0 h 1726"/>
                <a:gd name="T4" fmla="*/ 242 w 1839"/>
                <a:gd name="T5" fmla="*/ 4 h 1726"/>
                <a:gd name="T6" fmla="*/ 246 w 1839"/>
                <a:gd name="T7" fmla="*/ 8 h 1726"/>
                <a:gd name="T8" fmla="*/ 248 w 1839"/>
                <a:gd name="T9" fmla="*/ 14 h 1726"/>
                <a:gd name="T10" fmla="*/ 645 w 1839"/>
                <a:gd name="T11" fmla="*/ 1468 h 1726"/>
                <a:gd name="T12" fmla="*/ 1820 w 1839"/>
                <a:gd name="T13" fmla="*/ 1468 h 1726"/>
                <a:gd name="T14" fmla="*/ 1826 w 1839"/>
                <a:gd name="T15" fmla="*/ 1470 h 1726"/>
                <a:gd name="T16" fmla="*/ 1831 w 1839"/>
                <a:gd name="T17" fmla="*/ 1472 h 1726"/>
                <a:gd name="T18" fmla="*/ 1835 w 1839"/>
                <a:gd name="T19" fmla="*/ 1478 h 1726"/>
                <a:gd name="T20" fmla="*/ 1837 w 1839"/>
                <a:gd name="T21" fmla="*/ 1482 h 1726"/>
                <a:gd name="T22" fmla="*/ 1839 w 1839"/>
                <a:gd name="T23" fmla="*/ 1487 h 1726"/>
                <a:gd name="T24" fmla="*/ 1839 w 1839"/>
                <a:gd name="T25" fmla="*/ 1707 h 1726"/>
                <a:gd name="T26" fmla="*/ 1837 w 1839"/>
                <a:gd name="T27" fmla="*/ 1715 h 1726"/>
                <a:gd name="T28" fmla="*/ 1835 w 1839"/>
                <a:gd name="T29" fmla="*/ 1718 h 1726"/>
                <a:gd name="T30" fmla="*/ 1831 w 1839"/>
                <a:gd name="T31" fmla="*/ 1722 h 1726"/>
                <a:gd name="T32" fmla="*/ 1826 w 1839"/>
                <a:gd name="T33" fmla="*/ 1726 h 1726"/>
                <a:gd name="T34" fmla="*/ 1820 w 1839"/>
                <a:gd name="T35" fmla="*/ 1726 h 1726"/>
                <a:gd name="T36" fmla="*/ 464 w 1839"/>
                <a:gd name="T37" fmla="*/ 1726 h 1726"/>
                <a:gd name="T38" fmla="*/ 456 w 1839"/>
                <a:gd name="T39" fmla="*/ 1726 h 1726"/>
                <a:gd name="T40" fmla="*/ 453 w 1839"/>
                <a:gd name="T41" fmla="*/ 1722 h 1726"/>
                <a:gd name="T42" fmla="*/ 447 w 1839"/>
                <a:gd name="T43" fmla="*/ 1718 h 1726"/>
                <a:gd name="T44" fmla="*/ 445 w 1839"/>
                <a:gd name="T45" fmla="*/ 1713 h 1726"/>
                <a:gd name="T46" fmla="*/ 0 w 1839"/>
                <a:gd name="T47" fmla="*/ 82 h 1726"/>
                <a:gd name="T48" fmla="*/ 0 w 1839"/>
                <a:gd name="T49" fmla="*/ 77 h 1726"/>
                <a:gd name="T50" fmla="*/ 0 w 1839"/>
                <a:gd name="T51" fmla="*/ 73 h 1726"/>
                <a:gd name="T52" fmla="*/ 2 w 1839"/>
                <a:gd name="T53" fmla="*/ 67 h 1726"/>
                <a:gd name="T54" fmla="*/ 4 w 1839"/>
                <a:gd name="T55" fmla="*/ 63 h 1726"/>
                <a:gd name="T56" fmla="*/ 10 w 1839"/>
                <a:gd name="T57" fmla="*/ 59 h 1726"/>
                <a:gd name="T58" fmla="*/ 13 w 1839"/>
                <a:gd name="T59" fmla="*/ 57 h 1726"/>
                <a:gd name="T60" fmla="*/ 225 w 1839"/>
                <a:gd name="T61" fmla="*/ 0 h 1726"/>
                <a:gd name="T62" fmla="*/ 231 w 1839"/>
                <a:gd name="T63" fmla="*/ 0 h 1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39" h="1726">
                  <a:moveTo>
                    <a:pt x="231" y="0"/>
                  </a:moveTo>
                  <a:lnTo>
                    <a:pt x="237" y="0"/>
                  </a:lnTo>
                  <a:lnTo>
                    <a:pt x="242" y="4"/>
                  </a:lnTo>
                  <a:lnTo>
                    <a:pt x="246" y="8"/>
                  </a:lnTo>
                  <a:lnTo>
                    <a:pt x="248" y="14"/>
                  </a:lnTo>
                  <a:lnTo>
                    <a:pt x="645" y="1468"/>
                  </a:lnTo>
                  <a:lnTo>
                    <a:pt x="1820" y="1468"/>
                  </a:lnTo>
                  <a:lnTo>
                    <a:pt x="1826" y="1470"/>
                  </a:lnTo>
                  <a:lnTo>
                    <a:pt x="1831" y="1472"/>
                  </a:lnTo>
                  <a:lnTo>
                    <a:pt x="1835" y="1478"/>
                  </a:lnTo>
                  <a:lnTo>
                    <a:pt x="1837" y="1482"/>
                  </a:lnTo>
                  <a:lnTo>
                    <a:pt x="1839" y="1487"/>
                  </a:lnTo>
                  <a:lnTo>
                    <a:pt x="1839" y="1707"/>
                  </a:lnTo>
                  <a:lnTo>
                    <a:pt x="1837" y="1715"/>
                  </a:lnTo>
                  <a:lnTo>
                    <a:pt x="1835" y="1718"/>
                  </a:lnTo>
                  <a:lnTo>
                    <a:pt x="1831" y="1722"/>
                  </a:lnTo>
                  <a:lnTo>
                    <a:pt x="1826" y="1726"/>
                  </a:lnTo>
                  <a:lnTo>
                    <a:pt x="1820" y="1726"/>
                  </a:lnTo>
                  <a:lnTo>
                    <a:pt x="464" y="1726"/>
                  </a:lnTo>
                  <a:lnTo>
                    <a:pt x="456" y="1726"/>
                  </a:lnTo>
                  <a:lnTo>
                    <a:pt x="453" y="1722"/>
                  </a:lnTo>
                  <a:lnTo>
                    <a:pt x="447" y="1718"/>
                  </a:lnTo>
                  <a:lnTo>
                    <a:pt x="445" y="1713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0" y="73"/>
                  </a:lnTo>
                  <a:lnTo>
                    <a:pt x="2" y="67"/>
                  </a:lnTo>
                  <a:lnTo>
                    <a:pt x="4" y="63"/>
                  </a:lnTo>
                  <a:lnTo>
                    <a:pt x="10" y="59"/>
                  </a:lnTo>
                  <a:lnTo>
                    <a:pt x="13" y="57"/>
                  </a:lnTo>
                  <a:lnTo>
                    <a:pt x="225" y="0"/>
                  </a:lnTo>
                  <a:lnTo>
                    <a:pt x="2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3294911" y="1061386"/>
            <a:ext cx="4127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Menyusun 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Studi Lanjutan Terkait Demand Masyarakat </a:t>
            </a:r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Saat Pandemi </a:t>
            </a:r>
            <a:endParaRPr lang="id-ID" sz="16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548989" y="2681351"/>
            <a:ext cx="294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Menyusun 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Studi lanjutan terkait busine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s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s cycle </a:t>
            </a:r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sektor </a:t>
            </a:r>
            <a:r>
              <a:rPr lang="sv-S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high demand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10" y="3079631"/>
            <a:ext cx="540450" cy="540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39" y="4540452"/>
            <a:ext cx="524652" cy="52465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7605785" y="4202613"/>
            <a:ext cx="294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Memberikan 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Bantuan Modal Untuk Pengembangan Sektor UMKM </a:t>
            </a:r>
            <a:r>
              <a:rPr lang="sv-SE" sz="1600" b="1" i="1" dirty="0">
                <a:solidFill>
                  <a:srgbClr val="0070C0"/>
                </a:solidFill>
                <a:latin typeface="Myriad Pro" panose="020B0503030403020204" pitchFamily="34" charset="0"/>
              </a:rPr>
              <a:t>High Demand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69" y="5369248"/>
            <a:ext cx="611743" cy="52560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3375841" y="6589828"/>
            <a:ext cx="4127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Pelatihan, Pembinaan, dan Pendampingan Teknis </a:t>
            </a:r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UMKM untuk 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produk-produk </a:t>
            </a:r>
            <a:r>
              <a:rPr lang="sv-SE" sz="1600" b="1" i="1" dirty="0">
                <a:solidFill>
                  <a:srgbClr val="0070C0"/>
                </a:solidFill>
                <a:latin typeface="Myriad Pro" panose="020B0503030403020204" pitchFamily="34" charset="0"/>
              </a:rPr>
              <a:t>Healthy Food</a:t>
            </a:r>
            <a:endParaRPr lang="id-ID" sz="1600" b="1" i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7306" y="2681351"/>
            <a:ext cx="294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 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Pelatihan, Pembinaan, dan Pendampingan </a:t>
            </a:r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Teknis UMKM untuk 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Produk-produk Kuliner Dan Frozen Food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44102" y="4202613"/>
            <a:ext cx="294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Pelatihan, Pembinaan, dan Pendampingan Teknis </a:t>
            </a:r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UMKM untuk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 Produk-produk Alat Olahraga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614" y="4618111"/>
            <a:ext cx="525600" cy="525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48" y="3087056"/>
            <a:ext cx="525600" cy="525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6091F3-21C0-4F53-AF5B-AF3B21644D39}"/>
              </a:ext>
            </a:extLst>
          </p:cNvPr>
          <p:cNvSpPr/>
          <p:nvPr/>
        </p:nvSpPr>
        <p:spPr>
          <a:xfrm>
            <a:off x="287428" y="90222"/>
            <a:ext cx="10208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REKOMENDASI ARAHAN KEBIJAKAN</a:t>
            </a:r>
          </a:p>
        </p:txBody>
      </p:sp>
    </p:spTree>
    <p:extLst>
      <p:ext uri="{BB962C8B-B14F-4D97-AF65-F5344CB8AC3E}">
        <p14:creationId xmlns:p14="http://schemas.microsoft.com/office/powerpoint/2010/main" val="400777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74"/>
          <p:cNvSpPr/>
          <p:nvPr/>
        </p:nvSpPr>
        <p:spPr>
          <a:xfrm rot="13794165">
            <a:off x="5056028" y="5867619"/>
            <a:ext cx="360271" cy="476179"/>
          </a:xfrm>
          <a:custGeom>
            <a:avLst/>
            <a:gdLst>
              <a:gd name="connsiteX0" fmla="*/ 348000 w 359813"/>
              <a:gd name="connsiteY0" fmla="*/ 2595 h 310898"/>
              <a:gd name="connsiteX1" fmla="*/ 359813 w 359813"/>
              <a:gd name="connsiteY1" fmla="*/ 18018 h 310898"/>
              <a:gd name="connsiteX2" fmla="*/ 358577 w 359813"/>
              <a:gd name="connsiteY2" fmla="*/ 91094 h 310898"/>
              <a:gd name="connsiteX3" fmla="*/ 359772 w 359813"/>
              <a:gd name="connsiteY3" fmla="*/ 90529 h 310898"/>
              <a:gd name="connsiteX4" fmla="*/ 355436 w 359813"/>
              <a:gd name="connsiteY4" fmla="*/ 276670 h 310898"/>
              <a:gd name="connsiteX5" fmla="*/ 323050 w 359813"/>
              <a:gd name="connsiteY5" fmla="*/ 304239 h 310898"/>
              <a:gd name="connsiteX6" fmla="*/ 183257 w 359813"/>
              <a:gd name="connsiteY6" fmla="*/ 257428 h 310898"/>
              <a:gd name="connsiteX7" fmla="*/ 71959 w 359813"/>
              <a:gd name="connsiteY7" fmla="*/ 273808 h 310898"/>
              <a:gd name="connsiteX8" fmla="*/ 69 w 359813"/>
              <a:gd name="connsiteY8" fmla="*/ 281315 h 310898"/>
              <a:gd name="connsiteX9" fmla="*/ 531 w 359813"/>
              <a:gd name="connsiteY9" fmla="*/ 227238 h 310898"/>
              <a:gd name="connsiteX10" fmla="*/ 0 w 359813"/>
              <a:gd name="connsiteY10" fmla="*/ 227538 h 310898"/>
              <a:gd name="connsiteX11" fmla="*/ 806 w 359813"/>
              <a:gd name="connsiteY11" fmla="*/ 195150 h 310898"/>
              <a:gd name="connsiteX12" fmla="*/ 1779 w 359813"/>
              <a:gd name="connsiteY12" fmla="*/ 81556 h 310898"/>
              <a:gd name="connsiteX13" fmla="*/ 3684 w 359813"/>
              <a:gd name="connsiteY13" fmla="*/ 79558 h 310898"/>
              <a:gd name="connsiteX14" fmla="*/ 4803 w 359813"/>
              <a:gd name="connsiteY14" fmla="*/ 34621 h 310898"/>
              <a:gd name="connsiteX15" fmla="*/ 36243 w 359813"/>
              <a:gd name="connsiteY15" fmla="*/ 5978 h 310898"/>
              <a:gd name="connsiteX16" fmla="*/ 177532 w 359813"/>
              <a:gd name="connsiteY16" fmla="*/ 48057 h 310898"/>
              <a:gd name="connsiteX17" fmla="*/ 288216 w 359813"/>
              <a:gd name="connsiteY17" fmla="*/ 27941 h 310898"/>
              <a:gd name="connsiteX18" fmla="*/ 348000 w 359813"/>
              <a:gd name="connsiteY18" fmla="*/ 2595 h 31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813" h="310898">
                <a:moveTo>
                  <a:pt x="348000" y="2595"/>
                </a:moveTo>
                <a:cubicBezTo>
                  <a:pt x="352961" y="4165"/>
                  <a:pt x="357014" y="8778"/>
                  <a:pt x="359813" y="18018"/>
                </a:cubicBezTo>
                <a:lnTo>
                  <a:pt x="358577" y="91094"/>
                </a:lnTo>
                <a:lnTo>
                  <a:pt x="359772" y="90529"/>
                </a:lnTo>
                <a:cubicBezTo>
                  <a:pt x="357423" y="158777"/>
                  <a:pt x="357785" y="208422"/>
                  <a:pt x="355436" y="276670"/>
                </a:cubicBezTo>
                <a:cubicBezTo>
                  <a:pt x="347630" y="316994"/>
                  <a:pt x="351516" y="315025"/>
                  <a:pt x="323050" y="304239"/>
                </a:cubicBezTo>
                <a:cubicBezTo>
                  <a:pt x="277576" y="270367"/>
                  <a:pt x="234775" y="257999"/>
                  <a:pt x="183257" y="257428"/>
                </a:cubicBezTo>
                <a:cubicBezTo>
                  <a:pt x="141856" y="254074"/>
                  <a:pt x="101411" y="264972"/>
                  <a:pt x="71959" y="273808"/>
                </a:cubicBezTo>
                <a:cubicBezTo>
                  <a:pt x="42507" y="282643"/>
                  <a:pt x="10013" y="318630"/>
                  <a:pt x="69" y="281315"/>
                </a:cubicBezTo>
                <a:lnTo>
                  <a:pt x="531" y="227238"/>
                </a:lnTo>
                <a:lnTo>
                  <a:pt x="0" y="227538"/>
                </a:lnTo>
                <a:lnTo>
                  <a:pt x="806" y="195150"/>
                </a:lnTo>
                <a:lnTo>
                  <a:pt x="1779" y="81556"/>
                </a:lnTo>
                <a:lnTo>
                  <a:pt x="3684" y="79558"/>
                </a:lnTo>
                <a:lnTo>
                  <a:pt x="4803" y="34621"/>
                </a:lnTo>
                <a:cubicBezTo>
                  <a:pt x="11247" y="-5942"/>
                  <a:pt x="7430" y="-3844"/>
                  <a:pt x="36243" y="5978"/>
                </a:cubicBezTo>
                <a:cubicBezTo>
                  <a:pt x="82831" y="38300"/>
                  <a:pt x="126024" y="49221"/>
                  <a:pt x="177532" y="48057"/>
                </a:cubicBezTo>
                <a:cubicBezTo>
                  <a:pt x="219023" y="50016"/>
                  <a:pt x="259078" y="37763"/>
                  <a:pt x="288216" y="27941"/>
                </a:cubicBezTo>
                <a:cubicBezTo>
                  <a:pt x="310069" y="20575"/>
                  <a:pt x="333119" y="-2113"/>
                  <a:pt x="348000" y="2595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3234" y="416030"/>
            <a:ext cx="8488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Lanjutan...Rekomendasi </a:t>
            </a:r>
            <a:r>
              <a:rPr lang="sv-SE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Stimulus Ekonomi dan Potensi Pekerjaan Alternatif </a:t>
            </a:r>
            <a:endParaRPr lang="id-ID" sz="2000" b="1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69" name="Freeform 68"/>
          <p:cNvSpPr/>
          <p:nvPr/>
        </p:nvSpPr>
        <p:spPr>
          <a:xfrm rot="18927262">
            <a:off x="5102737" y="4987112"/>
            <a:ext cx="379675" cy="476179"/>
          </a:xfrm>
          <a:custGeom>
            <a:avLst/>
            <a:gdLst>
              <a:gd name="connsiteX0" fmla="*/ 348000 w 359813"/>
              <a:gd name="connsiteY0" fmla="*/ 2595 h 310898"/>
              <a:gd name="connsiteX1" fmla="*/ 359813 w 359813"/>
              <a:gd name="connsiteY1" fmla="*/ 18018 h 310898"/>
              <a:gd name="connsiteX2" fmla="*/ 358577 w 359813"/>
              <a:gd name="connsiteY2" fmla="*/ 91094 h 310898"/>
              <a:gd name="connsiteX3" fmla="*/ 359772 w 359813"/>
              <a:gd name="connsiteY3" fmla="*/ 90529 h 310898"/>
              <a:gd name="connsiteX4" fmla="*/ 355436 w 359813"/>
              <a:gd name="connsiteY4" fmla="*/ 276670 h 310898"/>
              <a:gd name="connsiteX5" fmla="*/ 323050 w 359813"/>
              <a:gd name="connsiteY5" fmla="*/ 304239 h 310898"/>
              <a:gd name="connsiteX6" fmla="*/ 183257 w 359813"/>
              <a:gd name="connsiteY6" fmla="*/ 257428 h 310898"/>
              <a:gd name="connsiteX7" fmla="*/ 71959 w 359813"/>
              <a:gd name="connsiteY7" fmla="*/ 273808 h 310898"/>
              <a:gd name="connsiteX8" fmla="*/ 69 w 359813"/>
              <a:gd name="connsiteY8" fmla="*/ 281315 h 310898"/>
              <a:gd name="connsiteX9" fmla="*/ 531 w 359813"/>
              <a:gd name="connsiteY9" fmla="*/ 227238 h 310898"/>
              <a:gd name="connsiteX10" fmla="*/ 0 w 359813"/>
              <a:gd name="connsiteY10" fmla="*/ 227538 h 310898"/>
              <a:gd name="connsiteX11" fmla="*/ 806 w 359813"/>
              <a:gd name="connsiteY11" fmla="*/ 195150 h 310898"/>
              <a:gd name="connsiteX12" fmla="*/ 1779 w 359813"/>
              <a:gd name="connsiteY12" fmla="*/ 81556 h 310898"/>
              <a:gd name="connsiteX13" fmla="*/ 3684 w 359813"/>
              <a:gd name="connsiteY13" fmla="*/ 79558 h 310898"/>
              <a:gd name="connsiteX14" fmla="*/ 4803 w 359813"/>
              <a:gd name="connsiteY14" fmla="*/ 34621 h 310898"/>
              <a:gd name="connsiteX15" fmla="*/ 36243 w 359813"/>
              <a:gd name="connsiteY15" fmla="*/ 5978 h 310898"/>
              <a:gd name="connsiteX16" fmla="*/ 177532 w 359813"/>
              <a:gd name="connsiteY16" fmla="*/ 48057 h 310898"/>
              <a:gd name="connsiteX17" fmla="*/ 288216 w 359813"/>
              <a:gd name="connsiteY17" fmla="*/ 27941 h 310898"/>
              <a:gd name="connsiteX18" fmla="*/ 348000 w 359813"/>
              <a:gd name="connsiteY18" fmla="*/ 2595 h 31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813" h="310898">
                <a:moveTo>
                  <a:pt x="348000" y="2595"/>
                </a:moveTo>
                <a:cubicBezTo>
                  <a:pt x="352961" y="4165"/>
                  <a:pt x="357014" y="8778"/>
                  <a:pt x="359813" y="18018"/>
                </a:cubicBezTo>
                <a:lnTo>
                  <a:pt x="358577" y="91094"/>
                </a:lnTo>
                <a:lnTo>
                  <a:pt x="359772" y="90529"/>
                </a:lnTo>
                <a:cubicBezTo>
                  <a:pt x="357423" y="158777"/>
                  <a:pt x="357785" y="208422"/>
                  <a:pt x="355436" y="276670"/>
                </a:cubicBezTo>
                <a:cubicBezTo>
                  <a:pt x="347630" y="316994"/>
                  <a:pt x="351516" y="315025"/>
                  <a:pt x="323050" y="304239"/>
                </a:cubicBezTo>
                <a:cubicBezTo>
                  <a:pt x="277576" y="270367"/>
                  <a:pt x="234775" y="257999"/>
                  <a:pt x="183257" y="257428"/>
                </a:cubicBezTo>
                <a:cubicBezTo>
                  <a:pt x="141856" y="254074"/>
                  <a:pt x="101411" y="264972"/>
                  <a:pt x="71959" y="273808"/>
                </a:cubicBezTo>
                <a:cubicBezTo>
                  <a:pt x="42507" y="282643"/>
                  <a:pt x="10013" y="318630"/>
                  <a:pt x="69" y="281315"/>
                </a:cubicBezTo>
                <a:lnTo>
                  <a:pt x="531" y="227238"/>
                </a:lnTo>
                <a:lnTo>
                  <a:pt x="0" y="227538"/>
                </a:lnTo>
                <a:lnTo>
                  <a:pt x="806" y="195150"/>
                </a:lnTo>
                <a:lnTo>
                  <a:pt x="1779" y="81556"/>
                </a:lnTo>
                <a:lnTo>
                  <a:pt x="3684" y="79558"/>
                </a:lnTo>
                <a:lnTo>
                  <a:pt x="4803" y="34621"/>
                </a:lnTo>
                <a:cubicBezTo>
                  <a:pt x="11247" y="-5942"/>
                  <a:pt x="7430" y="-3844"/>
                  <a:pt x="36243" y="5978"/>
                </a:cubicBezTo>
                <a:cubicBezTo>
                  <a:pt x="82831" y="38300"/>
                  <a:pt x="126024" y="49221"/>
                  <a:pt x="177532" y="48057"/>
                </a:cubicBezTo>
                <a:cubicBezTo>
                  <a:pt x="219023" y="50016"/>
                  <a:pt x="259078" y="37763"/>
                  <a:pt x="288216" y="27941"/>
                </a:cubicBezTo>
                <a:cubicBezTo>
                  <a:pt x="310069" y="20575"/>
                  <a:pt x="333119" y="-2113"/>
                  <a:pt x="348000" y="2595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rot="13794165">
            <a:off x="5148857" y="4170083"/>
            <a:ext cx="348769" cy="476179"/>
          </a:xfrm>
          <a:custGeom>
            <a:avLst/>
            <a:gdLst>
              <a:gd name="connsiteX0" fmla="*/ 348000 w 359813"/>
              <a:gd name="connsiteY0" fmla="*/ 2595 h 310898"/>
              <a:gd name="connsiteX1" fmla="*/ 359813 w 359813"/>
              <a:gd name="connsiteY1" fmla="*/ 18018 h 310898"/>
              <a:gd name="connsiteX2" fmla="*/ 358577 w 359813"/>
              <a:gd name="connsiteY2" fmla="*/ 91094 h 310898"/>
              <a:gd name="connsiteX3" fmla="*/ 359772 w 359813"/>
              <a:gd name="connsiteY3" fmla="*/ 90529 h 310898"/>
              <a:gd name="connsiteX4" fmla="*/ 355436 w 359813"/>
              <a:gd name="connsiteY4" fmla="*/ 276670 h 310898"/>
              <a:gd name="connsiteX5" fmla="*/ 323050 w 359813"/>
              <a:gd name="connsiteY5" fmla="*/ 304239 h 310898"/>
              <a:gd name="connsiteX6" fmla="*/ 183257 w 359813"/>
              <a:gd name="connsiteY6" fmla="*/ 257428 h 310898"/>
              <a:gd name="connsiteX7" fmla="*/ 71959 w 359813"/>
              <a:gd name="connsiteY7" fmla="*/ 273808 h 310898"/>
              <a:gd name="connsiteX8" fmla="*/ 69 w 359813"/>
              <a:gd name="connsiteY8" fmla="*/ 281315 h 310898"/>
              <a:gd name="connsiteX9" fmla="*/ 531 w 359813"/>
              <a:gd name="connsiteY9" fmla="*/ 227238 h 310898"/>
              <a:gd name="connsiteX10" fmla="*/ 0 w 359813"/>
              <a:gd name="connsiteY10" fmla="*/ 227538 h 310898"/>
              <a:gd name="connsiteX11" fmla="*/ 806 w 359813"/>
              <a:gd name="connsiteY11" fmla="*/ 195150 h 310898"/>
              <a:gd name="connsiteX12" fmla="*/ 1779 w 359813"/>
              <a:gd name="connsiteY12" fmla="*/ 81556 h 310898"/>
              <a:gd name="connsiteX13" fmla="*/ 3684 w 359813"/>
              <a:gd name="connsiteY13" fmla="*/ 79558 h 310898"/>
              <a:gd name="connsiteX14" fmla="*/ 4803 w 359813"/>
              <a:gd name="connsiteY14" fmla="*/ 34621 h 310898"/>
              <a:gd name="connsiteX15" fmla="*/ 36243 w 359813"/>
              <a:gd name="connsiteY15" fmla="*/ 5978 h 310898"/>
              <a:gd name="connsiteX16" fmla="*/ 177532 w 359813"/>
              <a:gd name="connsiteY16" fmla="*/ 48057 h 310898"/>
              <a:gd name="connsiteX17" fmla="*/ 288216 w 359813"/>
              <a:gd name="connsiteY17" fmla="*/ 27941 h 310898"/>
              <a:gd name="connsiteX18" fmla="*/ 348000 w 359813"/>
              <a:gd name="connsiteY18" fmla="*/ 2595 h 31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813" h="310898">
                <a:moveTo>
                  <a:pt x="348000" y="2595"/>
                </a:moveTo>
                <a:cubicBezTo>
                  <a:pt x="352961" y="4165"/>
                  <a:pt x="357014" y="8778"/>
                  <a:pt x="359813" y="18018"/>
                </a:cubicBezTo>
                <a:lnTo>
                  <a:pt x="358577" y="91094"/>
                </a:lnTo>
                <a:lnTo>
                  <a:pt x="359772" y="90529"/>
                </a:lnTo>
                <a:cubicBezTo>
                  <a:pt x="357423" y="158777"/>
                  <a:pt x="357785" y="208422"/>
                  <a:pt x="355436" y="276670"/>
                </a:cubicBezTo>
                <a:cubicBezTo>
                  <a:pt x="347630" y="316994"/>
                  <a:pt x="351516" y="315025"/>
                  <a:pt x="323050" y="304239"/>
                </a:cubicBezTo>
                <a:cubicBezTo>
                  <a:pt x="277576" y="270367"/>
                  <a:pt x="234775" y="257999"/>
                  <a:pt x="183257" y="257428"/>
                </a:cubicBezTo>
                <a:cubicBezTo>
                  <a:pt x="141856" y="254074"/>
                  <a:pt x="101411" y="264972"/>
                  <a:pt x="71959" y="273808"/>
                </a:cubicBezTo>
                <a:cubicBezTo>
                  <a:pt x="42507" y="282643"/>
                  <a:pt x="10013" y="318630"/>
                  <a:pt x="69" y="281315"/>
                </a:cubicBezTo>
                <a:lnTo>
                  <a:pt x="531" y="227238"/>
                </a:lnTo>
                <a:lnTo>
                  <a:pt x="0" y="227538"/>
                </a:lnTo>
                <a:lnTo>
                  <a:pt x="806" y="195150"/>
                </a:lnTo>
                <a:lnTo>
                  <a:pt x="1779" y="81556"/>
                </a:lnTo>
                <a:lnTo>
                  <a:pt x="3684" y="79558"/>
                </a:lnTo>
                <a:lnTo>
                  <a:pt x="4803" y="34621"/>
                </a:lnTo>
                <a:cubicBezTo>
                  <a:pt x="11247" y="-5942"/>
                  <a:pt x="7430" y="-3844"/>
                  <a:pt x="36243" y="5978"/>
                </a:cubicBezTo>
                <a:cubicBezTo>
                  <a:pt x="82831" y="38300"/>
                  <a:pt x="126024" y="49221"/>
                  <a:pt x="177532" y="48057"/>
                </a:cubicBezTo>
                <a:cubicBezTo>
                  <a:pt x="219023" y="50016"/>
                  <a:pt x="259078" y="37763"/>
                  <a:pt x="288216" y="27941"/>
                </a:cubicBezTo>
                <a:cubicBezTo>
                  <a:pt x="310069" y="20575"/>
                  <a:pt x="333119" y="-2113"/>
                  <a:pt x="348000" y="2595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18927262">
            <a:off x="5224209" y="3301317"/>
            <a:ext cx="379675" cy="476179"/>
          </a:xfrm>
          <a:custGeom>
            <a:avLst/>
            <a:gdLst>
              <a:gd name="connsiteX0" fmla="*/ 348000 w 359813"/>
              <a:gd name="connsiteY0" fmla="*/ 2595 h 310898"/>
              <a:gd name="connsiteX1" fmla="*/ 359813 w 359813"/>
              <a:gd name="connsiteY1" fmla="*/ 18018 h 310898"/>
              <a:gd name="connsiteX2" fmla="*/ 358577 w 359813"/>
              <a:gd name="connsiteY2" fmla="*/ 91094 h 310898"/>
              <a:gd name="connsiteX3" fmla="*/ 359772 w 359813"/>
              <a:gd name="connsiteY3" fmla="*/ 90529 h 310898"/>
              <a:gd name="connsiteX4" fmla="*/ 355436 w 359813"/>
              <a:gd name="connsiteY4" fmla="*/ 276670 h 310898"/>
              <a:gd name="connsiteX5" fmla="*/ 323050 w 359813"/>
              <a:gd name="connsiteY5" fmla="*/ 304239 h 310898"/>
              <a:gd name="connsiteX6" fmla="*/ 183257 w 359813"/>
              <a:gd name="connsiteY6" fmla="*/ 257428 h 310898"/>
              <a:gd name="connsiteX7" fmla="*/ 71959 w 359813"/>
              <a:gd name="connsiteY7" fmla="*/ 273808 h 310898"/>
              <a:gd name="connsiteX8" fmla="*/ 69 w 359813"/>
              <a:gd name="connsiteY8" fmla="*/ 281315 h 310898"/>
              <a:gd name="connsiteX9" fmla="*/ 531 w 359813"/>
              <a:gd name="connsiteY9" fmla="*/ 227238 h 310898"/>
              <a:gd name="connsiteX10" fmla="*/ 0 w 359813"/>
              <a:gd name="connsiteY10" fmla="*/ 227538 h 310898"/>
              <a:gd name="connsiteX11" fmla="*/ 806 w 359813"/>
              <a:gd name="connsiteY11" fmla="*/ 195150 h 310898"/>
              <a:gd name="connsiteX12" fmla="*/ 1779 w 359813"/>
              <a:gd name="connsiteY12" fmla="*/ 81556 h 310898"/>
              <a:gd name="connsiteX13" fmla="*/ 3684 w 359813"/>
              <a:gd name="connsiteY13" fmla="*/ 79558 h 310898"/>
              <a:gd name="connsiteX14" fmla="*/ 4803 w 359813"/>
              <a:gd name="connsiteY14" fmla="*/ 34621 h 310898"/>
              <a:gd name="connsiteX15" fmla="*/ 36243 w 359813"/>
              <a:gd name="connsiteY15" fmla="*/ 5978 h 310898"/>
              <a:gd name="connsiteX16" fmla="*/ 177532 w 359813"/>
              <a:gd name="connsiteY16" fmla="*/ 48057 h 310898"/>
              <a:gd name="connsiteX17" fmla="*/ 288216 w 359813"/>
              <a:gd name="connsiteY17" fmla="*/ 27941 h 310898"/>
              <a:gd name="connsiteX18" fmla="*/ 348000 w 359813"/>
              <a:gd name="connsiteY18" fmla="*/ 2595 h 31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813" h="310898">
                <a:moveTo>
                  <a:pt x="348000" y="2595"/>
                </a:moveTo>
                <a:cubicBezTo>
                  <a:pt x="352961" y="4165"/>
                  <a:pt x="357014" y="8778"/>
                  <a:pt x="359813" y="18018"/>
                </a:cubicBezTo>
                <a:lnTo>
                  <a:pt x="358577" y="91094"/>
                </a:lnTo>
                <a:lnTo>
                  <a:pt x="359772" y="90529"/>
                </a:lnTo>
                <a:cubicBezTo>
                  <a:pt x="357423" y="158777"/>
                  <a:pt x="357785" y="208422"/>
                  <a:pt x="355436" y="276670"/>
                </a:cubicBezTo>
                <a:cubicBezTo>
                  <a:pt x="347630" y="316994"/>
                  <a:pt x="351516" y="315025"/>
                  <a:pt x="323050" y="304239"/>
                </a:cubicBezTo>
                <a:cubicBezTo>
                  <a:pt x="277576" y="270367"/>
                  <a:pt x="234775" y="257999"/>
                  <a:pt x="183257" y="257428"/>
                </a:cubicBezTo>
                <a:cubicBezTo>
                  <a:pt x="141856" y="254074"/>
                  <a:pt x="101411" y="264972"/>
                  <a:pt x="71959" y="273808"/>
                </a:cubicBezTo>
                <a:cubicBezTo>
                  <a:pt x="42507" y="282643"/>
                  <a:pt x="10013" y="318630"/>
                  <a:pt x="69" y="281315"/>
                </a:cubicBezTo>
                <a:lnTo>
                  <a:pt x="531" y="227238"/>
                </a:lnTo>
                <a:lnTo>
                  <a:pt x="0" y="227538"/>
                </a:lnTo>
                <a:lnTo>
                  <a:pt x="806" y="195150"/>
                </a:lnTo>
                <a:lnTo>
                  <a:pt x="1779" y="81556"/>
                </a:lnTo>
                <a:lnTo>
                  <a:pt x="3684" y="79558"/>
                </a:lnTo>
                <a:lnTo>
                  <a:pt x="4803" y="34621"/>
                </a:lnTo>
                <a:cubicBezTo>
                  <a:pt x="11247" y="-5942"/>
                  <a:pt x="7430" y="-3844"/>
                  <a:pt x="36243" y="5978"/>
                </a:cubicBezTo>
                <a:cubicBezTo>
                  <a:pt x="82831" y="38300"/>
                  <a:pt x="126024" y="49221"/>
                  <a:pt x="177532" y="48057"/>
                </a:cubicBezTo>
                <a:cubicBezTo>
                  <a:pt x="219023" y="50016"/>
                  <a:pt x="259078" y="37763"/>
                  <a:pt x="288216" y="27941"/>
                </a:cubicBezTo>
                <a:cubicBezTo>
                  <a:pt x="310069" y="20575"/>
                  <a:pt x="333119" y="-2113"/>
                  <a:pt x="348000" y="2595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13794165">
            <a:off x="5287560" y="2465330"/>
            <a:ext cx="348769" cy="476179"/>
          </a:xfrm>
          <a:custGeom>
            <a:avLst/>
            <a:gdLst>
              <a:gd name="connsiteX0" fmla="*/ 348000 w 359813"/>
              <a:gd name="connsiteY0" fmla="*/ 2595 h 310898"/>
              <a:gd name="connsiteX1" fmla="*/ 359813 w 359813"/>
              <a:gd name="connsiteY1" fmla="*/ 18018 h 310898"/>
              <a:gd name="connsiteX2" fmla="*/ 358577 w 359813"/>
              <a:gd name="connsiteY2" fmla="*/ 91094 h 310898"/>
              <a:gd name="connsiteX3" fmla="*/ 359772 w 359813"/>
              <a:gd name="connsiteY3" fmla="*/ 90529 h 310898"/>
              <a:gd name="connsiteX4" fmla="*/ 355436 w 359813"/>
              <a:gd name="connsiteY4" fmla="*/ 276670 h 310898"/>
              <a:gd name="connsiteX5" fmla="*/ 323050 w 359813"/>
              <a:gd name="connsiteY5" fmla="*/ 304239 h 310898"/>
              <a:gd name="connsiteX6" fmla="*/ 183257 w 359813"/>
              <a:gd name="connsiteY6" fmla="*/ 257428 h 310898"/>
              <a:gd name="connsiteX7" fmla="*/ 71959 w 359813"/>
              <a:gd name="connsiteY7" fmla="*/ 273808 h 310898"/>
              <a:gd name="connsiteX8" fmla="*/ 69 w 359813"/>
              <a:gd name="connsiteY8" fmla="*/ 281315 h 310898"/>
              <a:gd name="connsiteX9" fmla="*/ 531 w 359813"/>
              <a:gd name="connsiteY9" fmla="*/ 227238 h 310898"/>
              <a:gd name="connsiteX10" fmla="*/ 0 w 359813"/>
              <a:gd name="connsiteY10" fmla="*/ 227538 h 310898"/>
              <a:gd name="connsiteX11" fmla="*/ 806 w 359813"/>
              <a:gd name="connsiteY11" fmla="*/ 195150 h 310898"/>
              <a:gd name="connsiteX12" fmla="*/ 1779 w 359813"/>
              <a:gd name="connsiteY12" fmla="*/ 81556 h 310898"/>
              <a:gd name="connsiteX13" fmla="*/ 3684 w 359813"/>
              <a:gd name="connsiteY13" fmla="*/ 79558 h 310898"/>
              <a:gd name="connsiteX14" fmla="*/ 4803 w 359813"/>
              <a:gd name="connsiteY14" fmla="*/ 34621 h 310898"/>
              <a:gd name="connsiteX15" fmla="*/ 36243 w 359813"/>
              <a:gd name="connsiteY15" fmla="*/ 5978 h 310898"/>
              <a:gd name="connsiteX16" fmla="*/ 177532 w 359813"/>
              <a:gd name="connsiteY16" fmla="*/ 48057 h 310898"/>
              <a:gd name="connsiteX17" fmla="*/ 288216 w 359813"/>
              <a:gd name="connsiteY17" fmla="*/ 27941 h 310898"/>
              <a:gd name="connsiteX18" fmla="*/ 348000 w 359813"/>
              <a:gd name="connsiteY18" fmla="*/ 2595 h 31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813" h="310898">
                <a:moveTo>
                  <a:pt x="348000" y="2595"/>
                </a:moveTo>
                <a:cubicBezTo>
                  <a:pt x="352961" y="4165"/>
                  <a:pt x="357014" y="8778"/>
                  <a:pt x="359813" y="18018"/>
                </a:cubicBezTo>
                <a:lnTo>
                  <a:pt x="358577" y="91094"/>
                </a:lnTo>
                <a:lnTo>
                  <a:pt x="359772" y="90529"/>
                </a:lnTo>
                <a:cubicBezTo>
                  <a:pt x="357423" y="158777"/>
                  <a:pt x="357785" y="208422"/>
                  <a:pt x="355436" y="276670"/>
                </a:cubicBezTo>
                <a:cubicBezTo>
                  <a:pt x="347630" y="316994"/>
                  <a:pt x="351516" y="315025"/>
                  <a:pt x="323050" y="304239"/>
                </a:cubicBezTo>
                <a:cubicBezTo>
                  <a:pt x="277576" y="270367"/>
                  <a:pt x="234775" y="257999"/>
                  <a:pt x="183257" y="257428"/>
                </a:cubicBezTo>
                <a:cubicBezTo>
                  <a:pt x="141856" y="254074"/>
                  <a:pt x="101411" y="264972"/>
                  <a:pt x="71959" y="273808"/>
                </a:cubicBezTo>
                <a:cubicBezTo>
                  <a:pt x="42507" y="282643"/>
                  <a:pt x="10013" y="318630"/>
                  <a:pt x="69" y="281315"/>
                </a:cubicBezTo>
                <a:lnTo>
                  <a:pt x="531" y="227238"/>
                </a:lnTo>
                <a:lnTo>
                  <a:pt x="0" y="227538"/>
                </a:lnTo>
                <a:lnTo>
                  <a:pt x="806" y="195150"/>
                </a:lnTo>
                <a:lnTo>
                  <a:pt x="1779" y="81556"/>
                </a:lnTo>
                <a:lnTo>
                  <a:pt x="3684" y="79558"/>
                </a:lnTo>
                <a:lnTo>
                  <a:pt x="4803" y="34621"/>
                </a:lnTo>
                <a:cubicBezTo>
                  <a:pt x="11247" y="-5942"/>
                  <a:pt x="7430" y="-3844"/>
                  <a:pt x="36243" y="5978"/>
                </a:cubicBezTo>
                <a:cubicBezTo>
                  <a:pt x="82831" y="38300"/>
                  <a:pt x="126024" y="49221"/>
                  <a:pt x="177532" y="48057"/>
                </a:cubicBezTo>
                <a:cubicBezTo>
                  <a:pt x="219023" y="50016"/>
                  <a:pt x="259078" y="37763"/>
                  <a:pt x="288216" y="27941"/>
                </a:cubicBezTo>
                <a:cubicBezTo>
                  <a:pt x="310069" y="20575"/>
                  <a:pt x="333119" y="-2113"/>
                  <a:pt x="348000" y="2595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347641" y="2240520"/>
            <a:ext cx="1379178" cy="1389648"/>
            <a:chOff x="3445398" y="1749790"/>
            <a:chExt cx="1703887" cy="1716822"/>
          </a:xfrm>
        </p:grpSpPr>
        <p:sp>
          <p:nvSpPr>
            <p:cNvPr id="49" name="Oval 48"/>
            <p:cNvSpPr/>
            <p:nvPr/>
          </p:nvSpPr>
          <p:spPr>
            <a:xfrm flipV="1">
              <a:off x="3445398" y="2206612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flipV="1">
              <a:off x="3535398" y="2296612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flipV="1">
              <a:off x="4609285" y="1749790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 rot="18784272">
              <a:off x="4430064" y="2179682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 flipH="1">
            <a:off x="4238510" y="1409340"/>
            <a:ext cx="1379178" cy="1389648"/>
            <a:chOff x="4413646" y="3135071"/>
            <a:chExt cx="1703887" cy="1716822"/>
          </a:xfrm>
        </p:grpSpPr>
        <p:sp>
          <p:nvSpPr>
            <p:cNvPr id="54" name="Oval 53"/>
            <p:cNvSpPr/>
            <p:nvPr/>
          </p:nvSpPr>
          <p:spPr>
            <a:xfrm flipV="1">
              <a:off x="4413646" y="3591893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flipV="1">
              <a:off x="4503646" y="3681893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flipV="1">
              <a:off x="5577533" y="3135071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 rot="18784272">
              <a:off x="5398312" y="3564963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195596" y="3902880"/>
            <a:ext cx="1379178" cy="1389648"/>
            <a:chOff x="3445398" y="1749790"/>
            <a:chExt cx="1703887" cy="1716822"/>
          </a:xfrm>
        </p:grpSpPr>
        <p:sp>
          <p:nvSpPr>
            <p:cNvPr id="59" name="Oval 58"/>
            <p:cNvSpPr/>
            <p:nvPr/>
          </p:nvSpPr>
          <p:spPr>
            <a:xfrm flipV="1">
              <a:off x="3445398" y="2206612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flipV="1">
              <a:off x="3535398" y="2296612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flipV="1">
              <a:off x="4609285" y="1749790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 rot="18784272">
              <a:off x="4430064" y="2179682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 flipH="1">
            <a:off x="4086465" y="3071700"/>
            <a:ext cx="1379178" cy="1389648"/>
            <a:chOff x="4413646" y="3135071"/>
            <a:chExt cx="1703887" cy="1716822"/>
          </a:xfrm>
        </p:grpSpPr>
        <p:sp>
          <p:nvSpPr>
            <p:cNvPr id="64" name="Oval 63"/>
            <p:cNvSpPr/>
            <p:nvPr/>
          </p:nvSpPr>
          <p:spPr>
            <a:xfrm flipV="1">
              <a:off x="4413646" y="3591893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flipV="1">
              <a:off x="4503646" y="3681893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flipV="1">
              <a:off x="5577533" y="3135071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 rot="18784272">
              <a:off x="5398312" y="3564963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 flipH="1">
            <a:off x="3964994" y="4757494"/>
            <a:ext cx="1379178" cy="1389648"/>
            <a:chOff x="4413646" y="3135071"/>
            <a:chExt cx="1703887" cy="1716822"/>
          </a:xfrm>
        </p:grpSpPr>
        <p:sp>
          <p:nvSpPr>
            <p:cNvPr id="71" name="Oval 70"/>
            <p:cNvSpPr/>
            <p:nvPr/>
          </p:nvSpPr>
          <p:spPr>
            <a:xfrm flipV="1">
              <a:off x="4413646" y="3591893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flipV="1">
              <a:off x="4503646" y="3681893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flipV="1">
              <a:off x="5577533" y="3135071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784272">
              <a:off x="5398312" y="3564963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12222" y="5604816"/>
            <a:ext cx="1379178" cy="1389648"/>
            <a:chOff x="3445398" y="1749790"/>
            <a:chExt cx="1703887" cy="1716822"/>
          </a:xfrm>
        </p:grpSpPr>
        <p:sp>
          <p:nvSpPr>
            <p:cNvPr id="77" name="Oval 76"/>
            <p:cNvSpPr/>
            <p:nvPr/>
          </p:nvSpPr>
          <p:spPr>
            <a:xfrm flipV="1">
              <a:off x="3445398" y="2206612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flipV="1">
              <a:off x="3535398" y="2296612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flipV="1">
              <a:off x="4609285" y="1749790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 rot="18784272">
              <a:off x="4430064" y="2179682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Oval 81"/>
          <p:cNvSpPr/>
          <p:nvPr/>
        </p:nvSpPr>
        <p:spPr>
          <a:xfrm>
            <a:off x="4359241" y="1530071"/>
            <a:ext cx="195629" cy="195629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3" name="Oval 82"/>
          <p:cNvSpPr/>
          <p:nvPr/>
        </p:nvSpPr>
        <p:spPr>
          <a:xfrm>
            <a:off x="6410458" y="2361251"/>
            <a:ext cx="195629" cy="195629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4" name="Oval 83"/>
          <p:cNvSpPr/>
          <p:nvPr/>
        </p:nvSpPr>
        <p:spPr>
          <a:xfrm>
            <a:off x="4206457" y="3192430"/>
            <a:ext cx="195629" cy="195629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5" name="Oval 84"/>
          <p:cNvSpPr/>
          <p:nvPr/>
        </p:nvSpPr>
        <p:spPr>
          <a:xfrm>
            <a:off x="6258413" y="4023611"/>
            <a:ext cx="195629" cy="195629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6" name="Oval 85"/>
          <p:cNvSpPr/>
          <p:nvPr/>
        </p:nvSpPr>
        <p:spPr>
          <a:xfrm>
            <a:off x="4085385" y="4878225"/>
            <a:ext cx="195629" cy="195629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7" name="Oval 86"/>
          <p:cNvSpPr/>
          <p:nvPr/>
        </p:nvSpPr>
        <p:spPr>
          <a:xfrm>
            <a:off x="6175039" y="5725547"/>
            <a:ext cx="195629" cy="195629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48" y="2042061"/>
            <a:ext cx="523906" cy="523371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06878" y="1350407"/>
            <a:ext cx="3957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 Pelatihan, Pembinaan, dan Pendampingan Teknis UMKM untuk </a:t>
            </a:r>
            <a:r>
              <a:rPr lang="sv-SE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produk-produk pendukung pariwisata</a:t>
            </a:r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(suvenir, kudapan makanan-minuman, </a:t>
            </a:r>
            <a:r>
              <a:rPr lang="sv-SE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outdoor equipment</a:t>
            </a:r>
            <a:r>
              <a:rPr lang="sv-S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)</a:t>
            </a:r>
            <a:endParaRPr lang="sv-SE" sz="16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09" y="2819112"/>
            <a:ext cx="602230" cy="60223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13" y="3650807"/>
            <a:ext cx="601200" cy="60120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B86E1200-F9C7-4392-8AAC-935E9901D07C}"/>
              </a:ext>
            </a:extLst>
          </p:cNvPr>
          <p:cNvSpPr txBox="1"/>
          <p:nvPr/>
        </p:nvSpPr>
        <p:spPr>
          <a:xfrm>
            <a:off x="261886" y="2863005"/>
            <a:ext cx="38024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Pelatihan, Pembinaan, dan Pendampingan Teknis </a:t>
            </a:r>
            <a:r>
              <a:rPr lang="id-ID" sz="1400" b="1" i="1" dirty="0">
                <a:solidFill>
                  <a:srgbClr val="0070C0"/>
                </a:solidFill>
                <a:latin typeface="Myriad Pro" panose="020B0503030403020204" pitchFamily="34" charset="0"/>
              </a:rPr>
              <a:t>Urban Farming 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Skala Lingkungan (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teknis penyelenggaraan,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fi-FI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pemasaran, dan pengelolaan)</a:t>
            </a:r>
            <a:endParaRPr lang="id-ID" sz="14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E35682A5-5049-4571-8F70-7B99F5AA3EE0}"/>
              </a:ext>
            </a:extLst>
          </p:cNvPr>
          <p:cNvSpPr txBox="1"/>
          <p:nvPr/>
        </p:nvSpPr>
        <p:spPr>
          <a:xfrm>
            <a:off x="6821822" y="1982011"/>
            <a:ext cx="3458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Mengoptimalkan Kelompok – Kelompok Masyarakat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Mengembangkan </a:t>
            </a:r>
            <a:r>
              <a:rPr lang="id-ID" sz="1400" b="1" i="1" dirty="0">
                <a:solidFill>
                  <a:srgbClr val="0070C0"/>
                </a:solidFill>
                <a:latin typeface="Myriad Pro" panose="020B0503030403020204" pitchFamily="34" charset="0"/>
              </a:rPr>
              <a:t>Urban Farming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Dan Wisata Kampung Hijau di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seluruh kelurahan</a:t>
            </a:r>
            <a:endParaRPr lang="id-ID" sz="14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54" y="4461348"/>
            <a:ext cx="600437" cy="60120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BF086A6C-510D-4CDE-9C33-2613AD1C3A24}"/>
              </a:ext>
            </a:extLst>
          </p:cNvPr>
          <p:cNvSpPr txBox="1"/>
          <p:nvPr/>
        </p:nvSpPr>
        <p:spPr>
          <a:xfrm>
            <a:off x="6672397" y="3644371"/>
            <a:ext cx="3607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Menyiapkan Rancangan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Perwali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tentang penyelenggaraan </a:t>
            </a:r>
            <a:r>
              <a:rPr lang="id-ID" sz="1400" b="1" i="1" dirty="0">
                <a:solidFill>
                  <a:srgbClr val="0070C0"/>
                </a:solidFill>
                <a:latin typeface="Myriad Pro" panose="020B0503030403020204" pitchFamily="34" charset="0"/>
              </a:rPr>
              <a:t>urban farming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 di bangunan Komersial, Perkantoran, Sekolah, Taman, dan Fasilitas Umum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.</a:t>
            </a:r>
            <a:endParaRPr lang="id-ID" sz="14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12" y="5304216"/>
            <a:ext cx="601200" cy="60120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5A479872-1ABB-4056-BDC0-2D5F01EAA9B2}"/>
              </a:ext>
            </a:extLst>
          </p:cNvPr>
          <p:cNvSpPr txBox="1"/>
          <p:nvPr/>
        </p:nvSpPr>
        <p:spPr>
          <a:xfrm>
            <a:off x="106878" y="4701981"/>
            <a:ext cx="385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Pelatihan dan Sertifikasi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Tenaga Terampil Konstruksi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untuk masyarakat </a:t>
            </a:r>
            <a:endParaRPr lang="id-ID" sz="14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72" y="6147142"/>
            <a:ext cx="601200" cy="60120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BF086A6C-510D-4CDE-9C33-2613AD1C3A24}"/>
              </a:ext>
            </a:extLst>
          </p:cNvPr>
          <p:cNvSpPr txBox="1"/>
          <p:nvPr/>
        </p:nvSpPr>
        <p:spPr>
          <a:xfrm>
            <a:off x="6672396" y="5451362"/>
            <a:ext cx="360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Pelatihan dan Pembinaan untuk Bidang Ekspedisi dan Logistik</a:t>
            </a:r>
          </a:p>
        </p:txBody>
      </p:sp>
    </p:spTree>
    <p:extLst>
      <p:ext uri="{BB962C8B-B14F-4D97-AF65-F5344CB8AC3E}">
        <p14:creationId xmlns:p14="http://schemas.microsoft.com/office/powerpoint/2010/main" val="391711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678025" y="1251962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Mendorong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digitalisasi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data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terkait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penyaluran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bantuan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(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manajemen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bansos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,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transparasi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data,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dll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)</a:t>
            </a:r>
            <a:endParaRPr lang="en-US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699885" y="3758598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Mengoptimalkan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pemberian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bansos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yang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tepat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sasaran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dengan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melakukan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verifikasi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terhadap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masyarakat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yang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terdampak</a:t>
            </a:r>
            <a:endParaRPr lang="en-US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56131B-7FC2-4B35-A40E-15208B2ACD3C}"/>
              </a:ext>
            </a:extLst>
          </p:cNvPr>
          <p:cNvSpPr txBox="1"/>
          <p:nvPr/>
        </p:nvSpPr>
        <p:spPr>
          <a:xfrm>
            <a:off x="7410095" y="2615206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Memberikan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insentif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khusus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pada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sektor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pekerjaan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yang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mengalami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</a:rPr>
              <a:t>penurunan</a:t>
            </a:r>
            <a:r>
              <a:rPr lang="en-US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pemasukan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yang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cukup</a:t>
            </a:r>
            <a:r>
              <a:rPr lang="en-US" dirty="0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dirty="0" err="1">
                <a:solidFill>
                  <a:srgbClr val="595959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besar</a:t>
            </a:r>
            <a:endParaRPr lang="en-US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3506" y="367976"/>
            <a:ext cx="8488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Rekomendasi </a:t>
            </a:r>
            <a:r>
              <a:rPr lang="sv-SE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Jaring Pengaman Sosial dan Insentif</a:t>
            </a:r>
            <a:endParaRPr lang="id-ID" sz="2000" b="1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527345" y="3787084"/>
            <a:ext cx="2316393" cy="2121346"/>
            <a:chOff x="3732482" y="4111479"/>
            <a:chExt cx="2138776" cy="1958685"/>
          </a:xfrm>
        </p:grpSpPr>
        <p:sp>
          <p:nvSpPr>
            <p:cNvPr id="8" name="Freeform 7"/>
            <p:cNvSpPr/>
            <p:nvPr/>
          </p:nvSpPr>
          <p:spPr>
            <a:xfrm rot="18927262">
              <a:off x="5336113" y="4435121"/>
              <a:ext cx="535145" cy="671166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 flipH="1">
              <a:off x="3732482" y="4111479"/>
              <a:ext cx="1943928" cy="1958685"/>
              <a:chOff x="4413646" y="3135071"/>
              <a:chExt cx="1703887" cy="1716822"/>
            </a:xfrm>
          </p:grpSpPr>
          <p:sp>
            <p:nvSpPr>
              <p:cNvPr id="21" name="Oval 20"/>
              <p:cNvSpPr/>
              <p:nvPr/>
            </p:nvSpPr>
            <p:spPr>
              <a:xfrm flipV="1">
                <a:off x="4413646" y="3591893"/>
                <a:ext cx="1260000" cy="1260000"/>
              </a:xfrm>
              <a:prstGeom prst="ellipse">
                <a:avLst/>
              </a:prstGeom>
              <a:solidFill>
                <a:srgbClr val="BD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flipV="1">
                <a:off x="4503646" y="3681893"/>
                <a:ext cx="1080000" cy="1080000"/>
              </a:xfrm>
              <a:prstGeom prst="ellipse">
                <a:avLst/>
              </a:prstGeom>
              <a:solidFill>
                <a:srgbClr val="1F4E7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 flipV="1">
                <a:off x="5577533" y="3135071"/>
                <a:ext cx="540000" cy="540000"/>
              </a:xfrm>
              <a:prstGeom prst="ellipse">
                <a:avLst/>
              </a:prstGeom>
              <a:solidFill>
                <a:srgbClr val="BDD7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 rot="18784272">
                <a:off x="5398312" y="3564963"/>
                <a:ext cx="379281" cy="253443"/>
              </a:xfrm>
              <a:custGeom>
                <a:avLst/>
                <a:gdLst>
                  <a:gd name="connsiteX0" fmla="*/ 348000 w 359813"/>
                  <a:gd name="connsiteY0" fmla="*/ 2595 h 310898"/>
                  <a:gd name="connsiteX1" fmla="*/ 359813 w 359813"/>
                  <a:gd name="connsiteY1" fmla="*/ 18018 h 310898"/>
                  <a:gd name="connsiteX2" fmla="*/ 358577 w 359813"/>
                  <a:gd name="connsiteY2" fmla="*/ 91094 h 310898"/>
                  <a:gd name="connsiteX3" fmla="*/ 359772 w 359813"/>
                  <a:gd name="connsiteY3" fmla="*/ 90529 h 310898"/>
                  <a:gd name="connsiteX4" fmla="*/ 355436 w 359813"/>
                  <a:gd name="connsiteY4" fmla="*/ 276670 h 310898"/>
                  <a:gd name="connsiteX5" fmla="*/ 323050 w 359813"/>
                  <a:gd name="connsiteY5" fmla="*/ 304239 h 310898"/>
                  <a:gd name="connsiteX6" fmla="*/ 183257 w 359813"/>
                  <a:gd name="connsiteY6" fmla="*/ 257428 h 310898"/>
                  <a:gd name="connsiteX7" fmla="*/ 71959 w 359813"/>
                  <a:gd name="connsiteY7" fmla="*/ 273808 h 310898"/>
                  <a:gd name="connsiteX8" fmla="*/ 69 w 359813"/>
                  <a:gd name="connsiteY8" fmla="*/ 281315 h 310898"/>
                  <a:gd name="connsiteX9" fmla="*/ 531 w 359813"/>
                  <a:gd name="connsiteY9" fmla="*/ 227238 h 310898"/>
                  <a:gd name="connsiteX10" fmla="*/ 0 w 359813"/>
                  <a:gd name="connsiteY10" fmla="*/ 227538 h 310898"/>
                  <a:gd name="connsiteX11" fmla="*/ 806 w 359813"/>
                  <a:gd name="connsiteY11" fmla="*/ 195150 h 310898"/>
                  <a:gd name="connsiteX12" fmla="*/ 1779 w 359813"/>
                  <a:gd name="connsiteY12" fmla="*/ 81556 h 310898"/>
                  <a:gd name="connsiteX13" fmla="*/ 3684 w 359813"/>
                  <a:gd name="connsiteY13" fmla="*/ 79558 h 310898"/>
                  <a:gd name="connsiteX14" fmla="*/ 4803 w 359813"/>
                  <a:gd name="connsiteY14" fmla="*/ 34621 h 310898"/>
                  <a:gd name="connsiteX15" fmla="*/ 36243 w 359813"/>
                  <a:gd name="connsiteY15" fmla="*/ 5978 h 310898"/>
                  <a:gd name="connsiteX16" fmla="*/ 177532 w 359813"/>
                  <a:gd name="connsiteY16" fmla="*/ 48057 h 310898"/>
                  <a:gd name="connsiteX17" fmla="*/ 288216 w 359813"/>
                  <a:gd name="connsiteY17" fmla="*/ 27941 h 310898"/>
                  <a:gd name="connsiteX18" fmla="*/ 348000 w 359813"/>
                  <a:gd name="connsiteY18" fmla="*/ 2595 h 31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9813" h="310898">
                    <a:moveTo>
                      <a:pt x="348000" y="2595"/>
                    </a:moveTo>
                    <a:cubicBezTo>
                      <a:pt x="352961" y="4165"/>
                      <a:pt x="357014" y="8778"/>
                      <a:pt x="359813" y="18018"/>
                    </a:cubicBezTo>
                    <a:lnTo>
                      <a:pt x="358577" y="91094"/>
                    </a:lnTo>
                    <a:lnTo>
                      <a:pt x="359772" y="90529"/>
                    </a:lnTo>
                    <a:cubicBezTo>
                      <a:pt x="357423" y="158777"/>
                      <a:pt x="357785" y="208422"/>
                      <a:pt x="355436" y="276670"/>
                    </a:cubicBezTo>
                    <a:cubicBezTo>
                      <a:pt x="347630" y="316994"/>
                      <a:pt x="351516" y="315025"/>
                      <a:pt x="323050" y="304239"/>
                    </a:cubicBezTo>
                    <a:cubicBezTo>
                      <a:pt x="277576" y="270367"/>
                      <a:pt x="234775" y="257999"/>
                      <a:pt x="183257" y="257428"/>
                    </a:cubicBezTo>
                    <a:cubicBezTo>
                      <a:pt x="141856" y="254074"/>
                      <a:pt x="101411" y="264972"/>
                      <a:pt x="71959" y="273808"/>
                    </a:cubicBezTo>
                    <a:cubicBezTo>
                      <a:pt x="42507" y="282643"/>
                      <a:pt x="10013" y="318630"/>
                      <a:pt x="69" y="281315"/>
                    </a:cubicBezTo>
                    <a:lnTo>
                      <a:pt x="531" y="227238"/>
                    </a:lnTo>
                    <a:lnTo>
                      <a:pt x="0" y="227538"/>
                    </a:lnTo>
                    <a:lnTo>
                      <a:pt x="806" y="195150"/>
                    </a:lnTo>
                    <a:lnTo>
                      <a:pt x="1779" y="81556"/>
                    </a:lnTo>
                    <a:lnTo>
                      <a:pt x="3684" y="79558"/>
                    </a:lnTo>
                    <a:lnTo>
                      <a:pt x="4803" y="34621"/>
                    </a:lnTo>
                    <a:cubicBezTo>
                      <a:pt x="11247" y="-5942"/>
                      <a:pt x="7430" y="-3844"/>
                      <a:pt x="36243" y="5978"/>
                    </a:cubicBezTo>
                    <a:cubicBezTo>
                      <a:pt x="82831" y="38300"/>
                      <a:pt x="126024" y="49221"/>
                      <a:pt x="177532" y="48057"/>
                    </a:cubicBezTo>
                    <a:cubicBezTo>
                      <a:pt x="219023" y="50016"/>
                      <a:pt x="259078" y="37763"/>
                      <a:pt x="288216" y="27941"/>
                    </a:cubicBezTo>
                    <a:cubicBezTo>
                      <a:pt x="310069" y="20575"/>
                      <a:pt x="333119" y="-2113"/>
                      <a:pt x="348000" y="2595"/>
                    </a:cubicBezTo>
                    <a:close/>
                  </a:path>
                </a:pathLst>
              </a:cu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3901609" y="4281646"/>
              <a:ext cx="275735" cy="275735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Freeform 8"/>
          <p:cNvSpPr/>
          <p:nvPr/>
        </p:nvSpPr>
        <p:spPr>
          <a:xfrm rot="13794165">
            <a:off x="5128757" y="2958385"/>
            <a:ext cx="532408" cy="726904"/>
          </a:xfrm>
          <a:custGeom>
            <a:avLst/>
            <a:gdLst>
              <a:gd name="connsiteX0" fmla="*/ 348000 w 359813"/>
              <a:gd name="connsiteY0" fmla="*/ 2595 h 310898"/>
              <a:gd name="connsiteX1" fmla="*/ 359813 w 359813"/>
              <a:gd name="connsiteY1" fmla="*/ 18018 h 310898"/>
              <a:gd name="connsiteX2" fmla="*/ 358577 w 359813"/>
              <a:gd name="connsiteY2" fmla="*/ 91094 h 310898"/>
              <a:gd name="connsiteX3" fmla="*/ 359772 w 359813"/>
              <a:gd name="connsiteY3" fmla="*/ 90529 h 310898"/>
              <a:gd name="connsiteX4" fmla="*/ 355436 w 359813"/>
              <a:gd name="connsiteY4" fmla="*/ 276670 h 310898"/>
              <a:gd name="connsiteX5" fmla="*/ 323050 w 359813"/>
              <a:gd name="connsiteY5" fmla="*/ 304239 h 310898"/>
              <a:gd name="connsiteX6" fmla="*/ 183257 w 359813"/>
              <a:gd name="connsiteY6" fmla="*/ 257428 h 310898"/>
              <a:gd name="connsiteX7" fmla="*/ 71959 w 359813"/>
              <a:gd name="connsiteY7" fmla="*/ 273808 h 310898"/>
              <a:gd name="connsiteX8" fmla="*/ 69 w 359813"/>
              <a:gd name="connsiteY8" fmla="*/ 281315 h 310898"/>
              <a:gd name="connsiteX9" fmla="*/ 531 w 359813"/>
              <a:gd name="connsiteY9" fmla="*/ 227238 h 310898"/>
              <a:gd name="connsiteX10" fmla="*/ 0 w 359813"/>
              <a:gd name="connsiteY10" fmla="*/ 227538 h 310898"/>
              <a:gd name="connsiteX11" fmla="*/ 806 w 359813"/>
              <a:gd name="connsiteY11" fmla="*/ 195150 h 310898"/>
              <a:gd name="connsiteX12" fmla="*/ 1779 w 359813"/>
              <a:gd name="connsiteY12" fmla="*/ 81556 h 310898"/>
              <a:gd name="connsiteX13" fmla="*/ 3684 w 359813"/>
              <a:gd name="connsiteY13" fmla="*/ 79558 h 310898"/>
              <a:gd name="connsiteX14" fmla="*/ 4803 w 359813"/>
              <a:gd name="connsiteY14" fmla="*/ 34621 h 310898"/>
              <a:gd name="connsiteX15" fmla="*/ 36243 w 359813"/>
              <a:gd name="connsiteY15" fmla="*/ 5978 h 310898"/>
              <a:gd name="connsiteX16" fmla="*/ 177532 w 359813"/>
              <a:gd name="connsiteY16" fmla="*/ 48057 h 310898"/>
              <a:gd name="connsiteX17" fmla="*/ 288216 w 359813"/>
              <a:gd name="connsiteY17" fmla="*/ 27941 h 310898"/>
              <a:gd name="connsiteX18" fmla="*/ 348000 w 359813"/>
              <a:gd name="connsiteY18" fmla="*/ 2595 h 31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813" h="310898">
                <a:moveTo>
                  <a:pt x="348000" y="2595"/>
                </a:moveTo>
                <a:cubicBezTo>
                  <a:pt x="352961" y="4165"/>
                  <a:pt x="357014" y="8778"/>
                  <a:pt x="359813" y="18018"/>
                </a:cubicBezTo>
                <a:lnTo>
                  <a:pt x="358577" y="91094"/>
                </a:lnTo>
                <a:lnTo>
                  <a:pt x="359772" y="90529"/>
                </a:lnTo>
                <a:cubicBezTo>
                  <a:pt x="357423" y="158777"/>
                  <a:pt x="357785" y="208422"/>
                  <a:pt x="355436" y="276670"/>
                </a:cubicBezTo>
                <a:cubicBezTo>
                  <a:pt x="347630" y="316994"/>
                  <a:pt x="351516" y="315025"/>
                  <a:pt x="323050" y="304239"/>
                </a:cubicBezTo>
                <a:cubicBezTo>
                  <a:pt x="277576" y="270367"/>
                  <a:pt x="234775" y="257999"/>
                  <a:pt x="183257" y="257428"/>
                </a:cubicBezTo>
                <a:cubicBezTo>
                  <a:pt x="141856" y="254074"/>
                  <a:pt x="101411" y="264972"/>
                  <a:pt x="71959" y="273808"/>
                </a:cubicBezTo>
                <a:cubicBezTo>
                  <a:pt x="42507" y="282643"/>
                  <a:pt x="10013" y="318630"/>
                  <a:pt x="69" y="281315"/>
                </a:cubicBezTo>
                <a:lnTo>
                  <a:pt x="531" y="227238"/>
                </a:lnTo>
                <a:lnTo>
                  <a:pt x="0" y="227538"/>
                </a:lnTo>
                <a:lnTo>
                  <a:pt x="806" y="195150"/>
                </a:lnTo>
                <a:lnTo>
                  <a:pt x="1779" y="81556"/>
                </a:lnTo>
                <a:lnTo>
                  <a:pt x="3684" y="79558"/>
                </a:lnTo>
                <a:lnTo>
                  <a:pt x="4803" y="34621"/>
                </a:lnTo>
                <a:cubicBezTo>
                  <a:pt x="11247" y="-5942"/>
                  <a:pt x="7430" y="-3844"/>
                  <a:pt x="36243" y="5978"/>
                </a:cubicBezTo>
                <a:cubicBezTo>
                  <a:pt x="82831" y="38300"/>
                  <a:pt x="126024" y="49221"/>
                  <a:pt x="177532" y="48057"/>
                </a:cubicBezTo>
                <a:cubicBezTo>
                  <a:pt x="219023" y="50016"/>
                  <a:pt x="259078" y="37763"/>
                  <a:pt x="288216" y="27941"/>
                </a:cubicBezTo>
                <a:cubicBezTo>
                  <a:pt x="310069" y="20575"/>
                  <a:pt x="333119" y="-2113"/>
                  <a:pt x="348000" y="2595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220472" y="2615206"/>
            <a:ext cx="2105363" cy="2121346"/>
            <a:chOff x="3445398" y="1749790"/>
            <a:chExt cx="1703887" cy="1716822"/>
          </a:xfrm>
        </p:grpSpPr>
        <p:sp>
          <p:nvSpPr>
            <p:cNvPr id="11" name="Oval 10"/>
            <p:cNvSpPr/>
            <p:nvPr/>
          </p:nvSpPr>
          <p:spPr>
            <a:xfrm flipV="1">
              <a:off x="3445398" y="2206612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flipV="1">
              <a:off x="3535398" y="2296612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flipV="1">
              <a:off x="4609285" y="1749790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rot="18784272">
              <a:off x="4430064" y="2179682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 flipH="1">
            <a:off x="3527345" y="1346381"/>
            <a:ext cx="2105363" cy="2121346"/>
            <a:chOff x="4413646" y="3135071"/>
            <a:chExt cx="1703887" cy="1716822"/>
          </a:xfrm>
        </p:grpSpPr>
        <p:sp>
          <p:nvSpPr>
            <p:cNvPr id="16" name="Oval 15"/>
            <p:cNvSpPr/>
            <p:nvPr/>
          </p:nvSpPr>
          <p:spPr>
            <a:xfrm flipV="1">
              <a:off x="4413646" y="3591893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flipV="1">
              <a:off x="4503646" y="3681893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flipV="1">
              <a:off x="5577533" y="3135071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rot="18784272">
              <a:off x="5398312" y="3564963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3711646" y="1530681"/>
            <a:ext cx="298634" cy="298634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Oval 25"/>
          <p:cNvSpPr/>
          <p:nvPr/>
        </p:nvSpPr>
        <p:spPr>
          <a:xfrm>
            <a:off x="6842899" y="2799506"/>
            <a:ext cx="298634" cy="298634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44" y="2357528"/>
            <a:ext cx="751143" cy="6673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87" y="3583546"/>
            <a:ext cx="973943" cy="6523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27" y="4772457"/>
            <a:ext cx="879644" cy="7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5">
            <a:extLst>
              <a:ext uri="{FF2B5EF4-FFF2-40B4-BE49-F238E27FC236}">
                <a16:creationId xmlns:a16="http://schemas.microsoft.com/office/drawing/2014/main" xmlns="" id="{2CB5A6F7-898B-41BC-BDC7-B13BA6AB69C7}"/>
              </a:ext>
            </a:extLst>
          </p:cNvPr>
          <p:cNvSpPr/>
          <p:nvPr/>
        </p:nvSpPr>
        <p:spPr>
          <a:xfrm rot="18927262">
            <a:off x="2699410" y="4647644"/>
            <a:ext cx="460175" cy="577141"/>
          </a:xfrm>
          <a:custGeom>
            <a:avLst/>
            <a:gdLst>
              <a:gd name="connsiteX0" fmla="*/ 348000 w 359813"/>
              <a:gd name="connsiteY0" fmla="*/ 2595 h 310898"/>
              <a:gd name="connsiteX1" fmla="*/ 359813 w 359813"/>
              <a:gd name="connsiteY1" fmla="*/ 18018 h 310898"/>
              <a:gd name="connsiteX2" fmla="*/ 358577 w 359813"/>
              <a:gd name="connsiteY2" fmla="*/ 91094 h 310898"/>
              <a:gd name="connsiteX3" fmla="*/ 359772 w 359813"/>
              <a:gd name="connsiteY3" fmla="*/ 90529 h 310898"/>
              <a:gd name="connsiteX4" fmla="*/ 355436 w 359813"/>
              <a:gd name="connsiteY4" fmla="*/ 276670 h 310898"/>
              <a:gd name="connsiteX5" fmla="*/ 323050 w 359813"/>
              <a:gd name="connsiteY5" fmla="*/ 304239 h 310898"/>
              <a:gd name="connsiteX6" fmla="*/ 183257 w 359813"/>
              <a:gd name="connsiteY6" fmla="*/ 257428 h 310898"/>
              <a:gd name="connsiteX7" fmla="*/ 71959 w 359813"/>
              <a:gd name="connsiteY7" fmla="*/ 273808 h 310898"/>
              <a:gd name="connsiteX8" fmla="*/ 69 w 359813"/>
              <a:gd name="connsiteY8" fmla="*/ 281315 h 310898"/>
              <a:gd name="connsiteX9" fmla="*/ 531 w 359813"/>
              <a:gd name="connsiteY9" fmla="*/ 227238 h 310898"/>
              <a:gd name="connsiteX10" fmla="*/ 0 w 359813"/>
              <a:gd name="connsiteY10" fmla="*/ 227538 h 310898"/>
              <a:gd name="connsiteX11" fmla="*/ 806 w 359813"/>
              <a:gd name="connsiteY11" fmla="*/ 195150 h 310898"/>
              <a:gd name="connsiteX12" fmla="*/ 1779 w 359813"/>
              <a:gd name="connsiteY12" fmla="*/ 81556 h 310898"/>
              <a:gd name="connsiteX13" fmla="*/ 3684 w 359813"/>
              <a:gd name="connsiteY13" fmla="*/ 79558 h 310898"/>
              <a:gd name="connsiteX14" fmla="*/ 4803 w 359813"/>
              <a:gd name="connsiteY14" fmla="*/ 34621 h 310898"/>
              <a:gd name="connsiteX15" fmla="*/ 36243 w 359813"/>
              <a:gd name="connsiteY15" fmla="*/ 5978 h 310898"/>
              <a:gd name="connsiteX16" fmla="*/ 177532 w 359813"/>
              <a:gd name="connsiteY16" fmla="*/ 48057 h 310898"/>
              <a:gd name="connsiteX17" fmla="*/ 288216 w 359813"/>
              <a:gd name="connsiteY17" fmla="*/ 27941 h 310898"/>
              <a:gd name="connsiteX18" fmla="*/ 348000 w 359813"/>
              <a:gd name="connsiteY18" fmla="*/ 2595 h 31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813" h="310898">
                <a:moveTo>
                  <a:pt x="348000" y="2595"/>
                </a:moveTo>
                <a:cubicBezTo>
                  <a:pt x="352961" y="4165"/>
                  <a:pt x="357014" y="8778"/>
                  <a:pt x="359813" y="18018"/>
                </a:cubicBezTo>
                <a:lnTo>
                  <a:pt x="358577" y="91094"/>
                </a:lnTo>
                <a:lnTo>
                  <a:pt x="359772" y="90529"/>
                </a:lnTo>
                <a:cubicBezTo>
                  <a:pt x="357423" y="158777"/>
                  <a:pt x="357785" y="208422"/>
                  <a:pt x="355436" y="276670"/>
                </a:cubicBezTo>
                <a:cubicBezTo>
                  <a:pt x="347630" y="316994"/>
                  <a:pt x="351516" y="315025"/>
                  <a:pt x="323050" y="304239"/>
                </a:cubicBezTo>
                <a:cubicBezTo>
                  <a:pt x="277576" y="270367"/>
                  <a:pt x="234775" y="257999"/>
                  <a:pt x="183257" y="257428"/>
                </a:cubicBezTo>
                <a:cubicBezTo>
                  <a:pt x="141856" y="254074"/>
                  <a:pt x="101411" y="264972"/>
                  <a:pt x="71959" y="273808"/>
                </a:cubicBezTo>
                <a:cubicBezTo>
                  <a:pt x="42507" y="282643"/>
                  <a:pt x="10013" y="318630"/>
                  <a:pt x="69" y="281315"/>
                </a:cubicBezTo>
                <a:lnTo>
                  <a:pt x="531" y="227238"/>
                </a:lnTo>
                <a:lnTo>
                  <a:pt x="0" y="227538"/>
                </a:lnTo>
                <a:lnTo>
                  <a:pt x="806" y="195150"/>
                </a:lnTo>
                <a:lnTo>
                  <a:pt x="1779" y="81556"/>
                </a:lnTo>
                <a:lnTo>
                  <a:pt x="3684" y="79558"/>
                </a:lnTo>
                <a:lnTo>
                  <a:pt x="4803" y="34621"/>
                </a:lnTo>
                <a:cubicBezTo>
                  <a:pt x="11247" y="-5942"/>
                  <a:pt x="7430" y="-3844"/>
                  <a:pt x="36243" y="5978"/>
                </a:cubicBezTo>
                <a:cubicBezTo>
                  <a:pt x="82831" y="38300"/>
                  <a:pt x="126024" y="49221"/>
                  <a:pt x="177532" y="48057"/>
                </a:cubicBezTo>
                <a:cubicBezTo>
                  <a:pt x="219023" y="50016"/>
                  <a:pt x="259078" y="37763"/>
                  <a:pt x="288216" y="27941"/>
                </a:cubicBezTo>
                <a:cubicBezTo>
                  <a:pt x="310069" y="20575"/>
                  <a:pt x="333119" y="-2113"/>
                  <a:pt x="348000" y="2595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6">
            <a:extLst>
              <a:ext uri="{FF2B5EF4-FFF2-40B4-BE49-F238E27FC236}">
                <a16:creationId xmlns:a16="http://schemas.microsoft.com/office/drawing/2014/main" xmlns="" id="{30188036-2ADB-4B08-BEF5-545631B71299}"/>
              </a:ext>
            </a:extLst>
          </p:cNvPr>
          <p:cNvSpPr/>
          <p:nvPr/>
        </p:nvSpPr>
        <p:spPr>
          <a:xfrm rot="13794165">
            <a:off x="2776193" y="3634407"/>
            <a:ext cx="422717" cy="577141"/>
          </a:xfrm>
          <a:custGeom>
            <a:avLst/>
            <a:gdLst>
              <a:gd name="connsiteX0" fmla="*/ 348000 w 359813"/>
              <a:gd name="connsiteY0" fmla="*/ 2595 h 310898"/>
              <a:gd name="connsiteX1" fmla="*/ 359813 w 359813"/>
              <a:gd name="connsiteY1" fmla="*/ 18018 h 310898"/>
              <a:gd name="connsiteX2" fmla="*/ 358577 w 359813"/>
              <a:gd name="connsiteY2" fmla="*/ 91094 h 310898"/>
              <a:gd name="connsiteX3" fmla="*/ 359772 w 359813"/>
              <a:gd name="connsiteY3" fmla="*/ 90529 h 310898"/>
              <a:gd name="connsiteX4" fmla="*/ 355436 w 359813"/>
              <a:gd name="connsiteY4" fmla="*/ 276670 h 310898"/>
              <a:gd name="connsiteX5" fmla="*/ 323050 w 359813"/>
              <a:gd name="connsiteY5" fmla="*/ 304239 h 310898"/>
              <a:gd name="connsiteX6" fmla="*/ 183257 w 359813"/>
              <a:gd name="connsiteY6" fmla="*/ 257428 h 310898"/>
              <a:gd name="connsiteX7" fmla="*/ 71959 w 359813"/>
              <a:gd name="connsiteY7" fmla="*/ 273808 h 310898"/>
              <a:gd name="connsiteX8" fmla="*/ 69 w 359813"/>
              <a:gd name="connsiteY8" fmla="*/ 281315 h 310898"/>
              <a:gd name="connsiteX9" fmla="*/ 531 w 359813"/>
              <a:gd name="connsiteY9" fmla="*/ 227238 h 310898"/>
              <a:gd name="connsiteX10" fmla="*/ 0 w 359813"/>
              <a:gd name="connsiteY10" fmla="*/ 227538 h 310898"/>
              <a:gd name="connsiteX11" fmla="*/ 806 w 359813"/>
              <a:gd name="connsiteY11" fmla="*/ 195150 h 310898"/>
              <a:gd name="connsiteX12" fmla="*/ 1779 w 359813"/>
              <a:gd name="connsiteY12" fmla="*/ 81556 h 310898"/>
              <a:gd name="connsiteX13" fmla="*/ 3684 w 359813"/>
              <a:gd name="connsiteY13" fmla="*/ 79558 h 310898"/>
              <a:gd name="connsiteX14" fmla="*/ 4803 w 359813"/>
              <a:gd name="connsiteY14" fmla="*/ 34621 h 310898"/>
              <a:gd name="connsiteX15" fmla="*/ 36243 w 359813"/>
              <a:gd name="connsiteY15" fmla="*/ 5978 h 310898"/>
              <a:gd name="connsiteX16" fmla="*/ 177532 w 359813"/>
              <a:gd name="connsiteY16" fmla="*/ 48057 h 310898"/>
              <a:gd name="connsiteX17" fmla="*/ 288216 w 359813"/>
              <a:gd name="connsiteY17" fmla="*/ 27941 h 310898"/>
              <a:gd name="connsiteX18" fmla="*/ 348000 w 359813"/>
              <a:gd name="connsiteY18" fmla="*/ 2595 h 31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813" h="310898">
                <a:moveTo>
                  <a:pt x="348000" y="2595"/>
                </a:moveTo>
                <a:cubicBezTo>
                  <a:pt x="352961" y="4165"/>
                  <a:pt x="357014" y="8778"/>
                  <a:pt x="359813" y="18018"/>
                </a:cubicBezTo>
                <a:lnTo>
                  <a:pt x="358577" y="91094"/>
                </a:lnTo>
                <a:lnTo>
                  <a:pt x="359772" y="90529"/>
                </a:lnTo>
                <a:cubicBezTo>
                  <a:pt x="357423" y="158777"/>
                  <a:pt x="357785" y="208422"/>
                  <a:pt x="355436" y="276670"/>
                </a:cubicBezTo>
                <a:cubicBezTo>
                  <a:pt x="347630" y="316994"/>
                  <a:pt x="351516" y="315025"/>
                  <a:pt x="323050" y="304239"/>
                </a:cubicBezTo>
                <a:cubicBezTo>
                  <a:pt x="277576" y="270367"/>
                  <a:pt x="234775" y="257999"/>
                  <a:pt x="183257" y="257428"/>
                </a:cubicBezTo>
                <a:cubicBezTo>
                  <a:pt x="141856" y="254074"/>
                  <a:pt x="101411" y="264972"/>
                  <a:pt x="71959" y="273808"/>
                </a:cubicBezTo>
                <a:cubicBezTo>
                  <a:pt x="42507" y="282643"/>
                  <a:pt x="10013" y="318630"/>
                  <a:pt x="69" y="281315"/>
                </a:cubicBezTo>
                <a:lnTo>
                  <a:pt x="531" y="227238"/>
                </a:lnTo>
                <a:lnTo>
                  <a:pt x="0" y="227538"/>
                </a:lnTo>
                <a:lnTo>
                  <a:pt x="806" y="195150"/>
                </a:lnTo>
                <a:lnTo>
                  <a:pt x="1779" y="81556"/>
                </a:lnTo>
                <a:lnTo>
                  <a:pt x="3684" y="79558"/>
                </a:lnTo>
                <a:lnTo>
                  <a:pt x="4803" y="34621"/>
                </a:lnTo>
                <a:cubicBezTo>
                  <a:pt x="11247" y="-5942"/>
                  <a:pt x="7430" y="-3844"/>
                  <a:pt x="36243" y="5978"/>
                </a:cubicBezTo>
                <a:cubicBezTo>
                  <a:pt x="82831" y="38300"/>
                  <a:pt x="126024" y="49221"/>
                  <a:pt x="177532" y="48057"/>
                </a:cubicBezTo>
                <a:cubicBezTo>
                  <a:pt x="219023" y="50016"/>
                  <a:pt x="259078" y="37763"/>
                  <a:pt x="288216" y="27941"/>
                </a:cubicBezTo>
                <a:cubicBezTo>
                  <a:pt x="310069" y="20575"/>
                  <a:pt x="333119" y="-2113"/>
                  <a:pt x="348000" y="2595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A9FA60F-595A-4A98-8010-F7961D50CD7E}"/>
              </a:ext>
            </a:extLst>
          </p:cNvPr>
          <p:cNvGrpSpPr/>
          <p:nvPr/>
        </p:nvGrpSpPr>
        <p:grpSpPr>
          <a:xfrm>
            <a:off x="2849012" y="3361932"/>
            <a:ext cx="1671598" cy="1684288"/>
            <a:chOff x="3445398" y="1749790"/>
            <a:chExt cx="1703887" cy="171682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74902F4-D7DC-4298-9C03-E401F1FF6296}"/>
                </a:ext>
              </a:extLst>
            </p:cNvPr>
            <p:cNvSpPr/>
            <p:nvPr/>
          </p:nvSpPr>
          <p:spPr>
            <a:xfrm flipV="1">
              <a:off x="3445398" y="2206612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1F0161E1-32D0-4461-8FD7-53B37E4279A9}"/>
                </a:ext>
              </a:extLst>
            </p:cNvPr>
            <p:cNvSpPr/>
            <p:nvPr/>
          </p:nvSpPr>
          <p:spPr>
            <a:xfrm flipV="1">
              <a:off x="3535398" y="2296612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677F1145-1A34-449C-8974-7A21018DF5D5}"/>
                </a:ext>
              </a:extLst>
            </p:cNvPr>
            <p:cNvSpPr/>
            <p:nvPr/>
          </p:nvSpPr>
          <p:spPr>
            <a:xfrm flipV="1">
              <a:off x="4609285" y="1749790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xmlns="" id="{2338FA2D-7FD4-41C9-BDB5-3853756FFAF0}"/>
                </a:ext>
              </a:extLst>
            </p:cNvPr>
            <p:cNvSpPr/>
            <p:nvPr/>
          </p:nvSpPr>
          <p:spPr>
            <a:xfrm rot="18784272">
              <a:off x="4430064" y="2179682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0BF1CA0-AC53-4736-AAE9-4ABE0EE80AD0}"/>
              </a:ext>
            </a:extLst>
          </p:cNvPr>
          <p:cNvGrpSpPr/>
          <p:nvPr/>
        </p:nvGrpSpPr>
        <p:grpSpPr>
          <a:xfrm flipH="1">
            <a:off x="1504718" y="2354521"/>
            <a:ext cx="1671598" cy="1684288"/>
            <a:chOff x="4413646" y="3135071"/>
            <a:chExt cx="1703887" cy="171682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E4C23447-B75F-44ED-82D0-E49DB271CCBD}"/>
                </a:ext>
              </a:extLst>
            </p:cNvPr>
            <p:cNvSpPr/>
            <p:nvPr/>
          </p:nvSpPr>
          <p:spPr>
            <a:xfrm flipV="1">
              <a:off x="4413646" y="3591893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8BFF1BE9-90CF-4110-A922-14B35B698A09}"/>
                </a:ext>
              </a:extLst>
            </p:cNvPr>
            <p:cNvSpPr/>
            <p:nvPr/>
          </p:nvSpPr>
          <p:spPr>
            <a:xfrm flipV="1">
              <a:off x="4503646" y="3681893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3D157418-FCB8-44E0-A2AA-0FE15F4538DC}"/>
                </a:ext>
              </a:extLst>
            </p:cNvPr>
            <p:cNvSpPr/>
            <p:nvPr/>
          </p:nvSpPr>
          <p:spPr>
            <a:xfrm flipV="1">
              <a:off x="5577533" y="3135071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56">
              <a:extLst>
                <a:ext uri="{FF2B5EF4-FFF2-40B4-BE49-F238E27FC236}">
                  <a16:creationId xmlns:a16="http://schemas.microsoft.com/office/drawing/2014/main" xmlns="" id="{A02E2374-F436-4350-AAC6-CEF42B6986A0}"/>
                </a:ext>
              </a:extLst>
            </p:cNvPr>
            <p:cNvSpPr/>
            <p:nvPr/>
          </p:nvSpPr>
          <p:spPr>
            <a:xfrm rot="18784272">
              <a:off x="5398312" y="3564963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EDED854-AB20-4A21-B71A-B20EE870F238}"/>
              </a:ext>
            </a:extLst>
          </p:cNvPr>
          <p:cNvGrpSpPr/>
          <p:nvPr/>
        </p:nvGrpSpPr>
        <p:grpSpPr>
          <a:xfrm rot="10800000" flipH="1">
            <a:off x="1806393" y="4811556"/>
            <a:ext cx="1671598" cy="1684288"/>
            <a:chOff x="4413646" y="3135071"/>
            <a:chExt cx="1703887" cy="171682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E84C253C-6B91-458F-A7E6-57CD103FAF97}"/>
                </a:ext>
              </a:extLst>
            </p:cNvPr>
            <p:cNvSpPr/>
            <p:nvPr/>
          </p:nvSpPr>
          <p:spPr>
            <a:xfrm flipV="1">
              <a:off x="4413646" y="3591893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CFE1B620-E2F6-476F-B904-E1BC497B49ED}"/>
                </a:ext>
              </a:extLst>
            </p:cNvPr>
            <p:cNvSpPr/>
            <p:nvPr/>
          </p:nvSpPr>
          <p:spPr>
            <a:xfrm flipV="1">
              <a:off x="4503646" y="3681893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1CCD0EBE-FC3D-47C6-8407-F0E54436435C}"/>
                </a:ext>
              </a:extLst>
            </p:cNvPr>
            <p:cNvSpPr/>
            <p:nvPr/>
          </p:nvSpPr>
          <p:spPr>
            <a:xfrm flipV="1">
              <a:off x="5577533" y="3135071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66">
              <a:extLst>
                <a:ext uri="{FF2B5EF4-FFF2-40B4-BE49-F238E27FC236}">
                  <a16:creationId xmlns:a16="http://schemas.microsoft.com/office/drawing/2014/main" xmlns="" id="{653AB179-5C75-4EFB-8E10-864B6484358B}"/>
                </a:ext>
              </a:extLst>
            </p:cNvPr>
            <p:cNvSpPr/>
            <p:nvPr/>
          </p:nvSpPr>
          <p:spPr>
            <a:xfrm rot="18784272">
              <a:off x="5398312" y="3564963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2227C5C3-CE49-414A-B553-FF03D2D93614}"/>
              </a:ext>
            </a:extLst>
          </p:cNvPr>
          <p:cNvSpPr/>
          <p:nvPr/>
        </p:nvSpPr>
        <p:spPr>
          <a:xfrm>
            <a:off x="1651047" y="2500850"/>
            <a:ext cx="237107" cy="237107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9D919F9C-B8E7-4DE9-ACA3-599AB64E2735}"/>
              </a:ext>
            </a:extLst>
          </p:cNvPr>
          <p:cNvSpPr/>
          <p:nvPr/>
        </p:nvSpPr>
        <p:spPr>
          <a:xfrm>
            <a:off x="4137173" y="3508261"/>
            <a:ext cx="237107" cy="237107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C2DEDB9-03C4-4C6A-9FA0-A69743E73F4A}"/>
              </a:ext>
            </a:extLst>
          </p:cNvPr>
          <p:cNvSpPr/>
          <p:nvPr/>
        </p:nvSpPr>
        <p:spPr>
          <a:xfrm>
            <a:off x="3088022" y="6112406"/>
            <a:ext cx="237107" cy="237107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687EFD34-D10A-4CD6-A4B4-DC9AF8DC815D}"/>
              </a:ext>
            </a:extLst>
          </p:cNvPr>
          <p:cNvSpPr/>
          <p:nvPr/>
        </p:nvSpPr>
        <p:spPr>
          <a:xfrm>
            <a:off x="509424" y="354860"/>
            <a:ext cx="3527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R</a:t>
            </a:r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ekomendasi Penguatan Ekonomi Kreatif dan Digital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F54EB1D-CF92-48CF-A53C-DC7737AB681A}"/>
              </a:ext>
            </a:extLst>
          </p:cNvPr>
          <p:cNvSpPr/>
          <p:nvPr/>
        </p:nvSpPr>
        <p:spPr>
          <a:xfrm>
            <a:off x="6215530" y="364116"/>
            <a:ext cx="39668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Rekomendasi </a:t>
            </a:r>
            <a:r>
              <a:rPr lang="fi-FI" sz="20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Optimalisasi Kemampuan Adaptasi Ekonomi Rumah Tangga</a:t>
            </a:r>
            <a:endParaRPr lang="id-ID" sz="20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FFE33BC-A86A-40A5-A7B5-C452DE209009}"/>
              </a:ext>
            </a:extLst>
          </p:cNvPr>
          <p:cNvGrpSpPr/>
          <p:nvPr/>
        </p:nvGrpSpPr>
        <p:grpSpPr>
          <a:xfrm flipH="1">
            <a:off x="7589572" y="2937693"/>
            <a:ext cx="1671598" cy="1684288"/>
            <a:chOff x="4413646" y="3135071"/>
            <a:chExt cx="1703887" cy="1716822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176CF951-9B1B-4586-A636-20E2CBBCEF5F}"/>
                </a:ext>
              </a:extLst>
            </p:cNvPr>
            <p:cNvSpPr/>
            <p:nvPr/>
          </p:nvSpPr>
          <p:spPr>
            <a:xfrm flipV="1">
              <a:off x="4413646" y="3591893"/>
              <a:ext cx="1260000" cy="126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24B483C4-1094-450C-A851-D935053C8B4F}"/>
                </a:ext>
              </a:extLst>
            </p:cNvPr>
            <p:cNvSpPr/>
            <p:nvPr/>
          </p:nvSpPr>
          <p:spPr>
            <a:xfrm flipV="1">
              <a:off x="4503646" y="3681893"/>
              <a:ext cx="1080000" cy="1080000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595E21CF-8456-4D46-BC8A-38CF834473E7}"/>
                </a:ext>
              </a:extLst>
            </p:cNvPr>
            <p:cNvSpPr/>
            <p:nvPr/>
          </p:nvSpPr>
          <p:spPr>
            <a:xfrm flipV="1">
              <a:off x="5577533" y="3135071"/>
              <a:ext cx="540000" cy="540000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xmlns="" id="{9E6DF1A6-C404-4469-8480-E9053C7B3C0B}"/>
                </a:ext>
              </a:extLst>
            </p:cNvPr>
            <p:cNvSpPr/>
            <p:nvPr/>
          </p:nvSpPr>
          <p:spPr>
            <a:xfrm rot="18784272">
              <a:off x="5398312" y="3564963"/>
              <a:ext cx="379281" cy="253443"/>
            </a:xfrm>
            <a:custGeom>
              <a:avLst/>
              <a:gdLst>
                <a:gd name="connsiteX0" fmla="*/ 348000 w 359813"/>
                <a:gd name="connsiteY0" fmla="*/ 2595 h 310898"/>
                <a:gd name="connsiteX1" fmla="*/ 359813 w 359813"/>
                <a:gd name="connsiteY1" fmla="*/ 18018 h 310898"/>
                <a:gd name="connsiteX2" fmla="*/ 358577 w 359813"/>
                <a:gd name="connsiteY2" fmla="*/ 91094 h 310898"/>
                <a:gd name="connsiteX3" fmla="*/ 359772 w 359813"/>
                <a:gd name="connsiteY3" fmla="*/ 90529 h 310898"/>
                <a:gd name="connsiteX4" fmla="*/ 355436 w 359813"/>
                <a:gd name="connsiteY4" fmla="*/ 276670 h 310898"/>
                <a:gd name="connsiteX5" fmla="*/ 323050 w 359813"/>
                <a:gd name="connsiteY5" fmla="*/ 304239 h 310898"/>
                <a:gd name="connsiteX6" fmla="*/ 183257 w 359813"/>
                <a:gd name="connsiteY6" fmla="*/ 257428 h 310898"/>
                <a:gd name="connsiteX7" fmla="*/ 71959 w 359813"/>
                <a:gd name="connsiteY7" fmla="*/ 273808 h 310898"/>
                <a:gd name="connsiteX8" fmla="*/ 69 w 359813"/>
                <a:gd name="connsiteY8" fmla="*/ 281315 h 310898"/>
                <a:gd name="connsiteX9" fmla="*/ 531 w 359813"/>
                <a:gd name="connsiteY9" fmla="*/ 227238 h 310898"/>
                <a:gd name="connsiteX10" fmla="*/ 0 w 359813"/>
                <a:gd name="connsiteY10" fmla="*/ 227538 h 310898"/>
                <a:gd name="connsiteX11" fmla="*/ 806 w 359813"/>
                <a:gd name="connsiteY11" fmla="*/ 195150 h 310898"/>
                <a:gd name="connsiteX12" fmla="*/ 1779 w 359813"/>
                <a:gd name="connsiteY12" fmla="*/ 81556 h 310898"/>
                <a:gd name="connsiteX13" fmla="*/ 3684 w 359813"/>
                <a:gd name="connsiteY13" fmla="*/ 79558 h 310898"/>
                <a:gd name="connsiteX14" fmla="*/ 4803 w 359813"/>
                <a:gd name="connsiteY14" fmla="*/ 34621 h 310898"/>
                <a:gd name="connsiteX15" fmla="*/ 36243 w 359813"/>
                <a:gd name="connsiteY15" fmla="*/ 5978 h 310898"/>
                <a:gd name="connsiteX16" fmla="*/ 177532 w 359813"/>
                <a:gd name="connsiteY16" fmla="*/ 48057 h 310898"/>
                <a:gd name="connsiteX17" fmla="*/ 288216 w 359813"/>
                <a:gd name="connsiteY17" fmla="*/ 27941 h 310898"/>
                <a:gd name="connsiteX18" fmla="*/ 348000 w 359813"/>
                <a:gd name="connsiteY18" fmla="*/ 2595 h 3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9813" h="310898">
                  <a:moveTo>
                    <a:pt x="348000" y="2595"/>
                  </a:moveTo>
                  <a:cubicBezTo>
                    <a:pt x="352961" y="4165"/>
                    <a:pt x="357014" y="8778"/>
                    <a:pt x="359813" y="18018"/>
                  </a:cubicBezTo>
                  <a:lnTo>
                    <a:pt x="358577" y="91094"/>
                  </a:lnTo>
                  <a:lnTo>
                    <a:pt x="359772" y="90529"/>
                  </a:lnTo>
                  <a:cubicBezTo>
                    <a:pt x="357423" y="158777"/>
                    <a:pt x="357785" y="208422"/>
                    <a:pt x="355436" y="276670"/>
                  </a:cubicBezTo>
                  <a:cubicBezTo>
                    <a:pt x="347630" y="316994"/>
                    <a:pt x="351516" y="315025"/>
                    <a:pt x="323050" y="304239"/>
                  </a:cubicBezTo>
                  <a:cubicBezTo>
                    <a:pt x="277576" y="270367"/>
                    <a:pt x="234775" y="257999"/>
                    <a:pt x="183257" y="257428"/>
                  </a:cubicBezTo>
                  <a:cubicBezTo>
                    <a:pt x="141856" y="254074"/>
                    <a:pt x="101411" y="264972"/>
                    <a:pt x="71959" y="273808"/>
                  </a:cubicBezTo>
                  <a:cubicBezTo>
                    <a:pt x="42507" y="282643"/>
                    <a:pt x="10013" y="318630"/>
                    <a:pt x="69" y="281315"/>
                  </a:cubicBezTo>
                  <a:lnTo>
                    <a:pt x="531" y="227238"/>
                  </a:lnTo>
                  <a:lnTo>
                    <a:pt x="0" y="227538"/>
                  </a:lnTo>
                  <a:lnTo>
                    <a:pt x="806" y="195150"/>
                  </a:lnTo>
                  <a:lnTo>
                    <a:pt x="1779" y="81556"/>
                  </a:lnTo>
                  <a:lnTo>
                    <a:pt x="3684" y="79558"/>
                  </a:lnTo>
                  <a:lnTo>
                    <a:pt x="4803" y="34621"/>
                  </a:lnTo>
                  <a:cubicBezTo>
                    <a:pt x="11247" y="-5942"/>
                    <a:pt x="7430" y="-3844"/>
                    <a:pt x="36243" y="5978"/>
                  </a:cubicBezTo>
                  <a:cubicBezTo>
                    <a:pt x="82831" y="38300"/>
                    <a:pt x="126024" y="49221"/>
                    <a:pt x="177532" y="48057"/>
                  </a:cubicBezTo>
                  <a:cubicBezTo>
                    <a:pt x="219023" y="50016"/>
                    <a:pt x="259078" y="37763"/>
                    <a:pt x="288216" y="27941"/>
                  </a:cubicBezTo>
                  <a:cubicBezTo>
                    <a:pt x="310069" y="20575"/>
                    <a:pt x="333119" y="-2113"/>
                    <a:pt x="348000" y="2595"/>
                  </a:cubicBezTo>
                  <a:close/>
                </a:path>
              </a:pathLst>
            </a:cu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2A63F457-AEC1-48A6-88CD-D257D853A2B4}"/>
              </a:ext>
            </a:extLst>
          </p:cNvPr>
          <p:cNvSpPr/>
          <p:nvPr/>
        </p:nvSpPr>
        <p:spPr>
          <a:xfrm>
            <a:off x="7735901" y="3084022"/>
            <a:ext cx="237107" cy="237107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5B97C16-0D26-42A9-B9EA-F53443DB2D1D}"/>
              </a:ext>
            </a:extLst>
          </p:cNvPr>
          <p:cNvSpPr txBox="1"/>
          <p:nvPr/>
        </p:nvSpPr>
        <p:spPr>
          <a:xfrm>
            <a:off x="514155" y="1229947"/>
            <a:ext cx="2747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Pelatihan, Pembinaan, dan Pendampingan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 Teknis UMKM berbasis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ekonomi kreatif dan digital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1FE2C27-4641-47B2-94EF-34E3EF12B979}"/>
              </a:ext>
            </a:extLst>
          </p:cNvPr>
          <p:cNvSpPr txBox="1"/>
          <p:nvPr/>
        </p:nvSpPr>
        <p:spPr>
          <a:xfrm>
            <a:off x="3715853" y="2187391"/>
            <a:ext cx="2173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Membentuk kelompok ekonomi kreatif dan digital (misalnya: </a:t>
            </a:r>
            <a:r>
              <a:rPr lang="id-ID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smart kampung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887188B-4B6B-4456-8DD7-871808201D51}"/>
              </a:ext>
            </a:extLst>
          </p:cNvPr>
          <p:cNvSpPr txBox="1"/>
          <p:nvPr/>
        </p:nvSpPr>
        <p:spPr>
          <a:xfrm>
            <a:off x="3604931" y="6081833"/>
            <a:ext cx="2512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sosialisasi dan literasi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kepada masyarakat pentingnya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ekonomi kreatif dan digital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8488D74-1BB4-4FB5-8046-4D0C4B8738B1}"/>
              </a:ext>
            </a:extLst>
          </p:cNvPr>
          <p:cNvSpPr txBox="1"/>
          <p:nvPr/>
        </p:nvSpPr>
        <p:spPr>
          <a:xfrm>
            <a:off x="7077930" y="1824708"/>
            <a:ext cx="2498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Mengadakan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edukasi/ financial training </a:t>
            </a:r>
            <a:r>
              <a: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terkait </a:t>
            </a:r>
            <a:r>
              <a:rPr lang="id-ID" sz="1400" b="1" dirty="0">
                <a:solidFill>
                  <a:srgbClr val="0070C0"/>
                </a:solidFill>
                <a:latin typeface="Myriad Pro" panose="020B0503030403020204" pitchFamily="34" charset="0"/>
              </a:rPr>
              <a:t>pengelolaan keuangan rumah tangga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D60C2696-47F9-4D20-8F9C-901762CBD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87" y="3071502"/>
            <a:ext cx="630126" cy="63012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1436C9B0-45F4-489F-B105-3BD4FD745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71" y="4072959"/>
            <a:ext cx="701091" cy="70109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C3DF9FA1-0E2D-4752-8144-BA42BA39E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91" y="3639258"/>
            <a:ext cx="672351" cy="672351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xmlns="" id="{C908C199-31C4-4F98-A173-7BA59A95B2BE}"/>
              </a:ext>
            </a:extLst>
          </p:cNvPr>
          <p:cNvSpPr/>
          <p:nvPr/>
        </p:nvSpPr>
        <p:spPr>
          <a:xfrm>
            <a:off x="8461516" y="3900110"/>
            <a:ext cx="171450" cy="161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4430814-131F-4756-849D-6BF22070ED49}"/>
              </a:ext>
            </a:extLst>
          </p:cNvPr>
          <p:cNvSpPr txBox="1"/>
          <p:nvPr/>
        </p:nvSpPr>
        <p:spPr>
          <a:xfrm>
            <a:off x="8369949" y="3836933"/>
            <a:ext cx="35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dirty="0">
                <a:solidFill>
                  <a:srgbClr val="1F4E78"/>
                </a:solidFill>
              </a:rPr>
              <a:t>Rp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D2C3A031-3602-4B2F-9C03-2964DF63A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5076371"/>
            <a:ext cx="697095" cy="6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1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159" y="130549"/>
            <a:ext cx="7153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TEKNIK SURVEI</a:t>
            </a:r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RUMAH TANGGA </a:t>
            </a:r>
            <a:r>
              <a:rPr lang="en-ID" sz="2800" b="1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(</a:t>
            </a:r>
            <a:r>
              <a:rPr lang="id-ID" sz="2800" b="1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HOUSEHOLD SURVEY</a:t>
            </a:r>
            <a:r>
              <a:rPr lang="en-ID" sz="2800" b="1" i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)</a:t>
            </a:r>
            <a:endParaRPr lang="id-ID" sz="2800" b="1" i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B5F2764-AB9E-47E4-85EE-6CE2CEFF6A7D}"/>
              </a:ext>
            </a:extLst>
          </p:cNvPr>
          <p:cNvGrpSpPr/>
          <p:nvPr/>
        </p:nvGrpSpPr>
        <p:grpSpPr>
          <a:xfrm>
            <a:off x="7696050" y="4321201"/>
            <a:ext cx="1570246" cy="2961764"/>
            <a:chOff x="7675354" y="3550344"/>
            <a:chExt cx="1953945" cy="3685489"/>
          </a:xfrm>
        </p:grpSpPr>
        <p:pic>
          <p:nvPicPr>
            <p:cNvPr id="8" name="Google Shape;93;p14">
              <a:extLst>
                <a:ext uri="{FF2B5EF4-FFF2-40B4-BE49-F238E27FC236}">
                  <a16:creationId xmlns:a16="http://schemas.microsoft.com/office/drawing/2014/main" xmlns="" id="{25796017-12BA-4D49-AF00-DF329C87CC2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7094" t="6647" r="2433" b="6739"/>
            <a:stretch/>
          </p:blipFill>
          <p:spPr>
            <a:xfrm>
              <a:off x="7675354" y="3550344"/>
              <a:ext cx="1953945" cy="3685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8;p14">
              <a:extLst>
                <a:ext uri="{FF2B5EF4-FFF2-40B4-BE49-F238E27FC236}">
                  <a16:creationId xmlns:a16="http://schemas.microsoft.com/office/drawing/2014/main" xmlns="" id="{14DE1B92-B58A-4FDB-B20B-DBB388801F0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1782"/>
            <a:stretch/>
          </p:blipFill>
          <p:spPr>
            <a:xfrm>
              <a:off x="7902288" y="4015086"/>
              <a:ext cx="1520773" cy="2763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416D2E-D1BF-411C-B69E-5FCC9065EA54}"/>
              </a:ext>
            </a:extLst>
          </p:cNvPr>
          <p:cNvSpPr txBox="1"/>
          <p:nvPr/>
        </p:nvSpPr>
        <p:spPr>
          <a:xfrm>
            <a:off x="1752599" y="1909975"/>
            <a:ext cx="26689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Surveyor </a:t>
            </a:r>
            <a:r>
              <a:rPr lang="en-US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melakukan</a:t>
            </a:r>
            <a:r>
              <a:rPr 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survei</a:t>
            </a:r>
            <a:r>
              <a:rPr 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kepada</a:t>
            </a:r>
            <a:r>
              <a:rPr 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responden</a:t>
            </a:r>
            <a:r>
              <a:rPr lang="id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secara</a:t>
            </a:r>
            <a:r>
              <a:rPr 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i="1" kern="0" dirty="0">
                <a:solidFill>
                  <a:srgbClr val="0070C0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door to door </a:t>
            </a:r>
            <a:r>
              <a:rPr lang="id-ID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(</a:t>
            </a:r>
            <a:r>
              <a:rPr lang="id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household survey)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92356F-33B5-4508-9122-4DA30D1EFCDB}"/>
              </a:ext>
            </a:extLst>
          </p:cNvPr>
          <p:cNvSpPr txBox="1"/>
          <p:nvPr/>
        </p:nvSpPr>
        <p:spPr>
          <a:xfrm>
            <a:off x="6793478" y="1771475"/>
            <a:ext cx="3054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Surveyor </a:t>
            </a:r>
            <a:r>
              <a:rPr lang="id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melakukan </a:t>
            </a:r>
            <a:r>
              <a:rPr lang="id-ID" sz="2000" kern="0" dirty="0">
                <a:solidFill>
                  <a:srgbClr val="0070C0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interview</a:t>
            </a:r>
            <a:r>
              <a:rPr lang="id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kepada responden (diutamakan </a:t>
            </a:r>
            <a:r>
              <a:rPr lang="id-ID" kern="0" dirty="0">
                <a:solidFill>
                  <a:srgbClr val="0070C0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kepala keluarga</a:t>
            </a:r>
            <a:r>
              <a:rPr lang="id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) terkait kondisi </a:t>
            </a:r>
            <a:r>
              <a:rPr lang="id-ID" kern="0" dirty="0">
                <a:solidFill>
                  <a:srgbClr val="2E75B6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ekonomi rumah tangga </a:t>
            </a:r>
            <a:r>
              <a:rPr lang="id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sebelum dan saat pandemi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CDD319-C9EC-4696-88FF-56A6F63C221F}"/>
              </a:ext>
            </a:extLst>
          </p:cNvPr>
          <p:cNvSpPr txBox="1"/>
          <p:nvPr/>
        </p:nvSpPr>
        <p:spPr>
          <a:xfrm>
            <a:off x="5556156" y="4459701"/>
            <a:ext cx="21398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Surveyor </a:t>
            </a: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menginput</a:t>
            </a:r>
            <a:r>
              <a:rPr kumimoji="0" lang="id-ID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hasil interview kuesioner</a:t>
            </a:r>
            <a:r>
              <a:rPr lang="id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melalui </a:t>
            </a:r>
            <a:r>
              <a:rPr lang="id-ID" kern="0" dirty="0">
                <a:solidFill>
                  <a:srgbClr val="0070C0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smartphone</a:t>
            </a:r>
            <a:r>
              <a:rPr lang="id-ID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3886C5-2657-4647-95C2-3D6E91857CC9}"/>
              </a:ext>
            </a:extLst>
          </p:cNvPr>
          <p:cNvSpPr txBox="1"/>
          <p:nvPr/>
        </p:nvSpPr>
        <p:spPr>
          <a:xfrm>
            <a:off x="1752599" y="4459701"/>
            <a:ext cx="266894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Data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tersebut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akan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langsung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diterima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id-ID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oleh verifikator survei pada server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. Kinerja surveyor dan progress survey pun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dapat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termonitor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pada dashboard</a:t>
            </a:r>
            <a:r>
              <a:rPr kumimoji="0" lang="id-ID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secara real time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70C7E91-3A49-4ADB-ACE7-A1BF02C64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28" y="2049333"/>
            <a:ext cx="892552" cy="8925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25C90C0-B762-467B-9B23-953F6638D2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3" y="1839251"/>
            <a:ext cx="1034000" cy="1034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75E712F-5A12-47AA-86A2-CA7A4D43F9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2" y="4584642"/>
            <a:ext cx="1158941" cy="11589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1A31C9E-E9D5-4C5B-B8EE-B3B04D7A9D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135" y="2071705"/>
            <a:ext cx="569091" cy="5690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70E5689-A366-4D21-89ED-3A438012D4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839880" y="3430929"/>
            <a:ext cx="569091" cy="5690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F9C589A-253C-47F2-9068-7E5394A6D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732134" y="4759930"/>
            <a:ext cx="569091" cy="56909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3946DC2-6B3E-4F24-99E2-6CF6BC55F3D5}"/>
              </a:ext>
            </a:extLst>
          </p:cNvPr>
          <p:cNvSpPr txBox="1"/>
          <p:nvPr/>
        </p:nvSpPr>
        <p:spPr>
          <a:xfrm>
            <a:off x="2795940" y="1114664"/>
            <a:ext cx="29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rgbClr val="2E75B6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B0B3BC1-014D-41BD-917D-FB86DD343208}"/>
              </a:ext>
            </a:extLst>
          </p:cNvPr>
          <p:cNvSpPr txBox="1"/>
          <p:nvPr/>
        </p:nvSpPr>
        <p:spPr>
          <a:xfrm>
            <a:off x="7978860" y="1114664"/>
            <a:ext cx="29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rgbClr val="2E75B6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4073D15-8F91-4D9F-9060-AF8B3CB57B8C}"/>
              </a:ext>
            </a:extLst>
          </p:cNvPr>
          <p:cNvSpPr txBox="1"/>
          <p:nvPr/>
        </p:nvSpPr>
        <p:spPr>
          <a:xfrm>
            <a:off x="5916839" y="3707632"/>
            <a:ext cx="29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rgbClr val="2E75B6"/>
                </a:solidFill>
                <a:latin typeface="Myriad Pro" panose="020B0503030403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73F11A6-4706-4E53-BA52-F1A0A2227E21}"/>
              </a:ext>
            </a:extLst>
          </p:cNvPr>
          <p:cNvSpPr txBox="1"/>
          <p:nvPr/>
        </p:nvSpPr>
        <p:spPr>
          <a:xfrm>
            <a:off x="2795940" y="3721339"/>
            <a:ext cx="29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rgbClr val="2E75B6"/>
                </a:solidFill>
                <a:latin typeface="Myriad Pro" panose="020B0503030403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161699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6159" y="206749"/>
            <a:ext cx="10208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MASUKAN UNTUK PROGRAM PEMERINTAH KOTA TA 2021</a:t>
            </a:r>
            <a:endParaRPr lang="id-ID" sz="28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843821" y="894290"/>
            <a:ext cx="7007321" cy="6489149"/>
          </a:xfrm>
          <a:prstGeom prst="roundRect">
            <a:avLst>
              <a:gd name="adj" fmla="val 260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7883225" y="894289"/>
            <a:ext cx="2578619" cy="6494983"/>
          </a:xfrm>
          <a:prstGeom prst="roundRect">
            <a:avLst>
              <a:gd name="adj" fmla="val 585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843822" y="1302560"/>
            <a:ext cx="7000768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ED34B96-4566-409B-B83C-CACF0036D079}"/>
              </a:ext>
            </a:extLst>
          </p:cNvPr>
          <p:cNvSpPr/>
          <p:nvPr/>
        </p:nvSpPr>
        <p:spPr>
          <a:xfrm>
            <a:off x="7873233" y="1304802"/>
            <a:ext cx="2588611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9010" y="1689844"/>
            <a:ext cx="2492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Komunikasi dan Informatika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1673933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dan Optimalisasi Sistem Database Terpadu Kota Bogor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32">
            <a:extLst>
              <a:ext uri="{FF2B5EF4-FFF2-40B4-BE49-F238E27FC236}">
                <a16:creationId xmlns:a16="http://schemas.microsoft.com/office/drawing/2014/main" xmlns="" id="{FCD6F255-726F-4454-9C4C-C203A3281F03}"/>
              </a:ext>
            </a:extLst>
          </p:cNvPr>
          <p:cNvSpPr/>
          <p:nvPr/>
        </p:nvSpPr>
        <p:spPr>
          <a:xfrm>
            <a:off x="303201" y="1196561"/>
            <a:ext cx="600575" cy="487132"/>
          </a:xfrm>
          <a:prstGeom prst="roundRect">
            <a:avLst/>
          </a:prstGeom>
          <a:solidFill>
            <a:srgbClr val="2A3B48"/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843821" y="211952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932419" y="1283702"/>
            <a:ext cx="7905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JARING PENGAMAN SOSIAL DAN INSENTIF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1824" y="162355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165615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9011" y="2223437"/>
            <a:ext cx="942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Sosial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2245689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Pemutakhiran Data Penerima Bansos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843821" y="2679252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1041824" y="2196929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2229529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9011" y="2783161"/>
            <a:ext cx="18834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Badan Pendapatan Daerah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2709156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Perpanjangan Insentif Keringanan Pajak Daerah dan Retribusi terutama untuk Sektor Perdagangan, Hotel, dan Restoran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41824" y="2756652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2789252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9010" y="3775962"/>
            <a:ext cx="1704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Perindustrian dan</a:t>
            </a:r>
          </a:p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Perdagangan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3961534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Studi Lanjutan Terkait </a:t>
            </a:r>
            <a:r>
              <a:rPr lang="sv-SE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Demand</a:t>
            </a:r>
            <a:r>
              <a:rPr lang="sv-SE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Masyarakat Saat Pandemi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843821" y="438189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1041824" y="389957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393217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4548948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Studi Lanjutan Terkait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Bussines Cycle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Sektor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High Demand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843821" y="498203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1041824" y="449971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453231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71815" y="5110086"/>
            <a:ext cx="1865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Koperasi dan UMKM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5155521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Bantuan Modal untuk Pengembangan Sektor UMKM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High Demand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843821" y="556523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1041824" y="508291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511551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5679559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untuk Produk-produk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Healthy Food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843821" y="6124961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1041824" y="564263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567523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4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6294370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untuk Produk-produk Alat Olahraga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43821" y="675283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1041824" y="627051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630311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5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6878226"/>
            <a:ext cx="6088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untuk Produk-produk  Kuliner dan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Frozen Food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41824" y="683023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686283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6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843822" y="3403852"/>
            <a:ext cx="7000768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ED34B96-4566-409B-B83C-CACF0036D079}"/>
              </a:ext>
            </a:extLst>
          </p:cNvPr>
          <p:cNvSpPr/>
          <p:nvPr/>
        </p:nvSpPr>
        <p:spPr>
          <a:xfrm>
            <a:off x="7873233" y="3406094"/>
            <a:ext cx="2588611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xmlns="" id="{FCD6F255-726F-4454-9C4C-C203A3281F03}"/>
              </a:ext>
            </a:extLst>
          </p:cNvPr>
          <p:cNvSpPr/>
          <p:nvPr/>
        </p:nvSpPr>
        <p:spPr>
          <a:xfrm>
            <a:off x="303201" y="3297853"/>
            <a:ext cx="600575" cy="487132"/>
          </a:xfrm>
          <a:prstGeom prst="roundRect">
            <a:avLst/>
          </a:prstGeom>
          <a:solidFill>
            <a:srgbClr val="2A3B48"/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932419" y="3384994"/>
            <a:ext cx="7905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STIMULUS EKONOMI DAN POTENSI PEKERJAAN ALTERNATIF 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3405411" y="952891"/>
            <a:ext cx="1863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USULAN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8857313" y="951610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0997" y="4435994"/>
            <a:ext cx="1704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Perindustrian dan</a:t>
            </a:r>
          </a:p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Perdagangan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1081" y="5697957"/>
            <a:ext cx="1865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Koperasi dan UMKM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71815" y="6289271"/>
            <a:ext cx="1865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Koperasi dan UMKM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1081" y="6896068"/>
            <a:ext cx="1865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Koperasi dan UMKM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8" y="1238796"/>
            <a:ext cx="381299" cy="381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8" y="3325398"/>
            <a:ext cx="415811" cy="4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3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6159" y="206749"/>
            <a:ext cx="10208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MASUKAN UNTUK PROGRAM PEMERINTAH KOTA TA 2021</a:t>
            </a:r>
            <a:endParaRPr lang="id-ID" sz="28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843822" y="894290"/>
            <a:ext cx="7000768" cy="6489149"/>
          </a:xfrm>
          <a:prstGeom prst="roundRect">
            <a:avLst>
              <a:gd name="adj" fmla="val 260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7873233" y="894289"/>
            <a:ext cx="2588611" cy="6494983"/>
          </a:xfrm>
          <a:prstGeom prst="roundRect">
            <a:avLst>
              <a:gd name="adj" fmla="val 585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843822" y="1302560"/>
            <a:ext cx="7000768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ED34B96-4566-409B-B83C-CACF0036D079}"/>
              </a:ext>
            </a:extLst>
          </p:cNvPr>
          <p:cNvSpPr/>
          <p:nvPr/>
        </p:nvSpPr>
        <p:spPr>
          <a:xfrm>
            <a:off x="7873233" y="1304802"/>
            <a:ext cx="2588611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1589711"/>
            <a:ext cx="6083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Untuk Produk-produk Pendukung Pariwisata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32">
            <a:extLst>
              <a:ext uri="{FF2B5EF4-FFF2-40B4-BE49-F238E27FC236}">
                <a16:creationId xmlns:a16="http://schemas.microsoft.com/office/drawing/2014/main" xmlns="" id="{FCD6F255-726F-4454-9C4C-C203A3281F03}"/>
              </a:ext>
            </a:extLst>
          </p:cNvPr>
          <p:cNvSpPr/>
          <p:nvPr/>
        </p:nvSpPr>
        <p:spPr>
          <a:xfrm>
            <a:off x="303201" y="1196561"/>
            <a:ext cx="600575" cy="487132"/>
          </a:xfrm>
          <a:prstGeom prst="roundRect">
            <a:avLst/>
          </a:prstGeom>
          <a:solidFill>
            <a:srgbClr val="2A3B48"/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843821" y="211952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932419" y="1283702"/>
            <a:ext cx="7905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STIMULUS EKONOMI DAN POTENSI PEKERJAAN ALTERNATIF 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1824" y="162355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165615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7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29822" y="2171080"/>
            <a:ext cx="177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Ketahanan Pangan</a:t>
            </a:r>
          </a:p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dan Pertanian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2245689"/>
            <a:ext cx="6083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Studi Lanjutan: Pemetaan Lahan Potensial untuk Pengembangan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Urban Farming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843821" y="2679252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1041824" y="2196929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2229529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8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35538" y="2811760"/>
            <a:ext cx="1365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Sekretariat Daerah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2709156"/>
            <a:ext cx="6083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Rancangan Perwali Tentang Penyelenggaraan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Urban Farming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 Bangunan Komersial, Perkantoran, Sekolah, Taman, dan Fasilitas Umum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843821" y="3238975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1041824" y="2756652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2789252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9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3376580"/>
            <a:ext cx="6083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 Teknis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Urban Farming 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hingga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Packanging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/ Pengemasan Produk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843821" y="3822175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1041824" y="3339852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3372452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10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3948335"/>
            <a:ext cx="6083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Pendampingan Pemasaran Produk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Urban Farming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843821" y="438189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1041824" y="389957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393217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4524411"/>
            <a:ext cx="6083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Pembentukan dan Optimalisasi Kelompok Masyarakat di Bidang Pertanian/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Urban Farming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843821" y="498203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1041824" y="449971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453231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35538" y="5038547"/>
            <a:ext cx="2311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Koperasi dan UMKM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PD Pasar Pakuan Jaya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5107611"/>
            <a:ext cx="6083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Kerjasama Dengan BUMD untuk Pemasaran Produk-produk UMKM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843821" y="556523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1041824" y="508291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511551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42592" y="5598293"/>
            <a:ext cx="1670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Pekerjaan Umum</a:t>
            </a:r>
          </a:p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dan Penataan Ruang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5703430"/>
            <a:ext cx="6083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 dan Sertifikasi Tenaga Terampil Konstruksi untuk Masyarakat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843821" y="6124961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1041824" y="564263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567523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14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6283179"/>
            <a:ext cx="6083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 dan Pembinaan untuk Bidang Ekspedisi dan Logistik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43821" y="6752838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1041824" y="6270515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6303115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15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8" y="6866966"/>
            <a:ext cx="6083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Pemberian Kredit Lunak bagi Masyarakat untuk Sektor Ekspedisi dan Logistik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41824" y="6830238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6862838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16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42593" y="6760594"/>
            <a:ext cx="241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BANK JABAR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BANK KOTA BOGOR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BRI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3405411" y="952891"/>
            <a:ext cx="1863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USULAN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8857313" y="951610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52992" y="1670467"/>
            <a:ext cx="18654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Koperasi dan UMKM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17955" y="3299290"/>
            <a:ext cx="177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Ketahanan Pangan</a:t>
            </a:r>
          </a:p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dan Pertanian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17630" y="3889797"/>
            <a:ext cx="177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Ketahanan Pangan</a:t>
            </a:r>
          </a:p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dan Pertanian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06451" y="4442191"/>
            <a:ext cx="1775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Ketahanan Pangan</a:t>
            </a:r>
          </a:p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dan Pertanian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8052992" y="6193115"/>
            <a:ext cx="1704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Perindustrian dan</a:t>
            </a:r>
          </a:p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Perdagangan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1" y="1214295"/>
            <a:ext cx="415811" cy="4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0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6159" y="206749"/>
            <a:ext cx="10208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MASUKAN UNTUK PROGRAM PEMERINTAH KOTA TA 2021</a:t>
            </a:r>
            <a:endParaRPr lang="id-ID" sz="2800" b="1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angle: Rounded Corners 19">
            <a:extLst>
              <a:ext uri="{FF2B5EF4-FFF2-40B4-BE49-F238E27FC236}">
                <a16:creationId xmlns:a16="http://schemas.microsoft.com/office/drawing/2014/main" xmlns="" id="{E0B96C8E-C047-4EAC-B4ED-6CD5D2D2C7D0}"/>
              </a:ext>
            </a:extLst>
          </p:cNvPr>
          <p:cNvSpPr/>
          <p:nvPr/>
        </p:nvSpPr>
        <p:spPr>
          <a:xfrm>
            <a:off x="843821" y="894291"/>
            <a:ext cx="7007321" cy="5547452"/>
          </a:xfrm>
          <a:prstGeom prst="roundRect">
            <a:avLst>
              <a:gd name="adj" fmla="val 2603"/>
            </a:avLst>
          </a:prstGeom>
          <a:solidFill>
            <a:srgbClr val="425C7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xmlns="" id="{1E8B6D37-E42C-480B-859E-AB23C3E4A358}"/>
              </a:ext>
            </a:extLst>
          </p:cNvPr>
          <p:cNvSpPr/>
          <p:nvPr/>
        </p:nvSpPr>
        <p:spPr>
          <a:xfrm>
            <a:off x="7883225" y="894290"/>
            <a:ext cx="2578619" cy="5552440"/>
          </a:xfrm>
          <a:prstGeom prst="roundRect">
            <a:avLst>
              <a:gd name="adj" fmla="val 5854"/>
            </a:avLst>
          </a:prstGeom>
          <a:solidFill>
            <a:srgbClr val="2A3B48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843822" y="1302560"/>
            <a:ext cx="7000768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ED34B96-4566-409B-B83C-CACF0036D079}"/>
              </a:ext>
            </a:extLst>
          </p:cNvPr>
          <p:cNvSpPr/>
          <p:nvPr/>
        </p:nvSpPr>
        <p:spPr>
          <a:xfrm>
            <a:off x="7873233" y="1304802"/>
            <a:ext cx="2588611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1917536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Pelatihan, Pembinaan, dan Pendampingan Teknis UMKM Berbasis Ekonomi Kreatif dan Digital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32">
            <a:extLst>
              <a:ext uri="{FF2B5EF4-FFF2-40B4-BE49-F238E27FC236}">
                <a16:creationId xmlns:a16="http://schemas.microsoft.com/office/drawing/2014/main" xmlns="" id="{FCD6F255-726F-4454-9C4C-C203A3281F03}"/>
              </a:ext>
            </a:extLst>
          </p:cNvPr>
          <p:cNvSpPr/>
          <p:nvPr/>
        </p:nvSpPr>
        <p:spPr>
          <a:xfrm>
            <a:off x="303201" y="1196561"/>
            <a:ext cx="600575" cy="487132"/>
          </a:xfrm>
          <a:prstGeom prst="roundRect">
            <a:avLst/>
          </a:prstGeom>
          <a:solidFill>
            <a:srgbClr val="2A3B48"/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843821" y="2768401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932419" y="1283702"/>
            <a:ext cx="7905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PENGUATAN EKONOMI KREATIF DAN DIGITAL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1824" y="1867160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1899760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9011" y="2877944"/>
            <a:ext cx="24715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Badan Perencanaan Pembangunan Daerah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Pekerjaan Umum dan Penataan Ruang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Komunikasi dan Informatika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3206796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Pengembangan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Smart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“Kampung"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843821" y="4027319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1041824" y="3158036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3190636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2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9011" y="4103932"/>
            <a:ext cx="2348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Badan Perencanaan Pembangunan Daerah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4181745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Pembentukan Kelompok Ekonomi Kreatif dan Digital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41824" y="4145663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4178263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3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88169" y="5914619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Edukasi/ </a:t>
            </a:r>
            <a:r>
              <a:rPr lang="id-ID" sz="1200" i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Training</a:t>
            </a: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tentang Pengelolaan Keuangan Rumah Tangga</a:t>
            </a:r>
            <a:endParaRPr lang="en-US" sz="1200" i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41824" y="5865386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1823" y="5897986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1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957BD4C-904A-47EB-81EC-5DA6A8919845}"/>
              </a:ext>
            </a:extLst>
          </p:cNvPr>
          <p:cNvSpPr/>
          <p:nvPr/>
        </p:nvSpPr>
        <p:spPr>
          <a:xfrm>
            <a:off x="843822" y="5505419"/>
            <a:ext cx="7000768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ED34B96-4566-409B-B83C-CACF0036D079}"/>
              </a:ext>
            </a:extLst>
          </p:cNvPr>
          <p:cNvSpPr/>
          <p:nvPr/>
        </p:nvSpPr>
        <p:spPr>
          <a:xfrm>
            <a:off x="7873233" y="5507661"/>
            <a:ext cx="2588611" cy="25890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xmlns="" id="{FCD6F255-726F-4454-9C4C-C203A3281F03}"/>
              </a:ext>
            </a:extLst>
          </p:cNvPr>
          <p:cNvSpPr/>
          <p:nvPr/>
        </p:nvSpPr>
        <p:spPr>
          <a:xfrm>
            <a:off x="303201" y="5399420"/>
            <a:ext cx="600575" cy="487132"/>
          </a:xfrm>
          <a:prstGeom prst="roundRect">
            <a:avLst/>
          </a:prstGeom>
          <a:solidFill>
            <a:srgbClr val="2A3B48"/>
          </a:solidFill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932419" y="5486561"/>
            <a:ext cx="7905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STIMULUS EKONOMI DAN POTENSI PEKERJAAN ALTERNATIF </a:t>
            </a:r>
            <a:endParaRPr lang="en-US" sz="1200" b="1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CB0DEA2-8B2D-409F-9085-40BA5A75C3C0}"/>
              </a:ext>
            </a:extLst>
          </p:cNvPr>
          <p:cNvSpPr/>
          <p:nvPr/>
        </p:nvSpPr>
        <p:spPr>
          <a:xfrm>
            <a:off x="3405411" y="952891"/>
            <a:ext cx="1863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USULAN PROGRAM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EF8350F-FC57-40B9-AEA3-A85CE4613760}"/>
              </a:ext>
            </a:extLst>
          </p:cNvPr>
          <p:cNvSpPr/>
          <p:nvPr/>
        </p:nvSpPr>
        <p:spPr>
          <a:xfrm>
            <a:off x="8857313" y="951610"/>
            <a:ext cx="646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SKPD</a:t>
            </a:r>
            <a:endParaRPr lang="en-ID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60998" y="5801665"/>
            <a:ext cx="235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Badan Perencanaan Pembangunan Daerah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828671" y="4671576"/>
            <a:ext cx="96936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899269" y="4802781"/>
            <a:ext cx="2541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Komunikasi dan Informatika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Kecamatan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Kelurahan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573019" y="4932854"/>
            <a:ext cx="6088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Sosialisasi dan Literasi kepada Masyarakat Pentingnya Ekonomi Kreatif dan Digital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040322" y="4870847"/>
            <a:ext cx="372979" cy="3729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yriad Pro" panose="020B0503030403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3C0FC6E-C2ED-4EF9-97C2-ECF91C1CA198}"/>
              </a:ext>
            </a:extLst>
          </p:cNvPr>
          <p:cNvSpPr/>
          <p:nvPr/>
        </p:nvSpPr>
        <p:spPr>
          <a:xfrm>
            <a:off x="1040321" y="4903447"/>
            <a:ext cx="372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4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0F8A611D-B1E0-4413-8B4B-B35EA7FDB1D1}"/>
              </a:ext>
            </a:extLst>
          </p:cNvPr>
          <p:cNvSpPr/>
          <p:nvPr/>
        </p:nvSpPr>
        <p:spPr>
          <a:xfrm>
            <a:off x="7946183" y="1624101"/>
            <a:ext cx="23715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Badan Perencanaan Pembangunan Daerah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Koperasi dan UMKM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id-ID" sz="12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Dinas Komunikasi dan Informatika</a:t>
            </a:r>
            <a:endParaRPr lang="en-ID" sz="12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3" y="1245128"/>
            <a:ext cx="373768" cy="37376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1" y="5449748"/>
            <a:ext cx="389933" cy="38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9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79A9C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603368" y="1277879"/>
            <a:ext cx="1546638" cy="1546638"/>
          </a:xfrm>
          <a:prstGeom prst="ellipse">
            <a:avLst/>
          </a:prstGeom>
          <a:solidFill>
            <a:srgbClr val="4478A5">
              <a:alpha val="7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36455" y="1254857"/>
            <a:ext cx="8675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9600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47838" y="1327863"/>
            <a:ext cx="46032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4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KARAKTERISTIK</a:t>
            </a:r>
          </a:p>
          <a:p>
            <a:r>
              <a:rPr lang="id-ID" sz="4400" b="1" dirty="0">
                <a:solidFill>
                  <a:srgbClr val="93CDF9"/>
                </a:solidFill>
                <a:latin typeface="Myriad Pro" panose="020B0503030403020204" pitchFamily="34" charset="0"/>
              </a:rPr>
              <a:t>RESPONDEN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3" y="3038011"/>
            <a:ext cx="6477013" cy="42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30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3389</TotalTime>
  <Words>7775</Words>
  <Application>Microsoft Office PowerPoint</Application>
  <PresentationFormat>Custom</PresentationFormat>
  <Paragraphs>1872</Paragraphs>
  <Slides>82</Slides>
  <Notes>2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DRL</dc:creator>
  <cp:lastModifiedBy>Windows User</cp:lastModifiedBy>
  <cp:revision>318</cp:revision>
  <dcterms:created xsi:type="dcterms:W3CDTF">2020-09-22T09:07:14Z</dcterms:created>
  <dcterms:modified xsi:type="dcterms:W3CDTF">2020-10-08T00:52:30Z</dcterms:modified>
</cp:coreProperties>
</file>