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1" r:id="rId7"/>
    <p:sldId id="283" r:id="rId8"/>
    <p:sldId id="262" r:id="rId9"/>
    <p:sldId id="264" r:id="rId10"/>
    <p:sldId id="265" r:id="rId11"/>
    <p:sldId id="272" r:id="rId12"/>
    <p:sldId id="274" r:id="rId13"/>
    <p:sldId id="266" r:id="rId14"/>
    <p:sldId id="267" r:id="rId15"/>
    <p:sldId id="271" r:id="rId16"/>
    <p:sldId id="268" r:id="rId17"/>
    <p:sldId id="270" r:id="rId18"/>
    <p:sldId id="269" r:id="rId19"/>
    <p:sldId id="273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610"/>
    <a:srgbClr val="DCEAEB"/>
    <a:srgbClr val="FFB701"/>
    <a:srgbClr val="00566D"/>
    <a:srgbClr val="FF64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56819975106301"/>
          <c:y val="3.9824771007566699E-2"/>
          <c:w val="0.74171908623912897"/>
          <c:h val="0.8726140415243790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 all'!$A$2:$A$9</c:f>
              <c:strCache>
                <c:ptCount val="8"/>
                <c:pt idx="0">
                  <c:v>Fashion</c:v>
                </c:pt>
                <c:pt idx="1">
                  <c:v>Jasa Keuangan</c:v>
                </c:pt>
                <c:pt idx="2">
                  <c:v>Jasa lainnya</c:v>
                </c:pt>
                <c:pt idx="3">
                  <c:v>Kesehatan</c:v>
                </c:pt>
                <c:pt idx="4">
                  <c:v>Makanan &amp; Minuman</c:v>
                </c:pt>
                <c:pt idx="5">
                  <c:v>Perhotelan &amp; Pariwisata</c:v>
                </c:pt>
                <c:pt idx="6">
                  <c:v>Pendidikan</c:v>
                </c:pt>
                <c:pt idx="7">
                  <c:v>Retail</c:v>
                </c:pt>
              </c:strCache>
            </c:strRef>
          </c:cat>
          <c:val>
            <c:numRef>
              <c:f>'over all'!$B$2:$B$9</c:f>
              <c:numCache>
                <c:formatCode>###0.0</c:formatCode>
                <c:ptCount val="8"/>
                <c:pt idx="0">
                  <c:v>8.6705202312138692</c:v>
                </c:pt>
                <c:pt idx="1">
                  <c:v>2.3121387283237</c:v>
                </c:pt>
                <c:pt idx="2">
                  <c:v>12.1387283236994</c:v>
                </c:pt>
                <c:pt idx="3">
                  <c:v>1.15606936416185</c:v>
                </c:pt>
                <c:pt idx="4">
                  <c:v>52.601156069364201</c:v>
                </c:pt>
                <c:pt idx="5">
                  <c:v>2.6011560693641602</c:v>
                </c:pt>
                <c:pt idx="6">
                  <c:v>13.5838150289017</c:v>
                </c:pt>
                <c:pt idx="7">
                  <c:v>6.9364161849711001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E1-4A9D-B530-4FDECCA28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6726144"/>
        <c:axId val="47122304"/>
      </c:barChart>
      <c:catAx>
        <c:axId val="4672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id-ID"/>
          </a:p>
        </c:txPr>
        <c:crossAx val="47122304"/>
        <c:crosses val="autoZero"/>
        <c:auto val="1"/>
        <c:lblAlgn val="ctr"/>
        <c:lblOffset val="100"/>
        <c:noMultiLvlLbl val="0"/>
      </c:catAx>
      <c:valAx>
        <c:axId val="47122304"/>
        <c:scaling>
          <c:orientation val="minMax"/>
        </c:scaling>
        <c:delete val="0"/>
        <c:axPos val="b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id-ID"/>
          </a:p>
        </c:txPr>
        <c:crossAx val="467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D811-2BD7-492B-B899-9F2C19785B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553D-8684-4B7B-8F05-19100F1F44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onavirus scare global market downfall crisis background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9"/>
          <a:stretch>
            <a:fillRect/>
          </a:stretch>
        </p:blipFill>
        <p:spPr bwMode="auto">
          <a:xfrm>
            <a:off x="-20320" y="676275"/>
            <a:ext cx="4172323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4730" y="45720"/>
            <a:ext cx="765365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Usaha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6169" y="4873537"/>
            <a:ext cx="9978390" cy="132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omset</a:t>
            </a:r>
            <a:r>
              <a:rPr lang="en-US" dirty="0">
                <a:solidFill>
                  <a:schemeClr val="tx1"/>
                </a:solidFill>
              </a:rPr>
              <a:t> rata-rata per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fashion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pada range 41%-80%, Pada Jasa </a:t>
            </a:r>
            <a:r>
              <a:rPr lang="en-US" dirty="0" err="1">
                <a:solidFill>
                  <a:schemeClr val="tx1"/>
                </a:solidFill>
              </a:rPr>
              <a:t>keuangan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pada range 41-60%,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lainnya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tertinggi</a:t>
            </a:r>
            <a:r>
              <a:rPr lang="en-US" dirty="0">
                <a:solidFill>
                  <a:schemeClr val="tx1"/>
                </a:solidFill>
              </a:rPr>
              <a:t> pada range 41%-80%. </a:t>
            </a:r>
            <a:r>
              <a:rPr lang="en-US" dirty="0" err="1">
                <a:solidFill>
                  <a:schemeClr val="tx1"/>
                </a:solidFill>
              </a:rPr>
              <a:t>Klasifikasi</a:t>
            </a:r>
            <a:r>
              <a:rPr lang="en-US" dirty="0">
                <a:solidFill>
                  <a:schemeClr val="tx1"/>
                </a:solidFill>
              </a:rPr>
              <a:t> Kesehatan </a:t>
            </a:r>
            <a:r>
              <a:rPr lang="en-US" dirty="0" err="1">
                <a:solidFill>
                  <a:schemeClr val="tx1"/>
                </a:solidFill>
              </a:rPr>
              <a:t>tertinggi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0%-20% ,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Minuman</a:t>
            </a:r>
            <a:r>
              <a:rPr lang="en-US" dirty="0">
                <a:solidFill>
                  <a:schemeClr val="tx1"/>
                </a:solidFill>
              </a:rPr>
              <a:t> range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pada range 41%-80%,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perhotelan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pariwisata</a:t>
            </a:r>
            <a:r>
              <a:rPr lang="en-US" dirty="0">
                <a:solidFill>
                  <a:schemeClr val="tx1"/>
                </a:solidFill>
              </a:rPr>
              <a:t>, Pendidikan dan retail.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735" y="950595"/>
            <a:ext cx="3182620" cy="432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Rata-rata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Omset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Hari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20" y="1058545"/>
            <a:ext cx="7466330" cy="313182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550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65" y="-76200"/>
            <a:ext cx="74949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Usaha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7" r="42468" b="5360"/>
          <a:stretch>
            <a:fillRect/>
          </a:stretch>
        </p:blipFill>
        <p:spPr>
          <a:xfrm>
            <a:off x="137159" y="986790"/>
            <a:ext cx="7007675" cy="54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3769" y="1977119"/>
            <a:ext cx="4564379" cy="4042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persentase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rata-rata per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kurnag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61%-80%.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Jasa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retail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rata-rata per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berdampak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41%-60%. Dan Fashion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rata-rata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berdampak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81%-100%   </a:t>
            </a:r>
          </a:p>
          <a:p>
            <a:pPr algn="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kruptcy concept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42" y="910591"/>
            <a:ext cx="450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243" t="3544" r="23905" b="12670"/>
          <a:stretch>
            <a:fillRect/>
          </a:stretch>
        </p:blipFill>
        <p:spPr>
          <a:xfrm>
            <a:off x="111125" y="1653800"/>
            <a:ext cx="3223260" cy="30143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079" y="-45719"/>
            <a:ext cx="695515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Dampak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COVID-19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Terhadap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Pegawai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096" y="1653800"/>
            <a:ext cx="4980759" cy="31516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7935" y="5204460"/>
            <a:ext cx="9676765" cy="105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Dampak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Covid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Pegawai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menunjukkan</a:t>
            </a:r>
            <a:r>
              <a:rPr lang="en-US" dirty="0">
                <a:solidFill>
                  <a:schemeClr val="tx1"/>
                </a:solidFill>
              </a:rPr>
              <a:t> 57%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pengurangan</a:t>
            </a:r>
            <a:r>
              <a:rPr lang="en-US" dirty="0">
                <a:solidFill>
                  <a:schemeClr val="tx1"/>
                </a:solidFill>
              </a:rPr>
              <a:t>, 42%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pegawai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1% </a:t>
            </a:r>
            <a:r>
              <a:rPr lang="en-US" dirty="0" err="1">
                <a:solidFill>
                  <a:schemeClr val="tx1"/>
                </a:solidFill>
              </a:rPr>
              <a:t>usaha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bertambah</a:t>
            </a:r>
            <a:r>
              <a:rPr lang="en-US" dirty="0">
                <a:solidFill>
                  <a:schemeClr val="tx1"/>
                </a:solidFill>
              </a:rPr>
              <a:t>. Jika di </a:t>
            </a:r>
            <a:r>
              <a:rPr lang="en-US" dirty="0" err="1">
                <a:solidFill>
                  <a:schemeClr val="tx1"/>
                </a:solidFill>
              </a:rPr>
              <a:t>jabarkan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klasifikasi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Klasifikasi</a:t>
            </a:r>
            <a:r>
              <a:rPr lang="en-US" dirty="0">
                <a:solidFill>
                  <a:schemeClr val="tx1"/>
                </a:solidFill>
              </a:rPr>
              <a:t> Kesehatan </a:t>
            </a:r>
            <a:r>
              <a:rPr lang="en-US" dirty="0" err="1">
                <a:solidFill>
                  <a:schemeClr val="tx1"/>
                </a:solidFill>
              </a:rPr>
              <a:t>mengalami</a:t>
            </a:r>
            <a:r>
              <a:rPr lang="en-US" dirty="0">
                <a:solidFill>
                  <a:schemeClr val="tx1"/>
                </a:solidFill>
              </a:rPr>
              <a:t> 100% </a:t>
            </a:r>
            <a:r>
              <a:rPr lang="en-US" dirty="0" err="1">
                <a:solidFill>
                  <a:schemeClr val="tx1"/>
                </a:solidFill>
              </a:rPr>
              <a:t>pengurangan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pegawai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perhotelan</a:t>
            </a:r>
            <a:r>
              <a:rPr lang="en-US" dirty="0">
                <a:solidFill>
                  <a:schemeClr val="tx1"/>
                </a:solidFill>
              </a:rPr>
              <a:t> 78%, Jasa </a:t>
            </a:r>
            <a:r>
              <a:rPr lang="en-US" dirty="0" err="1">
                <a:solidFill>
                  <a:schemeClr val="tx1"/>
                </a:solidFill>
              </a:rPr>
              <a:t>keuangan</a:t>
            </a:r>
            <a:r>
              <a:rPr lang="en-US" dirty="0">
                <a:solidFill>
                  <a:schemeClr val="tx1"/>
                </a:solidFill>
              </a:rPr>
              <a:t> 75% .</a:t>
            </a:r>
          </a:p>
        </p:txBody>
      </p:sp>
      <p:sp>
        <p:nvSpPr>
          <p:cNvPr id="3" name="Rectangles 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7439" y="-13334"/>
            <a:ext cx="7488000" cy="7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65" y="800100"/>
            <a:ext cx="256413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PHK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0115" y="763905"/>
            <a:ext cx="278511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Pemotongan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Gaji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5930" y="763726"/>
            <a:ext cx="24003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Dirumahkan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752" t="6862" r="19667" b="8521"/>
          <a:stretch>
            <a:fillRect/>
          </a:stretch>
        </p:blipFill>
        <p:spPr>
          <a:xfrm>
            <a:off x="462914" y="1274167"/>
            <a:ext cx="2702471" cy="223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4237" t="10595" r="23407" b="12255"/>
          <a:stretch>
            <a:fillRect/>
          </a:stretch>
        </p:blipFill>
        <p:spPr>
          <a:xfrm>
            <a:off x="8900795" y="1198984"/>
            <a:ext cx="2641936" cy="23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238" t="8309" r="22658" b="9765"/>
          <a:stretch>
            <a:fillRect/>
          </a:stretch>
        </p:blipFill>
        <p:spPr>
          <a:xfrm>
            <a:off x="4775833" y="1162486"/>
            <a:ext cx="2639930" cy="24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4" y="3750440"/>
            <a:ext cx="6248345" cy="262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72275" y="4321175"/>
            <a:ext cx="5141595" cy="1485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Dari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persentse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pegawai</a:t>
            </a:r>
            <a:r>
              <a:rPr lang="en-US" dirty="0">
                <a:solidFill>
                  <a:schemeClr val="tx1"/>
                </a:solidFill>
              </a:rPr>
              <a:t> yang di PHK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paling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52%, </a:t>
            </a:r>
            <a:r>
              <a:rPr lang="en-US" dirty="0" err="1">
                <a:solidFill>
                  <a:schemeClr val="tx1"/>
                </a:solidFill>
              </a:rPr>
              <a:t>pemotongan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29% dan yang </a:t>
            </a:r>
            <a:r>
              <a:rPr lang="en-US" dirty="0" err="1">
                <a:solidFill>
                  <a:schemeClr val="tx1"/>
                </a:solidFill>
              </a:rPr>
              <a:t>dirumahkan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42%. </a:t>
            </a:r>
          </a:p>
        </p:txBody>
      </p:sp>
      <p:sp>
        <p:nvSpPr>
          <p:cNvPr id="3" name="Rectangles 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1760" y="-45720"/>
            <a:ext cx="6955155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Social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88" t="8711" r="22214" b="10406"/>
          <a:stretch>
            <a:fillRect/>
          </a:stretch>
        </p:blipFill>
        <p:spPr>
          <a:xfrm>
            <a:off x="383003" y="832485"/>
            <a:ext cx="2856001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55" y="832485"/>
            <a:ext cx="5754988" cy="4176000"/>
          </a:xfrm>
          <a:prstGeom prst="rect">
            <a:avLst/>
          </a:prstGeom>
        </p:spPr>
      </p:pic>
      <p:sp>
        <p:nvSpPr>
          <p:cNvPr id="6" name="Arrow: Chevron 5"/>
          <p:cNvSpPr/>
          <p:nvPr/>
        </p:nvSpPr>
        <p:spPr>
          <a:xfrm>
            <a:off x="3326130" y="1946910"/>
            <a:ext cx="514350" cy="1028700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Right 6"/>
          <p:cNvSpPr/>
          <p:nvPr/>
        </p:nvSpPr>
        <p:spPr>
          <a:xfrm rot="20340000">
            <a:off x="332740" y="3027680"/>
            <a:ext cx="922020" cy="2366010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934" t="9366" r="23133" b="8921"/>
          <a:stretch>
            <a:fillRect/>
          </a:stretch>
        </p:blipFill>
        <p:spPr>
          <a:xfrm>
            <a:off x="1528347" y="3821430"/>
            <a:ext cx="2599525" cy="241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56075" y="5187950"/>
            <a:ext cx="7914005" cy="1029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total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71%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rata-rata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32%,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Rata-rata 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28555" y="1388745"/>
            <a:ext cx="2041525" cy="1713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Terlihat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 Dominasi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yang paling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</a:p>
        </p:txBody>
      </p:sp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4460" y="0"/>
            <a:ext cx="6955155" cy="71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Tingkat Awareness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9" y="796289"/>
            <a:ext cx="6289131" cy="3040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2395" y="4023995"/>
            <a:ext cx="5607685" cy="1475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Kesehatan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awareness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terendah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Apotek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nilainya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memadai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Perhotelan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40" y="4023995"/>
            <a:ext cx="6289040" cy="1475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persentase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awareness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81.79%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Terendah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tersedianya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thermogun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category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memadai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63.97% dan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kebersihan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91.33%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95" y="796290"/>
            <a:ext cx="5608320" cy="30403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9219" y="1"/>
            <a:ext cx="6955155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Tingkat Awareness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6" y="838200"/>
            <a:ext cx="12047255" cy="223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0165" y="3750945"/>
            <a:ext cx="9613265" cy="141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awareness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diuraikan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ditingkatkan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terendah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awareness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diperhatikan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thermogun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faceshield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Kesehatan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ditingkatkan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t="29167" r="21221" b="23166"/>
          <a:stretch>
            <a:fillRect/>
          </a:stretch>
        </p:blipFill>
        <p:spPr>
          <a:xfrm>
            <a:off x="3806825" y="1259205"/>
            <a:ext cx="4578794" cy="3909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9420" y="994410"/>
            <a:ext cx="2103120" cy="42291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7040" y="1017270"/>
            <a:ext cx="2103120" cy="42291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80360" y="5023485"/>
            <a:ext cx="2103120" cy="42291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9420" y="5012055"/>
            <a:ext cx="2103120" cy="42291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2235" y="479425"/>
            <a:ext cx="5052887" cy="2251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pelanggan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(1)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Tuntutan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(2)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Strategi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penjualan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(3)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Selalu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Berinovasi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(4)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Soliditas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baik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maupun</a:t>
            </a:r>
            <a:endParaRPr lang="en-US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    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antar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(5)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produksi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murah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(6)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Strategi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harga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(7)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34985" y="4187825"/>
            <a:ext cx="3829050" cy="1637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Persaingan usaha (1)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baku sulit diperoleh dan harga yang tinggi (2)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Perijinan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481" y="3819525"/>
            <a:ext cx="4160520" cy="2559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Bantuan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modal (1)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Ubah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strategi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(2)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Bantuan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(3)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Dukungan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Kebijakan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(4)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Pemerintah</a:t>
            </a:r>
            <a:endParaRPr lang="en-US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Memanfaatkan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medsos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, website,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dsb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) (5)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Ikut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pelatihan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(6)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Bantuan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sarana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tempat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(7)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35" y="3174365"/>
            <a:ext cx="3881120" cy="645160"/>
          </a:xfrm>
          <a:prstGeom prst="rect">
            <a:avLst/>
          </a:prstGeom>
          <a:solidFill>
            <a:srgbClr val="00566D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135" y="41275"/>
            <a:ext cx="4536000" cy="368300"/>
          </a:xfrm>
          <a:prstGeom prst="rect">
            <a:avLst/>
          </a:prstGeom>
          <a:solidFill>
            <a:srgbClr val="FF64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39735" y="3819525"/>
            <a:ext cx="3924000" cy="3683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</a:p>
        </p:txBody>
      </p:sp>
      <p:sp>
        <p:nvSpPr>
          <p:cNvPr id="2" name="TextBox 33"/>
          <p:cNvSpPr txBox="1"/>
          <p:nvPr/>
        </p:nvSpPr>
        <p:spPr>
          <a:xfrm>
            <a:off x="7985760" y="41275"/>
            <a:ext cx="4032250" cy="368300"/>
          </a:xfrm>
          <a:prstGeom prst="rect">
            <a:avLst/>
          </a:prstGeom>
          <a:solidFill>
            <a:srgbClr val="00566D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 yang dihadapi pelaku usaha</a:t>
            </a:r>
            <a:endPara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9"/>
          <p:cNvSpPr/>
          <p:nvPr/>
        </p:nvSpPr>
        <p:spPr>
          <a:xfrm>
            <a:off x="7765366" y="640715"/>
            <a:ext cx="4324399" cy="185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Kurang modal (1)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Lemahnya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strategi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(2)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Minim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informasi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wawasan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(3)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Belum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menerapkan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manajemen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rapih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/ strategi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kurang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tepat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(4))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Terbatasnya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sarana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/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fasilitas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(5)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Belum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melengkapi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perizinan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(6)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Belum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mengoptimalkan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Footlight MT Light" panose="0204060206030A020304" pitchFamily="18" charset="0"/>
              </a:rPr>
              <a:t> (7)</a:t>
            </a:r>
          </a:p>
        </p:txBody>
      </p:sp>
      <p:sp>
        <p:nvSpPr>
          <p:cNvPr id="4" name="Rectangles 3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0"/>
            <a:ext cx="10287000" cy="6858000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6873240" y="734060"/>
            <a:ext cx="5318760" cy="1177290"/>
          </a:xfrm>
          <a:custGeom>
            <a:avLst/>
            <a:gdLst>
              <a:gd name="connsiteX0" fmla="*/ 0 w 3760470"/>
              <a:gd name="connsiteY0" fmla="*/ 0 h 1177290"/>
              <a:gd name="connsiteX1" fmla="*/ 3051810 w 3760470"/>
              <a:gd name="connsiteY1" fmla="*/ 0 h 1177290"/>
              <a:gd name="connsiteX2" fmla="*/ 3406140 w 3760470"/>
              <a:gd name="connsiteY2" fmla="*/ 0 h 1177290"/>
              <a:gd name="connsiteX3" fmla="*/ 3760470 w 3760470"/>
              <a:gd name="connsiteY3" fmla="*/ 588645 h 1177290"/>
              <a:gd name="connsiteX4" fmla="*/ 3406140 w 3760470"/>
              <a:gd name="connsiteY4" fmla="*/ 1177290 h 1177290"/>
              <a:gd name="connsiteX5" fmla="*/ 3051810 w 3760470"/>
              <a:gd name="connsiteY5" fmla="*/ 1177290 h 1177290"/>
              <a:gd name="connsiteX6" fmla="*/ 0 w 3760470"/>
              <a:gd name="connsiteY6" fmla="*/ 1177290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470" h="1177290">
                <a:moveTo>
                  <a:pt x="0" y="0"/>
                </a:moveTo>
                <a:lnTo>
                  <a:pt x="3051810" y="0"/>
                </a:lnTo>
                <a:lnTo>
                  <a:pt x="3406140" y="0"/>
                </a:lnTo>
                <a:lnTo>
                  <a:pt x="3760470" y="588645"/>
                </a:lnTo>
                <a:lnTo>
                  <a:pt x="3406140" y="1177290"/>
                </a:lnTo>
                <a:lnTo>
                  <a:pt x="3051810" y="1177290"/>
                </a:lnTo>
                <a:lnTo>
                  <a:pt x="0" y="1177290"/>
                </a:lnTo>
                <a:close/>
              </a:path>
            </a:pathLst>
          </a:cu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Prioritas</a:t>
            </a:r>
            <a:r>
              <a:rPr lang="en-US" sz="1400" dirty="0">
                <a:solidFill>
                  <a:schemeClr val="tx1"/>
                </a:solidFill>
              </a:rPr>
              <a:t> Utama </a:t>
            </a:r>
            <a:r>
              <a:rPr lang="en-US" sz="1400" dirty="0" err="1">
                <a:solidFill>
                  <a:schemeClr val="tx1"/>
                </a:solidFill>
              </a:rPr>
              <a:t>bantuan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Terhadap</a:t>
            </a:r>
            <a:r>
              <a:rPr lang="en-US" sz="1400" dirty="0">
                <a:solidFill>
                  <a:schemeClr val="tx1"/>
                </a:solidFill>
              </a:rPr>
              <a:t> Usaha yang paling </a:t>
            </a:r>
            <a:r>
              <a:rPr lang="en-US" sz="1400" dirty="0" err="1">
                <a:solidFill>
                  <a:schemeClr val="tx1"/>
                </a:solidFill>
              </a:rPr>
              <a:t>besar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dampak</a:t>
            </a:r>
            <a:r>
              <a:rPr lang="en-US" sz="1400" dirty="0">
                <a:solidFill>
                  <a:schemeClr val="tx1"/>
                </a:solidFill>
              </a:rPr>
              <a:t> COVID </a:t>
            </a:r>
            <a:r>
              <a:rPr lang="en-US" sz="1400" dirty="0" err="1">
                <a:solidFill>
                  <a:schemeClr val="tx1"/>
                </a:solidFill>
              </a:rPr>
              <a:t>yaitu</a:t>
            </a:r>
            <a:r>
              <a:rPr lang="en-US" sz="1400" dirty="0">
                <a:solidFill>
                  <a:schemeClr val="tx1"/>
                </a:solidFill>
              </a:rPr>
              <a:t> Usaha </a:t>
            </a:r>
            <a:r>
              <a:rPr lang="en-US" sz="1400" dirty="0" err="1">
                <a:solidFill>
                  <a:schemeClr val="tx1"/>
                </a:solidFill>
              </a:rPr>
              <a:t>Makanan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Minuman</a:t>
            </a:r>
            <a:r>
              <a:rPr lang="en-US" sz="1400" dirty="0">
                <a:solidFill>
                  <a:schemeClr val="tx1"/>
                </a:solidFill>
              </a:rPr>
              <a:t> , Jasa </a:t>
            </a:r>
            <a:r>
              <a:rPr lang="en-US" sz="1400" dirty="0" err="1">
                <a:solidFill>
                  <a:schemeClr val="tx1"/>
                </a:solidFill>
              </a:rPr>
              <a:t>lainnya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omset</a:t>
            </a:r>
            <a:r>
              <a:rPr lang="en-US" sz="1400" dirty="0">
                <a:solidFill>
                  <a:schemeClr val="tx1"/>
                </a:solidFill>
              </a:rPr>
              <a:t> rata-rata per </a:t>
            </a:r>
            <a:r>
              <a:rPr lang="en-US" sz="1400" dirty="0" err="1">
                <a:solidFill>
                  <a:schemeClr val="tx1"/>
                </a:solidFill>
              </a:rPr>
              <a:t>tahun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kurang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300 </a:t>
            </a:r>
            <a:r>
              <a:rPr lang="en-US" sz="1400" dirty="0" err="1">
                <a:solidFill>
                  <a:schemeClr val="tx1"/>
                </a:solidFill>
              </a:rPr>
              <a:t>juta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diupayakan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kewajiban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perapihan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laporan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keuangan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sederhana</a:t>
            </a:r>
            <a:r>
              <a:rPr lang="en-US" sz="1400" dirty="0">
                <a:solidFill>
                  <a:schemeClr val="tx1"/>
                </a:solidFill>
              </a:rPr>
              <a:t> agar optimal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6873240" y="3537585"/>
            <a:ext cx="3760470" cy="1177290"/>
          </a:xfrm>
          <a:custGeom>
            <a:avLst/>
            <a:gdLst>
              <a:gd name="connsiteX0" fmla="*/ 0 w 3760470"/>
              <a:gd name="connsiteY0" fmla="*/ 0 h 1177290"/>
              <a:gd name="connsiteX1" fmla="*/ 3051810 w 3760470"/>
              <a:gd name="connsiteY1" fmla="*/ 0 h 1177290"/>
              <a:gd name="connsiteX2" fmla="*/ 3406140 w 3760470"/>
              <a:gd name="connsiteY2" fmla="*/ 0 h 1177290"/>
              <a:gd name="connsiteX3" fmla="*/ 3760470 w 3760470"/>
              <a:gd name="connsiteY3" fmla="*/ 588645 h 1177290"/>
              <a:gd name="connsiteX4" fmla="*/ 3406140 w 3760470"/>
              <a:gd name="connsiteY4" fmla="*/ 1177290 h 1177290"/>
              <a:gd name="connsiteX5" fmla="*/ 3051810 w 3760470"/>
              <a:gd name="connsiteY5" fmla="*/ 1177290 h 1177290"/>
              <a:gd name="connsiteX6" fmla="*/ 0 w 3760470"/>
              <a:gd name="connsiteY6" fmla="*/ 1177290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470" h="1177290">
                <a:moveTo>
                  <a:pt x="0" y="0"/>
                </a:moveTo>
                <a:lnTo>
                  <a:pt x="3051810" y="0"/>
                </a:lnTo>
                <a:lnTo>
                  <a:pt x="3406140" y="0"/>
                </a:lnTo>
                <a:lnTo>
                  <a:pt x="3760470" y="588645"/>
                </a:lnTo>
                <a:lnTo>
                  <a:pt x="3406140" y="1177290"/>
                </a:lnTo>
                <a:lnTo>
                  <a:pt x="3051810" y="1177290"/>
                </a:lnTo>
                <a:lnTo>
                  <a:pt x="0" y="1177290"/>
                </a:lnTo>
                <a:close/>
              </a:path>
            </a:pathLst>
          </a:cu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6873240" y="4949190"/>
            <a:ext cx="3760470" cy="1177290"/>
          </a:xfrm>
          <a:custGeom>
            <a:avLst/>
            <a:gdLst>
              <a:gd name="connsiteX0" fmla="*/ 0 w 3760470"/>
              <a:gd name="connsiteY0" fmla="*/ 0 h 1177290"/>
              <a:gd name="connsiteX1" fmla="*/ 3051810 w 3760470"/>
              <a:gd name="connsiteY1" fmla="*/ 0 h 1177290"/>
              <a:gd name="connsiteX2" fmla="*/ 3406140 w 3760470"/>
              <a:gd name="connsiteY2" fmla="*/ 0 h 1177290"/>
              <a:gd name="connsiteX3" fmla="*/ 3760470 w 3760470"/>
              <a:gd name="connsiteY3" fmla="*/ 588645 h 1177290"/>
              <a:gd name="connsiteX4" fmla="*/ 3406140 w 3760470"/>
              <a:gd name="connsiteY4" fmla="*/ 1177290 h 1177290"/>
              <a:gd name="connsiteX5" fmla="*/ 3051810 w 3760470"/>
              <a:gd name="connsiteY5" fmla="*/ 1177290 h 1177290"/>
              <a:gd name="connsiteX6" fmla="*/ 0 w 3760470"/>
              <a:gd name="connsiteY6" fmla="*/ 1177290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470" h="1177290">
                <a:moveTo>
                  <a:pt x="0" y="0"/>
                </a:moveTo>
                <a:lnTo>
                  <a:pt x="3051810" y="0"/>
                </a:lnTo>
                <a:lnTo>
                  <a:pt x="3406140" y="0"/>
                </a:lnTo>
                <a:lnTo>
                  <a:pt x="3760470" y="588645"/>
                </a:lnTo>
                <a:lnTo>
                  <a:pt x="3406140" y="1177290"/>
                </a:lnTo>
                <a:lnTo>
                  <a:pt x="3051810" y="1177290"/>
                </a:lnTo>
                <a:lnTo>
                  <a:pt x="0" y="1177290"/>
                </a:lnTo>
                <a:close/>
              </a:path>
            </a:pathLst>
          </a:cu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0290" y="5303520"/>
            <a:ext cx="2366010" cy="1177290"/>
          </a:xfrm>
          <a:prstGeom prst="rect">
            <a:avLst/>
          </a:prstGeom>
          <a:solidFill>
            <a:srgbClr val="DC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74545" y="-144145"/>
            <a:ext cx="2857500" cy="134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631610"/>
                </a:solidFill>
                <a:latin typeface="Footlight MT Light" panose="0204060206030A020304" pitchFamily="18" charset="0"/>
              </a:rPr>
              <a:t>STRATEGI PEMULIHAN</a:t>
            </a:r>
          </a:p>
        </p:txBody>
      </p:sp>
      <p:sp>
        <p:nvSpPr>
          <p:cNvPr id="2" name="Freeform: Shape 8"/>
          <p:cNvSpPr/>
          <p:nvPr/>
        </p:nvSpPr>
        <p:spPr>
          <a:xfrm>
            <a:off x="6699004" y="2124710"/>
            <a:ext cx="5323449" cy="1178560"/>
          </a:xfrm>
          <a:custGeom>
            <a:avLst/>
            <a:gdLst>
              <a:gd name="connsiteX0" fmla="*/ 0 w 3760470"/>
              <a:gd name="connsiteY0" fmla="*/ 0 h 1177290"/>
              <a:gd name="connsiteX1" fmla="*/ 3051810 w 3760470"/>
              <a:gd name="connsiteY1" fmla="*/ 0 h 1177290"/>
              <a:gd name="connsiteX2" fmla="*/ 3406140 w 3760470"/>
              <a:gd name="connsiteY2" fmla="*/ 0 h 1177290"/>
              <a:gd name="connsiteX3" fmla="*/ 3760470 w 3760470"/>
              <a:gd name="connsiteY3" fmla="*/ 588645 h 1177290"/>
              <a:gd name="connsiteX4" fmla="*/ 3406140 w 3760470"/>
              <a:gd name="connsiteY4" fmla="*/ 1177290 h 1177290"/>
              <a:gd name="connsiteX5" fmla="*/ 3051810 w 3760470"/>
              <a:gd name="connsiteY5" fmla="*/ 1177290 h 1177290"/>
              <a:gd name="connsiteX6" fmla="*/ 0 w 3760470"/>
              <a:gd name="connsiteY6" fmla="*/ 1177290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470" h="1177290">
                <a:moveTo>
                  <a:pt x="0" y="0"/>
                </a:moveTo>
                <a:lnTo>
                  <a:pt x="3051810" y="0"/>
                </a:lnTo>
                <a:lnTo>
                  <a:pt x="3406140" y="0"/>
                </a:lnTo>
                <a:lnTo>
                  <a:pt x="3760470" y="588645"/>
                </a:lnTo>
                <a:lnTo>
                  <a:pt x="3406140" y="1177290"/>
                </a:lnTo>
                <a:lnTo>
                  <a:pt x="3051810" y="1177290"/>
                </a:lnTo>
                <a:lnTo>
                  <a:pt x="0" y="1177290"/>
                </a:lnTo>
                <a:close/>
              </a:path>
            </a:pathLst>
          </a:cu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Pendidikan , </a:t>
            </a:r>
            <a:r>
              <a:rPr lang="en-US" dirty="0" err="1">
                <a:solidFill>
                  <a:schemeClr val="tx1"/>
                </a:solidFill>
              </a:rPr>
              <a:t>adanya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kebijakan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tatap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protocol COVID yang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ketat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linkungan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Sekolah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Freeform: Shape 8"/>
          <p:cNvSpPr/>
          <p:nvPr/>
        </p:nvSpPr>
        <p:spPr>
          <a:xfrm>
            <a:off x="6777990" y="3536315"/>
            <a:ext cx="5318760" cy="1178560"/>
          </a:xfrm>
          <a:custGeom>
            <a:avLst/>
            <a:gdLst>
              <a:gd name="connsiteX0" fmla="*/ 0 w 3760470"/>
              <a:gd name="connsiteY0" fmla="*/ 0 h 1177290"/>
              <a:gd name="connsiteX1" fmla="*/ 3051810 w 3760470"/>
              <a:gd name="connsiteY1" fmla="*/ 0 h 1177290"/>
              <a:gd name="connsiteX2" fmla="*/ 3406140 w 3760470"/>
              <a:gd name="connsiteY2" fmla="*/ 0 h 1177290"/>
              <a:gd name="connsiteX3" fmla="*/ 3760470 w 3760470"/>
              <a:gd name="connsiteY3" fmla="*/ 588645 h 1177290"/>
              <a:gd name="connsiteX4" fmla="*/ 3406140 w 3760470"/>
              <a:gd name="connsiteY4" fmla="*/ 1177290 h 1177290"/>
              <a:gd name="connsiteX5" fmla="*/ 3051810 w 3760470"/>
              <a:gd name="connsiteY5" fmla="*/ 1177290 h 1177290"/>
              <a:gd name="connsiteX6" fmla="*/ 0 w 3760470"/>
              <a:gd name="connsiteY6" fmla="*/ 1177290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470" h="1177290">
                <a:moveTo>
                  <a:pt x="0" y="0"/>
                </a:moveTo>
                <a:lnTo>
                  <a:pt x="3051810" y="0"/>
                </a:lnTo>
                <a:lnTo>
                  <a:pt x="3406140" y="0"/>
                </a:lnTo>
                <a:lnTo>
                  <a:pt x="3760470" y="588645"/>
                </a:lnTo>
                <a:lnTo>
                  <a:pt x="3406140" y="1177290"/>
                </a:lnTo>
                <a:lnTo>
                  <a:pt x="3051810" y="1177290"/>
                </a:lnTo>
                <a:lnTo>
                  <a:pt x="0" y="1177290"/>
                </a:lnTo>
                <a:close/>
              </a:path>
            </a:pathLst>
          </a:cu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OPD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dunia </a:t>
            </a:r>
            <a:r>
              <a:rPr lang="en-US" dirty="0" err="1">
                <a:solidFill>
                  <a:schemeClr val="tx1"/>
                </a:solidFill>
              </a:rPr>
              <a:t>usaha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intensif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mengoneksikan</a:t>
            </a:r>
            <a:r>
              <a:rPr lang="en-US" dirty="0">
                <a:solidFill>
                  <a:schemeClr val="tx1"/>
                </a:solidFill>
              </a:rPr>
              <a:t> UMKM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pasar dan </a:t>
            </a:r>
            <a:r>
              <a:rPr lang="en-US" dirty="0" err="1">
                <a:solidFill>
                  <a:schemeClr val="tx1"/>
                </a:solidFill>
              </a:rPr>
              <a:t>asistensi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eeform: Shape 8"/>
          <p:cNvSpPr/>
          <p:nvPr/>
        </p:nvSpPr>
        <p:spPr>
          <a:xfrm>
            <a:off x="6777989" y="4947920"/>
            <a:ext cx="5165481" cy="1178560"/>
          </a:xfrm>
          <a:custGeom>
            <a:avLst/>
            <a:gdLst>
              <a:gd name="connsiteX0" fmla="*/ 0 w 3760470"/>
              <a:gd name="connsiteY0" fmla="*/ 0 h 1177290"/>
              <a:gd name="connsiteX1" fmla="*/ 3051810 w 3760470"/>
              <a:gd name="connsiteY1" fmla="*/ 0 h 1177290"/>
              <a:gd name="connsiteX2" fmla="*/ 3406140 w 3760470"/>
              <a:gd name="connsiteY2" fmla="*/ 0 h 1177290"/>
              <a:gd name="connsiteX3" fmla="*/ 3760470 w 3760470"/>
              <a:gd name="connsiteY3" fmla="*/ 588645 h 1177290"/>
              <a:gd name="connsiteX4" fmla="*/ 3406140 w 3760470"/>
              <a:gd name="connsiteY4" fmla="*/ 1177290 h 1177290"/>
              <a:gd name="connsiteX5" fmla="*/ 3051810 w 3760470"/>
              <a:gd name="connsiteY5" fmla="*/ 1177290 h 1177290"/>
              <a:gd name="connsiteX6" fmla="*/ 0 w 3760470"/>
              <a:gd name="connsiteY6" fmla="*/ 1177290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470" h="1177290">
                <a:moveTo>
                  <a:pt x="0" y="0"/>
                </a:moveTo>
                <a:lnTo>
                  <a:pt x="3051810" y="0"/>
                </a:lnTo>
                <a:lnTo>
                  <a:pt x="3406140" y="0"/>
                </a:lnTo>
                <a:lnTo>
                  <a:pt x="3760470" y="588645"/>
                </a:lnTo>
                <a:lnTo>
                  <a:pt x="3406140" y="1177290"/>
                </a:lnTo>
                <a:lnTo>
                  <a:pt x="3051810" y="1177290"/>
                </a:lnTo>
                <a:lnTo>
                  <a:pt x="0" y="1177290"/>
                </a:lnTo>
                <a:close/>
              </a:path>
            </a:pathLst>
          </a:cu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Mengoptimumkan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aspek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Digitalisasi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media </a:t>
            </a:r>
            <a:r>
              <a:rPr lang="en-US" dirty="0" err="1">
                <a:solidFill>
                  <a:schemeClr val="tx1"/>
                </a:solidFill>
              </a:rPr>
              <a:t>sosial</a:t>
            </a:r>
            <a:r>
              <a:rPr lang="en-US" dirty="0">
                <a:solidFill>
                  <a:schemeClr val="tx1"/>
                </a:solidFill>
              </a:rPr>
              <a:t> dan website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05410" y="626110"/>
            <a:ext cx="60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0" y="443230"/>
            <a:ext cx="6588000" cy="1656000"/>
          </a:xfrm>
          <a:prstGeom prst="rightArrow">
            <a:avLst>
              <a:gd name="adj1" fmla="val 67253"/>
              <a:gd name="adj2" fmla="val 4578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0" y="1446530"/>
            <a:ext cx="6588000" cy="1656000"/>
          </a:xfrm>
          <a:prstGeom prst="rightArrow">
            <a:avLst>
              <a:gd name="adj1" fmla="val 67253"/>
              <a:gd name="adj2" fmla="val 457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2523490"/>
            <a:ext cx="6588000" cy="1656000"/>
          </a:xfrm>
          <a:prstGeom prst="rightArrow">
            <a:avLst>
              <a:gd name="adj1" fmla="val 67253"/>
              <a:gd name="adj2" fmla="val 457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3526155"/>
            <a:ext cx="6588000" cy="1656000"/>
          </a:xfrm>
          <a:prstGeom prst="rightArrow">
            <a:avLst>
              <a:gd name="adj1" fmla="val 67253"/>
              <a:gd name="adj2" fmla="val 4578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4590415"/>
            <a:ext cx="6588000" cy="1656000"/>
          </a:xfrm>
          <a:prstGeom prst="rightArrow">
            <a:avLst>
              <a:gd name="adj1" fmla="val 67253"/>
              <a:gd name="adj2" fmla="val 4578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  <p:sp>
        <p:nvSpPr>
          <p:cNvPr id="11" name="Rectangle 16"/>
          <p:cNvSpPr/>
          <p:nvPr/>
        </p:nvSpPr>
        <p:spPr>
          <a:xfrm>
            <a:off x="0" y="-23495"/>
            <a:ext cx="5840095" cy="6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631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 Pemulihan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0370" y="615950"/>
            <a:ext cx="52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6"/>
          <p:cNvSpPr/>
          <p:nvPr/>
        </p:nvSpPr>
        <p:spPr>
          <a:xfrm>
            <a:off x="6351905" y="-33655"/>
            <a:ext cx="5840095" cy="6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631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5580" y="989965"/>
            <a:ext cx="5634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Pemberian bantuan permodalan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769735" y="657860"/>
            <a:ext cx="5422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Pemberian bantuan modal kerja diutamakan bagi UMKM Makanan &amp; Minuman dengan omset &lt; Rp300 jt, diupayakan ada kewajiban bagi pelaku usaha merapikan laporan keuangan sekalipun sederhana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00660" y="2031365"/>
            <a:ext cx="5634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Koneksitas produk UMKM dengan pasar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784975" y="1711325"/>
            <a:ext cx="54216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Mengoptimumkan </a:t>
            </a: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platform digital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yang dibangun Pemkot sebagai market place bagi UMKM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Asistensi dari OPD kepada UMKM secara intensif dalam hal pemasaran produknya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18440" y="2950210"/>
            <a:ext cx="5634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Dukungan Kebijakan Pemkot bagi Bisnis Pendidikan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6780530" y="2758440"/>
            <a:ext cx="53511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Adanya dispensasi untuk dapat menyelenggarakan kegiatan tatap muka dengan protokol kesehatan yang ketat dan diawasi Dinas Kesehatan serta Satgas COVID-19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764020" y="2723515"/>
            <a:ext cx="52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70370" y="1696085"/>
            <a:ext cx="52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64020" y="3575685"/>
            <a:ext cx="52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95580" y="3927475"/>
            <a:ext cx="5634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Perapihan dan Integrasi data seluruh pelaku usaha di Kota Bogor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784975" y="3634105"/>
            <a:ext cx="53511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Pemkot harus memiliki alat ukur untuk melakukan pengawasan, apakah sektor usaha bergerak di Kota Bogor, karena akan berdampak pada pertumbuhan ekonomi Kota Bogor, dan semua berawal dari database yang baik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Pemkot memiliki standardisasi klasifikasi pelaku usaha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769735" y="4904740"/>
            <a:ext cx="52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195580" y="5065395"/>
            <a:ext cx="5634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Dukungan strategi kehumasan dari Pemkot untuk bisnis perhotelan dan restoran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780530" y="4973320"/>
            <a:ext cx="53511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Pemkot mengemas strategi komunikasi untuk menginformasikan kondisi keamanan Kota Bogor di tengah Pandemi COVID-19, baik dari sisi pengendalian wabah maupun keamanan dari tindakan-tindakan kriminal sepanjang pandemi terjadi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765290" y="6243955"/>
            <a:ext cx="52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12888" cy="3022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119214" y="3387310"/>
            <a:ext cx="937846" cy="7067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93912" y="136904"/>
            <a:ext cx="937846" cy="7067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333625" y="3200185"/>
            <a:ext cx="937846" cy="7067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0" t="77579" r="26187" b="3389"/>
          <a:stretch>
            <a:fillRect/>
          </a:stretch>
        </p:blipFill>
        <p:spPr>
          <a:xfrm>
            <a:off x="75040" y="4301275"/>
            <a:ext cx="2044174" cy="153994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97141" y="4342570"/>
            <a:ext cx="3661747" cy="14985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Mendapatkan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Gambaran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Dampak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Usaha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Kota Bogor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54505" r="73627" b="25958"/>
          <a:stretch>
            <a:fillRect/>
          </a:stretch>
        </p:blipFill>
        <p:spPr>
          <a:xfrm>
            <a:off x="9487892" y="925626"/>
            <a:ext cx="2279021" cy="161199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763260" y="1036955"/>
            <a:ext cx="3724910" cy="13887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Mampu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Mengklasifikasikan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Sektor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Usaha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Berdasarkan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Besaran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Tingkat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Dampak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Covid-19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9" t="29747" r="3590" b="48527"/>
          <a:stretch>
            <a:fillRect/>
          </a:stretch>
        </p:blipFill>
        <p:spPr>
          <a:xfrm>
            <a:off x="6180332" y="3968205"/>
            <a:ext cx="2234925" cy="200212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168640" y="4220210"/>
            <a:ext cx="3982720" cy="1498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pemulihan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perekonomian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Kota Bogor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terkait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dampak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</a:t>
            </a:r>
          </a:p>
        </p:txBody>
      </p:sp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endCxn id="59" idx="3"/>
          </p:cNvCxnSpPr>
          <p:nvPr/>
        </p:nvCxnSpPr>
        <p:spPr>
          <a:xfrm flipH="1">
            <a:off x="4566285" y="4475480"/>
            <a:ext cx="892810" cy="1270635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5" idx="3"/>
          </p:cNvCxnSpPr>
          <p:nvPr/>
        </p:nvCxnSpPr>
        <p:spPr>
          <a:xfrm flipH="1">
            <a:off x="3328035" y="3860165"/>
            <a:ext cx="1596390" cy="313055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517140" y="2363470"/>
            <a:ext cx="2306320" cy="1006475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9836301" y="1779956"/>
            <a:ext cx="752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4" idx="3"/>
          </p:cNvCxnSpPr>
          <p:nvPr/>
        </p:nvCxnSpPr>
        <p:spPr>
          <a:xfrm flipH="1" flipV="1">
            <a:off x="4138930" y="1356995"/>
            <a:ext cx="941705" cy="1225550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Freeform: Shape 27"/>
          <p:cNvSpPr/>
          <p:nvPr/>
        </p:nvSpPr>
        <p:spPr>
          <a:xfrm>
            <a:off x="6196966" y="2169160"/>
            <a:ext cx="1449704" cy="2754630"/>
          </a:xfrm>
          <a:custGeom>
            <a:avLst/>
            <a:gdLst>
              <a:gd name="connsiteX0" fmla="*/ 0 w 1133475"/>
              <a:gd name="connsiteY0" fmla="*/ 0 h 2297430"/>
              <a:gd name="connsiteX1" fmla="*/ 1133475 w 1133475"/>
              <a:gd name="connsiteY1" fmla="*/ 1148715 h 2297430"/>
              <a:gd name="connsiteX2" fmla="*/ 0 w 1133475"/>
              <a:gd name="connsiteY2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2297430">
                <a:moveTo>
                  <a:pt x="0" y="0"/>
                </a:moveTo>
                <a:cubicBezTo>
                  <a:pt x="626001" y="0"/>
                  <a:pt x="1133475" y="514297"/>
                  <a:pt x="1133475" y="1148715"/>
                </a:cubicBezTo>
                <a:cubicBezTo>
                  <a:pt x="1133475" y="1783133"/>
                  <a:pt x="626001" y="2297430"/>
                  <a:pt x="0" y="22974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</a:p>
        </p:txBody>
      </p:sp>
      <p:sp>
        <p:nvSpPr>
          <p:cNvPr id="9" name="Freeform: Shape 8"/>
          <p:cNvSpPr/>
          <p:nvPr/>
        </p:nvSpPr>
        <p:spPr>
          <a:xfrm flipH="1">
            <a:off x="4566286" y="2169160"/>
            <a:ext cx="1449704" cy="2754630"/>
          </a:xfrm>
          <a:custGeom>
            <a:avLst/>
            <a:gdLst>
              <a:gd name="connsiteX0" fmla="*/ 0 w 1133475"/>
              <a:gd name="connsiteY0" fmla="*/ 0 h 2297430"/>
              <a:gd name="connsiteX1" fmla="*/ 1133475 w 1133475"/>
              <a:gd name="connsiteY1" fmla="*/ 1148715 h 2297430"/>
              <a:gd name="connsiteX2" fmla="*/ 0 w 1133475"/>
              <a:gd name="connsiteY2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2297430">
                <a:moveTo>
                  <a:pt x="0" y="0"/>
                </a:moveTo>
                <a:cubicBezTo>
                  <a:pt x="626001" y="0"/>
                  <a:pt x="1133475" y="514297"/>
                  <a:pt x="1133475" y="1148715"/>
                </a:cubicBezTo>
                <a:cubicBezTo>
                  <a:pt x="1133475" y="1783133"/>
                  <a:pt x="626001" y="2297430"/>
                  <a:pt x="0" y="22974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Collection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1206" y="-40236"/>
            <a:ext cx="4526280" cy="67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METODOLOGI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0698" y="1164994"/>
            <a:ext cx="4526280" cy="67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39" y="2762382"/>
            <a:ext cx="833045" cy="6743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31" y="2799043"/>
            <a:ext cx="672935" cy="63770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21723" y="573877"/>
            <a:ext cx="1317300" cy="15659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Perumusan</a:t>
            </a:r>
            <a:r>
              <a:rPr 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Masalah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&amp;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Operasional</a:t>
            </a:r>
            <a:r>
              <a:rPr 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variabel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27434" y="1939920"/>
            <a:ext cx="1089891" cy="8717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Penyusunan</a:t>
            </a:r>
            <a:r>
              <a:rPr 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Kuesioner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50105" y="3430270"/>
            <a:ext cx="1677353" cy="148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Teknik </a:t>
            </a:r>
            <a:r>
              <a:rPr lang="en-US" sz="16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Samping</a:t>
            </a:r>
            <a:endParaRPr lang="en-US" sz="16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(Stratified Random Sampling)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Error 5%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048809" y="5236390"/>
            <a:ext cx="1517810" cy="101926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E-Survey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141125" y="1839364"/>
            <a:ext cx="1235853" cy="916161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333661" y="1037006"/>
            <a:ext cx="1630976" cy="148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Cleaning &amp;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Valdity</a:t>
            </a:r>
            <a:endParaRPr lang="en-US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7454386" y="3381577"/>
            <a:ext cx="1317419" cy="55175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742516" y="2811537"/>
            <a:ext cx="1630977" cy="13693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Analisa Data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7432601" y="4240249"/>
            <a:ext cx="1130755" cy="683541"/>
          </a:xfrm>
          <a:prstGeom prst="line">
            <a:avLst/>
          </a:prstGeom>
          <a:ln w="508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376978" y="4587783"/>
            <a:ext cx="1702791" cy="148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Laporan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Akhir 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47612" y="3438083"/>
            <a:ext cx="1392675" cy="1485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Total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Responden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346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Pencapaian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target 88%)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0551048" y="1338380"/>
            <a:ext cx="1392675" cy="959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Sudah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Memenuhi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Syarat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69942" y="345407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1712399" y="1658565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2237232" y="3109042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3597283" y="5006887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070" y="5274945"/>
            <a:ext cx="2388870" cy="98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Google-form yang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disebar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melalui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OPD</a:t>
            </a:r>
          </a:p>
        </p:txBody>
      </p:sp>
      <p:sp>
        <p:nvSpPr>
          <p:cNvPr id="7" name="Oval 6"/>
          <p:cNvSpPr/>
          <p:nvPr/>
        </p:nvSpPr>
        <p:spPr>
          <a:xfrm>
            <a:off x="8938718" y="795497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9321137" y="2700346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9017942" y="4482815"/>
            <a:ext cx="420861" cy="459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/>
        </p:nvSpPr>
        <p:spPr>
          <a:xfrm flipH="1">
            <a:off x="0" y="146050"/>
            <a:ext cx="3390900" cy="6012000"/>
          </a:xfrm>
          <a:custGeom>
            <a:avLst/>
            <a:gdLst>
              <a:gd name="connsiteX0" fmla="*/ 3295650 w 3295650"/>
              <a:gd name="connsiteY0" fmla="*/ 0 h 6649311"/>
              <a:gd name="connsiteX1" fmla="*/ 3295650 w 3295650"/>
              <a:gd name="connsiteY1" fmla="*/ 871648 h 6649311"/>
              <a:gd name="connsiteX2" fmla="*/ 3149873 w 3295650"/>
              <a:gd name="connsiteY2" fmla="*/ 878802 h 6649311"/>
              <a:gd name="connsiteX3" fmla="*/ 962278 w 3295650"/>
              <a:gd name="connsiteY3" fmla="*/ 3234725 h 6649311"/>
              <a:gd name="connsiteX4" fmla="*/ 3149873 w 3295650"/>
              <a:gd name="connsiteY4" fmla="*/ 5590649 h 6649311"/>
              <a:gd name="connsiteX5" fmla="*/ 3295650 w 3295650"/>
              <a:gd name="connsiteY5" fmla="*/ 5597803 h 6649311"/>
              <a:gd name="connsiteX6" fmla="*/ 3295650 w 3295650"/>
              <a:gd name="connsiteY6" fmla="*/ 6649311 h 6649311"/>
              <a:gd name="connsiteX7" fmla="*/ 3231463 w 3295650"/>
              <a:gd name="connsiteY7" fmla="*/ 6647726 h 6649311"/>
              <a:gd name="connsiteX8" fmla="*/ 0 w 3295650"/>
              <a:gd name="connsiteY8" fmla="*/ 3324655 h 6649311"/>
              <a:gd name="connsiteX9" fmla="*/ 3231463 w 3295650"/>
              <a:gd name="connsiteY9" fmla="*/ 1585 h 66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5650" h="6649311">
                <a:moveTo>
                  <a:pt x="3295650" y="0"/>
                </a:moveTo>
                <a:lnTo>
                  <a:pt x="3295650" y="871648"/>
                </a:lnTo>
                <a:lnTo>
                  <a:pt x="3149873" y="878802"/>
                </a:lnTo>
                <a:cubicBezTo>
                  <a:pt x="1921133" y="1000075"/>
                  <a:pt x="962278" y="2008576"/>
                  <a:pt x="962278" y="3234725"/>
                </a:cubicBezTo>
                <a:cubicBezTo>
                  <a:pt x="962278" y="4460875"/>
                  <a:pt x="1921133" y="5469376"/>
                  <a:pt x="3149873" y="5590649"/>
                </a:cubicBezTo>
                <a:lnTo>
                  <a:pt x="3295650" y="5597803"/>
                </a:lnTo>
                <a:lnTo>
                  <a:pt x="3295650" y="6649311"/>
                </a:lnTo>
                <a:lnTo>
                  <a:pt x="3231463" y="6647726"/>
                </a:lnTo>
                <a:cubicBezTo>
                  <a:pt x="1431425" y="6558608"/>
                  <a:pt x="0" y="5104900"/>
                  <a:pt x="0" y="3324655"/>
                </a:cubicBezTo>
                <a:cubicBezTo>
                  <a:pt x="0" y="1544410"/>
                  <a:pt x="1431425" y="90703"/>
                  <a:pt x="3231463" y="158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600200"/>
            <a:ext cx="2133600" cy="273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Klasifikasi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Sampel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9" name="Arrow: Chevron 18"/>
          <p:cNvSpPr/>
          <p:nvPr/>
        </p:nvSpPr>
        <p:spPr>
          <a:xfrm>
            <a:off x="2387600" y="114300"/>
            <a:ext cx="381000" cy="5760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/>
          <p:cNvSpPr/>
          <p:nvPr/>
        </p:nvSpPr>
        <p:spPr>
          <a:xfrm>
            <a:off x="3185062" y="955040"/>
            <a:ext cx="384934" cy="5760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Arrow: Chevron 22"/>
          <p:cNvSpPr/>
          <p:nvPr/>
        </p:nvSpPr>
        <p:spPr>
          <a:xfrm>
            <a:off x="3672842" y="1894205"/>
            <a:ext cx="384934" cy="5760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Arrow: Chevron 24"/>
          <p:cNvSpPr/>
          <p:nvPr/>
        </p:nvSpPr>
        <p:spPr>
          <a:xfrm>
            <a:off x="4057960" y="2862580"/>
            <a:ext cx="420896" cy="5715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3365500" y="114300"/>
            <a:ext cx="3784600" cy="57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Bank)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3365500" y="114300"/>
            <a:ext cx="784612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4171950" y="955040"/>
            <a:ext cx="3670300" cy="57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(RS,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Poliklinik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Apotek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4171950" y="955040"/>
            <a:ext cx="760916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4540252" y="1894205"/>
            <a:ext cx="3670300" cy="57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Bimbel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4540252" y="1894205"/>
            <a:ext cx="760916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4924102" y="2862580"/>
            <a:ext cx="3672000" cy="57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4924102" y="2862580"/>
            <a:ext cx="832004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2" name="Arrow: Chevron 41"/>
          <p:cNvSpPr/>
          <p:nvPr/>
        </p:nvSpPr>
        <p:spPr>
          <a:xfrm>
            <a:off x="3729291" y="3813175"/>
            <a:ext cx="420896" cy="5715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4540188" y="3813175"/>
            <a:ext cx="3672000" cy="57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Perhotelan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4540188" y="3813175"/>
            <a:ext cx="832004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Arrow: Chevron 47"/>
          <p:cNvSpPr/>
          <p:nvPr/>
        </p:nvSpPr>
        <p:spPr>
          <a:xfrm>
            <a:off x="3184985" y="4760595"/>
            <a:ext cx="420896" cy="5715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4260042" y="4760595"/>
            <a:ext cx="3672000" cy="5715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Fashion &amp;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Handycraft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4260042" y="4760595"/>
            <a:ext cx="832004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4" name="Arrow: Chevron 53"/>
          <p:cNvSpPr/>
          <p:nvPr/>
        </p:nvSpPr>
        <p:spPr>
          <a:xfrm>
            <a:off x="2387628" y="5666105"/>
            <a:ext cx="420896" cy="5715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3365385" y="5661660"/>
            <a:ext cx="3672000" cy="57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Retail, Pertanian, Peternakan, &amp;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Jasa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3275995" y="5661660"/>
            <a:ext cx="832004" cy="576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241155" y="3813175"/>
            <a:ext cx="2691765" cy="2019300"/>
          </a:xfrm>
          <a:prstGeom prst="roundRect">
            <a:avLst>
              <a:gd name="adj" fmla="val 1275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/>
              <a:t>Klasifikasi dilakukan berdasarkan asumsi konsultan dari berbagai data yang berhasil didapatkan ketika survey dilakukan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4" t="4304" r="18901" b="9071"/>
          <a:stretch>
            <a:fillRect/>
          </a:stretch>
        </p:blipFill>
        <p:spPr>
          <a:xfrm>
            <a:off x="7773670" y="925830"/>
            <a:ext cx="4294209" cy="28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3670" y="116840"/>
            <a:ext cx="4293870" cy="4178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Rata-rata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25" y="116840"/>
            <a:ext cx="7314565" cy="417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Usaha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9490" y="4558030"/>
            <a:ext cx="10193020" cy="1298575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Responden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dominasi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52.6%, Jasa (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total 14.6%), dan Pendidikan 13.6%.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rata-rata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dominasi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&lt; 300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79%. Dari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dominasi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&lt; 300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Jasa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Kesehatan 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Perhotelan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mrata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-rata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tahunnya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8280" y="675005"/>
            <a:ext cx="7092000" cy="3636010"/>
            <a:chOff x="712743" y="-40005"/>
            <a:chExt cx="6158267" cy="3576814"/>
          </a:xfrm>
        </p:grpSpPr>
        <p:graphicFrame>
          <p:nvGraphicFramePr>
            <p:cNvPr id="9" name="Chart 8"/>
            <p:cNvGraphicFramePr/>
            <p:nvPr/>
          </p:nvGraphicFramePr>
          <p:xfrm>
            <a:off x="712743" y="-40005"/>
            <a:ext cx="5947683" cy="33261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"/>
            <p:cNvSpPr/>
            <p:nvPr/>
          </p:nvSpPr>
          <p:spPr>
            <a:xfrm>
              <a:off x="1322781" y="3160803"/>
              <a:ext cx="5548229" cy="37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Persen (%)</a:t>
              </a:r>
            </a:p>
          </p:txBody>
        </p:sp>
      </p:grpSp>
      <p:sp>
        <p:nvSpPr>
          <p:cNvPr id="13" name="Rectangles 1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5" y="0"/>
            <a:ext cx="12172950" cy="650300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79" t="11651" r="23212" b="10370"/>
          <a:stretch>
            <a:fillRect/>
          </a:stretch>
        </p:blipFill>
        <p:spPr>
          <a:xfrm>
            <a:off x="374649" y="1763660"/>
            <a:ext cx="2343151" cy="2148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5735" y="0"/>
            <a:ext cx="4240530" cy="79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Demografi</a:t>
            </a:r>
          </a:p>
        </p:txBody>
      </p:sp>
      <p:sp>
        <p:nvSpPr>
          <p:cNvPr id="7" name="Rectangle 6"/>
          <p:cNvSpPr/>
          <p:nvPr/>
        </p:nvSpPr>
        <p:spPr>
          <a:xfrm>
            <a:off x="-443865" y="950225"/>
            <a:ext cx="36195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Kelamin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567" t="11010" r="25152" b="11010"/>
          <a:stretch>
            <a:fillRect/>
          </a:stretch>
        </p:blipFill>
        <p:spPr>
          <a:xfrm>
            <a:off x="3244215" y="1763660"/>
            <a:ext cx="2259330" cy="21488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25090" y="950225"/>
            <a:ext cx="36195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6866" y="937525"/>
            <a:ext cx="36195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3887" t="3959" r="21659" b="8936"/>
          <a:stretch>
            <a:fillRect/>
          </a:stretch>
        </p:blipFill>
        <p:spPr>
          <a:xfrm>
            <a:off x="6040755" y="1612482"/>
            <a:ext cx="2567940" cy="2449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995" y="2423425"/>
            <a:ext cx="830580" cy="7953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6" y="2517405"/>
            <a:ext cx="830580" cy="830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4" t="24705" r="7326" b="26166"/>
          <a:stretch>
            <a:fillRect/>
          </a:stretch>
        </p:blipFill>
        <p:spPr>
          <a:xfrm>
            <a:off x="3883662" y="2518040"/>
            <a:ext cx="980436" cy="5473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/>
          <a:srcRect l="23663" t="9653" r="22572" b="5200"/>
          <a:stretch>
            <a:fillRect/>
          </a:stretch>
        </p:blipFill>
        <p:spPr>
          <a:xfrm>
            <a:off x="8937092" y="1485747"/>
            <a:ext cx="2944394" cy="27033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6341" r="7916" b="5548"/>
          <a:stretch>
            <a:fillRect/>
          </a:stretch>
        </p:blipFill>
        <p:spPr>
          <a:xfrm>
            <a:off x="9955530" y="2513023"/>
            <a:ext cx="693008" cy="61091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469632" y="910590"/>
            <a:ext cx="36195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06830" y="4582795"/>
            <a:ext cx="9577705" cy="1426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kelamin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didominasi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62%,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35-35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41%, status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menikah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83%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owner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75%</a:t>
            </a:r>
          </a:p>
        </p:txBody>
      </p:sp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11" r="21960"/>
          <a:stretch>
            <a:fillRect/>
          </a:stretch>
        </p:blipFill>
        <p:spPr>
          <a:xfrm>
            <a:off x="7508240" y="1193800"/>
            <a:ext cx="4344035" cy="33000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74210" y="0"/>
            <a:ext cx="7717790" cy="7562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135" y="0"/>
            <a:ext cx="6972300" cy="7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Usaha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4474845" cy="2983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86" y="3114675"/>
            <a:ext cx="8090815" cy="19773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295" y="5293995"/>
            <a:ext cx="11281410" cy="9664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/>
              </a:rPr>
              <a:t>Dampak</a:t>
            </a:r>
            <a:r>
              <a:rPr lang="en-US" dirty="0">
                <a:solidFill>
                  <a:schemeClr val="tx1"/>
                </a:solidFill>
                <a:effectLst/>
              </a:rPr>
              <a:t> COVID-19 </a:t>
            </a:r>
            <a:r>
              <a:rPr lang="en-US" dirty="0" err="1">
                <a:solidFill>
                  <a:schemeClr val="tx1"/>
                </a:solidFill>
                <a:effectLst/>
              </a:rPr>
              <a:t>terhadap</a:t>
            </a:r>
            <a:r>
              <a:rPr lang="en-US" dirty="0">
                <a:solidFill>
                  <a:schemeClr val="tx1"/>
                </a:solidFill>
                <a:effectLst/>
              </a:rPr>
              <a:t> Usaha, </a:t>
            </a:r>
            <a:r>
              <a:rPr lang="en-US" dirty="0" err="1">
                <a:solidFill>
                  <a:schemeClr val="tx1"/>
                </a:solidFill>
                <a:effectLst/>
              </a:rPr>
              <a:t>menunjukkan</a:t>
            </a:r>
            <a:r>
              <a:rPr lang="en-US" dirty="0">
                <a:solidFill>
                  <a:schemeClr val="tx1"/>
                </a:solidFill>
                <a:effectLst/>
              </a:rPr>
              <a:t> 85% </a:t>
            </a:r>
            <a:r>
              <a:rPr lang="en-US" dirty="0" err="1">
                <a:solidFill>
                  <a:schemeClr val="tx1"/>
                </a:solidFill>
                <a:effectLst/>
              </a:rPr>
              <a:t>masih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berjalan</a:t>
            </a:r>
            <a:r>
              <a:rPr lang="en-US" dirty="0">
                <a:solidFill>
                  <a:schemeClr val="tx1"/>
                </a:solidFill>
                <a:effectLst/>
              </a:rPr>
              <a:t>, 8.7% </a:t>
            </a:r>
            <a:r>
              <a:rPr lang="en-US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tutup</a:t>
            </a:r>
            <a:r>
              <a:rPr lang="en-US" dirty="0">
                <a:solidFill>
                  <a:schemeClr val="tx1"/>
                </a:solidFill>
                <a:effectLst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</a:rPr>
              <a:t>sisanya</a:t>
            </a:r>
            <a:r>
              <a:rPr lang="en-US" dirty="0">
                <a:solidFill>
                  <a:schemeClr val="tx1"/>
                </a:solidFill>
                <a:effectLst/>
              </a:rPr>
              <a:t> 5.8% </a:t>
            </a:r>
            <a:r>
              <a:rPr lang="en-US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berganti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usaha</a:t>
            </a:r>
            <a:r>
              <a:rPr lang="en-US" dirty="0">
                <a:solidFill>
                  <a:schemeClr val="tx1"/>
                </a:solidFill>
                <a:effectLst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usaha</a:t>
            </a:r>
            <a:r>
              <a:rPr lang="en-US" dirty="0">
                <a:solidFill>
                  <a:schemeClr val="tx1"/>
                </a:solidFill>
                <a:effectLst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</a:rPr>
              <a:t>masih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berjalan</a:t>
            </a:r>
            <a:r>
              <a:rPr lang="en-US" dirty="0">
                <a:solidFill>
                  <a:schemeClr val="tx1"/>
                </a:solidFill>
                <a:effectLst/>
              </a:rPr>
              <a:t>, 81.2% </a:t>
            </a:r>
            <a:r>
              <a:rPr lang="en-US" dirty="0" err="1">
                <a:solidFill>
                  <a:schemeClr val="tx1"/>
                </a:solidFill>
                <a:effectLst/>
              </a:rPr>
              <a:t>tren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pendapatannya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menurun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hanya</a:t>
            </a:r>
            <a:r>
              <a:rPr lang="en-US" dirty="0">
                <a:solidFill>
                  <a:schemeClr val="tx1"/>
                </a:solidFill>
                <a:effectLst/>
              </a:rPr>
              <a:t> 2.9% yang naik </a:t>
            </a:r>
            <a:r>
              <a:rPr lang="en-US" dirty="0" err="1">
                <a:solidFill>
                  <a:schemeClr val="tx1"/>
                </a:solidFill>
                <a:effectLst/>
              </a:rPr>
              <a:t>diantaranya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Bumbu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racik</a:t>
            </a:r>
            <a:r>
              <a:rPr lang="en-US" dirty="0">
                <a:solidFill>
                  <a:schemeClr val="tx1"/>
                </a:solidFill>
                <a:effectLst/>
              </a:rPr>
              <a:t> Sari </a:t>
            </a:r>
            <a:r>
              <a:rPr lang="en-US" dirty="0" err="1">
                <a:solidFill>
                  <a:schemeClr val="tx1"/>
                </a:solidFill>
                <a:effectLst/>
              </a:rPr>
              <a:t>Rempah</a:t>
            </a:r>
            <a:r>
              <a:rPr lang="en-US" dirty="0">
                <a:solidFill>
                  <a:schemeClr val="tx1"/>
                </a:solidFill>
                <a:effectLst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</a:rPr>
              <a:t>Minuman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jamu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tradisional</a:t>
            </a:r>
            <a:r>
              <a:rPr lang="en-US" dirty="0">
                <a:solidFill>
                  <a:schemeClr val="tx1"/>
                </a:solidFill>
                <a:effectLst/>
              </a:rPr>
              <a:t>, Retail (minimarket), </a:t>
            </a:r>
            <a:r>
              <a:rPr lang="en-US" dirty="0" err="1">
                <a:solidFill>
                  <a:schemeClr val="tx1"/>
                </a:solidFill>
                <a:effectLst/>
              </a:rPr>
              <a:t>bidang</a:t>
            </a:r>
            <a:r>
              <a:rPr lang="en-US" dirty="0">
                <a:solidFill>
                  <a:schemeClr val="tx1"/>
                </a:solidFill>
                <a:effectLst/>
              </a:rPr>
              <a:t> PKRT dan </a:t>
            </a:r>
            <a:r>
              <a:rPr lang="en-US" dirty="0" err="1">
                <a:solidFill>
                  <a:schemeClr val="tx1"/>
                </a:solidFill>
                <a:effectLst/>
              </a:rPr>
              <a:t>Kosmetik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3090" y="-15240"/>
            <a:ext cx="8557895" cy="75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Usaha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80"/>
          <a:stretch>
            <a:fillRect/>
          </a:stretch>
        </p:blipFill>
        <p:spPr>
          <a:xfrm>
            <a:off x="696278" y="1028700"/>
            <a:ext cx="5536488" cy="4164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466" t="2334" r="14411" b="2206"/>
          <a:stretch>
            <a:fillRect/>
          </a:stretch>
        </p:blipFill>
        <p:spPr>
          <a:xfrm>
            <a:off x="6858000" y="1633855"/>
            <a:ext cx="4517390" cy="329057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691890" y="3429000"/>
            <a:ext cx="307467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72400" y="1028700"/>
            <a:ext cx="232029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Omset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435" y="5135880"/>
            <a:ext cx="11071860" cy="12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Dari </a:t>
            </a:r>
            <a:r>
              <a:rPr lang="en-US" dirty="0" err="1">
                <a:solidFill>
                  <a:schemeClr val="tx1"/>
                </a:solidFill>
              </a:rPr>
              <a:t>seluruh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usaha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berjalan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meununjukkan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dominasi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omset</a:t>
            </a:r>
            <a:r>
              <a:rPr lang="en-US" dirty="0">
                <a:solidFill>
                  <a:schemeClr val="tx1"/>
                </a:solidFill>
              </a:rPr>
              <a:t> rata-rata per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turun</a:t>
            </a:r>
            <a:r>
              <a:rPr lang="en-US" dirty="0">
                <a:solidFill>
                  <a:schemeClr val="tx1"/>
                </a:solidFill>
              </a:rPr>
              <a:t>. Rata-rata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di range 41%-60%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31%, dan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range 61%-80%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27%. Jika </a:t>
            </a:r>
            <a:r>
              <a:rPr lang="en-US" dirty="0" err="1">
                <a:solidFill>
                  <a:schemeClr val="tx1"/>
                </a:solidFill>
              </a:rPr>
              <a:t>digabungkan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total </a:t>
            </a:r>
            <a:r>
              <a:rPr lang="en-US" dirty="0" err="1">
                <a:solidFill>
                  <a:schemeClr val="tx1"/>
                </a:solidFill>
              </a:rPr>
              <a:t>persentase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dominan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72%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persentase</a:t>
            </a:r>
            <a:r>
              <a:rPr lang="en-US" dirty="0">
                <a:solidFill>
                  <a:schemeClr val="tx1"/>
                </a:solidFill>
              </a:rPr>
              <a:t> rata-rata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omset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41%</a:t>
            </a:r>
          </a:p>
        </p:txBody>
      </p:sp>
      <p:sp>
        <p:nvSpPr>
          <p:cNvPr id="2" name="Rectangles 1"/>
          <p:cNvSpPr/>
          <p:nvPr/>
        </p:nvSpPr>
        <p:spPr>
          <a:xfrm>
            <a:off x="-20320" y="6461760"/>
            <a:ext cx="12232005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735" y="6479540"/>
            <a:ext cx="411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Kajian Pemulihan Ekonomi Pasca PSBB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549390" y="6479540"/>
            <a:ext cx="5540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Bappeda Kota Bogor - PT. Multi Optima Riset dan Edukasi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1509</Words>
  <Application>Microsoft Office PowerPoint</Application>
  <PresentationFormat>Custom</PresentationFormat>
  <Paragraphs>175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 HARTINI</dc:creator>
  <cp:lastModifiedBy>Windows User</cp:lastModifiedBy>
  <cp:revision>58</cp:revision>
  <dcterms:created xsi:type="dcterms:W3CDTF">2020-10-05T10:15:00Z</dcterms:created>
  <dcterms:modified xsi:type="dcterms:W3CDTF">2020-10-13T19:09:54Z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